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theme/themeOverride2.xml" ContentType="application/vnd.openxmlformats-officedocument.themeOverr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6.xml" ContentType="application/vnd.openxmlformats-officedocument.drawingml.chart+xml"/>
  <Override PartName="/ppt/charts/chart17.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8.xml" ContentType="application/vnd.openxmlformats-officedocument.drawingml.chart+xml"/>
  <Override PartName="/ppt/theme/themeOverride3.xml" ContentType="application/vnd.openxmlformats-officedocument.themeOverride+xml"/>
  <Override PartName="/ppt/charts/chart19.xml" ContentType="application/vnd.openxmlformats-officedocument.drawingml.chart+xml"/>
  <Override PartName="/ppt/charts/chart20.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1.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2.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3.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4.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5.xml" ContentType="application/vnd.openxmlformats-officedocument.drawingml.chart+xml"/>
  <Override PartName="/ppt/charts/style18.xml" ContentType="application/vnd.ms-office.chartstyle+xml"/>
  <Override PartName="/ppt/charts/colors18.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6.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7.xml" ContentType="application/vnd.openxmlformats-officedocument.drawingml.chart+xml"/>
  <Override PartName="/ppt/charts/style20.xml" ContentType="application/vnd.ms-office.chartstyle+xml"/>
  <Override PartName="/ppt/charts/colors20.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95" r:id="rId6"/>
    <p:sldId id="263" r:id="rId7"/>
    <p:sldId id="301" r:id="rId8"/>
    <p:sldId id="268" r:id="rId9"/>
    <p:sldId id="269" r:id="rId10"/>
    <p:sldId id="298" r:id="rId11"/>
    <p:sldId id="299" r:id="rId12"/>
    <p:sldId id="307" r:id="rId13"/>
    <p:sldId id="274" r:id="rId14"/>
    <p:sldId id="275" r:id="rId15"/>
    <p:sldId id="276" r:id="rId16"/>
    <p:sldId id="277" r:id="rId17"/>
    <p:sldId id="278" r:id="rId18"/>
    <p:sldId id="279" r:id="rId19"/>
    <p:sldId id="280" r:id="rId20"/>
    <p:sldId id="281" r:id="rId21"/>
    <p:sldId id="271" r:id="rId22"/>
    <p:sldId id="282" r:id="rId23"/>
    <p:sldId id="283" r:id="rId24"/>
    <p:sldId id="285" r:id="rId25"/>
    <p:sldId id="286" r:id="rId26"/>
    <p:sldId id="287" r:id="rId27"/>
    <p:sldId id="288" r:id="rId28"/>
    <p:sldId id="290" r:id="rId29"/>
    <p:sldId id="289" r:id="rId30"/>
    <p:sldId id="291" r:id="rId31"/>
    <p:sldId id="292" r:id="rId32"/>
    <p:sldId id="300" r:id="rId33"/>
    <p:sldId id="306" r:id="rId34"/>
    <p:sldId id="273" r:id="rId35"/>
    <p:sldId id="308" r:id="rId36"/>
    <p:sldId id="293" r:id="rId37"/>
    <p:sldId id="284" r:id="rId38"/>
    <p:sldId id="272" r:id="rId39"/>
    <p:sldId id="302" r:id="rId40"/>
    <p:sldId id="303" r:id="rId41"/>
    <p:sldId id="304" r:id="rId42"/>
    <p:sldId id="305" r:id="rId43"/>
    <p:sldId id="311" r:id="rId44"/>
    <p:sldId id="312" r:id="rId45"/>
    <p:sldId id="313" r:id="rId46"/>
    <p:sldId id="258" r:id="rId47"/>
    <p:sldId id="259" r:id="rId48"/>
    <p:sldId id="260" r:id="rId49"/>
    <p:sldId id="267" r:id="rId50"/>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2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al (geral@bancodobebe.org)" initials="G(" lastIdx="1" clrIdx="0">
    <p:extLst>
      <p:ext uri="{19B8F6BF-5375-455C-9EA6-DF929625EA0E}">
        <p15:presenceInfo xmlns:p15="http://schemas.microsoft.com/office/powerpoint/2012/main" userId="Geral (geral@bancodobebe.or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37893"/>
    <a:srgbClr val="3A5468"/>
    <a:srgbClr val="6B90AC"/>
    <a:srgbClr val="CEDBE4"/>
    <a:srgbClr val="BFCF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em Estilo, Tabela com Grelh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7" autoAdjust="0"/>
    <p:restoredTop sz="94660"/>
  </p:normalViewPr>
  <p:slideViewPr>
    <p:cSldViewPr snapToGrid="0" showGuides="1">
      <p:cViewPr varScale="1">
        <p:scale>
          <a:sx n="122" d="100"/>
          <a:sy n="122" d="100"/>
        </p:scale>
        <p:origin x="224" y="232"/>
      </p:cViewPr>
      <p:guideLst>
        <p:guide orient="horz" pos="2160"/>
        <p:guide pos="372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package" Target="../embeddings/Folha_de_C_lculo_do_Microsoft_Excel.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Folha_de_C_lculo_do_Microsoft_Excel7.xlsx"/><Relationship Id="rId1" Type="http://schemas.openxmlformats.org/officeDocument/2006/relationships/themeOverride" Target="../theme/themeOverride2.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Cristina%20Malt&#234;s\Desktop\Relat&#243;rio%202020\RelatorioAnualDomicilio2020.xlsx" TargetMode="External"/><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package" Target="../embeddings/Folha_de_C_lculo_do_Microsoft_Excel8.xlsx"/><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package" Target="../embeddings/Folha_de_C_lculo_do_Microsoft_Excel9.xlsx"/><Relationship Id="rId2" Type="http://schemas.microsoft.com/office/2011/relationships/chartColorStyle" Target="colors9.xml"/><Relationship Id="rId1" Type="http://schemas.microsoft.com/office/2011/relationships/chartStyle" Target="style9.xml"/></Relationships>
</file>

<file path=ppt/charts/_rels/chart14.xml.rels><?xml version="1.0" encoding="UTF-8" standalone="yes"?>
<Relationships xmlns="http://schemas.openxmlformats.org/package/2006/relationships"><Relationship Id="rId3" Type="http://schemas.openxmlformats.org/officeDocument/2006/relationships/package" Target="../embeddings/Folha_de_C_lculo_do_Microsoft_Excel10.xlsx"/><Relationship Id="rId2" Type="http://schemas.microsoft.com/office/2011/relationships/chartColorStyle" Target="colors10.xml"/><Relationship Id="rId1" Type="http://schemas.microsoft.com/office/2011/relationships/chartStyle" Target="style10.xml"/></Relationships>
</file>

<file path=ppt/charts/_rels/chart15.xml.rels><?xml version="1.0" encoding="UTF-8" standalone="yes"?>
<Relationships xmlns="http://schemas.openxmlformats.org/package/2006/relationships"><Relationship Id="rId3" Type="http://schemas.openxmlformats.org/officeDocument/2006/relationships/package" Target="../embeddings/Folha_de_C_lculo_do_Microsoft_Excel11.xlsx"/><Relationship Id="rId2" Type="http://schemas.microsoft.com/office/2011/relationships/chartColorStyle" Target="colors11.xml"/><Relationship Id="rId1" Type="http://schemas.microsoft.com/office/2011/relationships/chartStyle" Target="style11.xml"/></Relationships>
</file>

<file path=ppt/charts/_rels/chart16.xml.rels><?xml version="1.0" encoding="UTF-8" standalone="yes"?>
<Relationships xmlns="http://schemas.openxmlformats.org/package/2006/relationships"><Relationship Id="rId1" Type="http://schemas.openxmlformats.org/officeDocument/2006/relationships/package" Target="../embeddings/Folha_de_C_lculo_do_Microsoft_Excel12.xlsx"/></Relationships>
</file>

<file path=ppt/charts/_rels/chart17.xml.rels><?xml version="1.0" encoding="UTF-8" standalone="yes"?>
<Relationships xmlns="http://schemas.openxmlformats.org/package/2006/relationships"><Relationship Id="rId3" Type="http://schemas.openxmlformats.org/officeDocument/2006/relationships/package" Target="../embeddings/Folha_de_C_lculo_do_Microsoft_Excel13.xlsx"/><Relationship Id="rId2" Type="http://schemas.microsoft.com/office/2011/relationships/chartColorStyle" Target="colors12.xml"/><Relationship Id="rId1" Type="http://schemas.microsoft.com/office/2011/relationships/chartStyle" Target="style12.xml"/></Relationships>
</file>

<file path=ppt/charts/_rels/chart18.xml.rels><?xml version="1.0" encoding="UTF-8" standalone="yes"?>
<Relationships xmlns="http://schemas.openxmlformats.org/package/2006/relationships"><Relationship Id="rId2" Type="http://schemas.openxmlformats.org/officeDocument/2006/relationships/package" Target="../embeddings/Folha_de_C_lculo_do_Microsoft_Excel14.xlsx"/><Relationship Id="rId1" Type="http://schemas.openxmlformats.org/officeDocument/2006/relationships/themeOverride" Target="../theme/themeOverride3.xml"/></Relationships>
</file>

<file path=ppt/charts/_rels/chart19.xml.rels><?xml version="1.0" encoding="UTF-8" standalone="yes"?>
<Relationships xmlns="http://schemas.openxmlformats.org/package/2006/relationships"><Relationship Id="rId1" Type="http://schemas.openxmlformats.org/officeDocument/2006/relationships/package" Target="../embeddings/Folha_de_C_lculo_do_Microsoft_Excel15.xlsx"/></Relationships>
</file>

<file path=ppt/charts/_rels/chart2.xml.rels><?xml version="1.0" encoding="UTF-8" standalone="yes"?>
<Relationships xmlns="http://schemas.openxmlformats.org/package/2006/relationships"><Relationship Id="rId1" Type="http://schemas.openxmlformats.org/officeDocument/2006/relationships/package" Target="../embeddings/Folha_de_C_lculo_do_Microsoft_Excel1.xlsx"/></Relationships>
</file>

<file path=ppt/charts/_rels/chart20.xml.rels><?xml version="1.0" encoding="UTF-8" standalone="yes"?>
<Relationships xmlns="http://schemas.openxmlformats.org/package/2006/relationships"><Relationship Id="rId3" Type="http://schemas.openxmlformats.org/officeDocument/2006/relationships/oleObject" Target="file:///C:\Users\Cristina%20Malt&#234;s\Desktop\Relat&#243;rio%202020\RelatorioAnualDomicilio2020.xlsx" TargetMode="External"/><Relationship Id="rId2" Type="http://schemas.microsoft.com/office/2011/relationships/chartColorStyle" Target="colors13.xml"/><Relationship Id="rId1" Type="http://schemas.microsoft.com/office/2011/relationships/chartStyle" Target="style13.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Cristina%20Malt&#234;s\Desktop\Relat&#243;rio%202020\RelatorioAnualDomicilio2020.xlsx" TargetMode="External"/><Relationship Id="rId2" Type="http://schemas.microsoft.com/office/2011/relationships/chartColorStyle" Target="colors14.xml"/><Relationship Id="rId1" Type="http://schemas.microsoft.com/office/2011/relationships/chartStyle" Target="style14.xml"/></Relationships>
</file>

<file path=ppt/charts/_rels/chart22.xml.rels><?xml version="1.0" encoding="UTF-8" standalone="yes"?>
<Relationships xmlns="http://schemas.openxmlformats.org/package/2006/relationships"><Relationship Id="rId3" Type="http://schemas.openxmlformats.org/officeDocument/2006/relationships/package" Target="../embeddings/Folha_de_C_lculo_do_Microsoft_Excel16.xlsx"/><Relationship Id="rId2" Type="http://schemas.microsoft.com/office/2011/relationships/chartColorStyle" Target="colors15.xml"/><Relationship Id="rId1" Type="http://schemas.microsoft.com/office/2011/relationships/chartStyle" Target="style15.xml"/></Relationships>
</file>

<file path=ppt/charts/_rels/chart23.xml.rels><?xml version="1.0" encoding="UTF-8" standalone="yes"?>
<Relationships xmlns="http://schemas.openxmlformats.org/package/2006/relationships"><Relationship Id="rId3" Type="http://schemas.openxmlformats.org/officeDocument/2006/relationships/package" Target="../embeddings/Folha_de_C_lculo_do_Microsoft_Excel17.xlsx"/><Relationship Id="rId2" Type="http://schemas.microsoft.com/office/2011/relationships/chartColorStyle" Target="colors16.xml"/><Relationship Id="rId1" Type="http://schemas.microsoft.com/office/2011/relationships/chartStyle" Target="style16.xml"/></Relationships>
</file>

<file path=ppt/charts/_rels/chart24.xml.rels><?xml version="1.0" encoding="UTF-8" standalone="yes"?>
<Relationships xmlns="http://schemas.openxmlformats.org/package/2006/relationships"><Relationship Id="rId3" Type="http://schemas.openxmlformats.org/officeDocument/2006/relationships/package" Target="../embeddings/Folha_de_C_lculo_do_Microsoft_Excel18.xlsx"/><Relationship Id="rId2" Type="http://schemas.microsoft.com/office/2011/relationships/chartColorStyle" Target="colors17.xml"/><Relationship Id="rId1" Type="http://schemas.microsoft.com/office/2011/relationships/chartStyle" Target="style17.xml"/></Relationships>
</file>

<file path=ppt/charts/_rels/chart25.xml.rels><?xml version="1.0" encoding="UTF-8" standalone="yes"?>
<Relationships xmlns="http://schemas.openxmlformats.org/package/2006/relationships"><Relationship Id="rId3" Type="http://schemas.openxmlformats.org/officeDocument/2006/relationships/package" Target="../embeddings/Folha_de_C_lculo_do_Microsoft_Excel19.xlsx"/><Relationship Id="rId2" Type="http://schemas.microsoft.com/office/2011/relationships/chartColorStyle" Target="colors18.xml"/><Relationship Id="rId1" Type="http://schemas.microsoft.com/office/2011/relationships/chartStyle" Target="style18.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Banco%20do%20Beb&#233;\Desktop\Estat&#237;sticas%202020\Estatisticas%20Gerais%202020..xlsx" TargetMode="External"/><Relationship Id="rId2" Type="http://schemas.microsoft.com/office/2011/relationships/chartColorStyle" Target="colors19.xml"/><Relationship Id="rId1" Type="http://schemas.microsoft.com/office/2011/relationships/chartStyle" Target="style19.xml"/></Relationships>
</file>

<file path=ppt/charts/_rels/chart27.xml.rels><?xml version="1.0" encoding="UTF-8" standalone="yes"?>
<Relationships xmlns="http://schemas.openxmlformats.org/package/2006/relationships"><Relationship Id="rId3" Type="http://schemas.openxmlformats.org/officeDocument/2006/relationships/package" Target="../embeddings/Folha_de_C_lculo_do_Microsoft_Excel20.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package" Target="../embeddings/Folha_de_C_lculo_do_Microsoft_Excel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2" Type="http://schemas.openxmlformats.org/officeDocument/2006/relationships/package" Target="../embeddings/Folha_de_C_lculo_do_Microsoft_Excel3.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package" Target="../embeddings/Folha_de_C_lculo_do_Microsoft_Excel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Folha_de_C_lculo_do_Microsoft_Excel5.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1" Type="http://schemas.openxmlformats.org/officeDocument/2006/relationships/package" Target="../embeddings/Folha_de_C_lculo_do_Microsoft_Excel6.xlsx"/></Relationships>
</file>

<file path=ppt/charts/_rels/chart8.xml.rels><?xml version="1.0" encoding="UTF-8" standalone="yes"?>
<Relationships xmlns="http://schemas.openxmlformats.org/package/2006/relationships"><Relationship Id="rId3" Type="http://schemas.openxmlformats.org/officeDocument/2006/relationships/oleObject" Target="file:///C:\Users\Cristina%20Malt&#234;s\Desktop\Relat&#243;rio%202020\RelatorioAnualDomicilio2020.xlsx" TargetMode="External"/><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oleObject" Target="file:///C:\Users\Cristina%20Malt&#234;s\Desktop\Relat&#243;rio%202020\RelatorioAnualDomicilio2020.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3A5468"/>
                </a:solidFill>
                <a:latin typeface="+mn-lt"/>
                <a:ea typeface="+mn-ea"/>
                <a:cs typeface="+mn-cs"/>
              </a:defRPr>
            </a:pPr>
            <a:r>
              <a:rPr lang="pt-PT">
                <a:solidFill>
                  <a:srgbClr val="3A5468"/>
                </a:solidFill>
              </a:rPr>
              <a:t> Nº de famílias referenciadas por entidade (2020)</a:t>
            </a:r>
          </a:p>
        </c:rich>
      </c:tx>
      <c:layout>
        <c:manualLayout>
          <c:xMode val="edge"/>
          <c:yMode val="edge"/>
          <c:x val="0.12855477477811109"/>
          <c:y val="1.4064645689056894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3A5468"/>
              </a:solidFill>
              <a:latin typeface="+mn-lt"/>
              <a:ea typeface="+mn-ea"/>
              <a:cs typeface="+mn-cs"/>
            </a:defRPr>
          </a:pPr>
          <a:endParaRPr lang="pt-PT"/>
        </a:p>
      </c:txPr>
    </c:title>
    <c:autoTitleDeleted val="0"/>
    <c:plotArea>
      <c:layout>
        <c:manualLayout>
          <c:layoutTarget val="inner"/>
          <c:xMode val="edge"/>
          <c:yMode val="edge"/>
          <c:x val="8.3261301720023051E-2"/>
          <c:y val="0.16183856502242155"/>
          <c:w val="0.89821732512578856"/>
          <c:h val="0.6803887574591293"/>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Origem!$A$2:$A$13</c:f>
              <c:strCache>
                <c:ptCount val="12"/>
                <c:pt idx="0">
                  <c:v>MAC</c:v>
                </c:pt>
                <c:pt idx="1">
                  <c:v>HSM</c:v>
                </c:pt>
                <c:pt idx="2">
                  <c:v>HBA</c:v>
                </c:pt>
                <c:pt idx="3">
                  <c:v>CPCJ's</c:v>
                </c:pt>
                <c:pt idx="4">
                  <c:v>NACJR Sacavém</c:v>
                </c:pt>
                <c:pt idx="5">
                  <c:v>NACJR Loures</c:v>
                </c:pt>
                <c:pt idx="6">
                  <c:v>CLAM (Amadora)</c:v>
                </c:pt>
                <c:pt idx="7">
                  <c:v>Externo</c:v>
                </c:pt>
                <c:pt idx="8">
                  <c:v>SCML - W+</c:v>
                </c:pt>
                <c:pt idx="9">
                  <c:v>ACES Loures e Odivelas</c:v>
                </c:pt>
                <c:pt idx="10">
                  <c:v>Banco do Bebé</c:v>
                </c:pt>
                <c:pt idx="11">
                  <c:v>USF Oriente</c:v>
                </c:pt>
              </c:strCache>
            </c:strRef>
          </c:cat>
          <c:val>
            <c:numRef>
              <c:f>Origem!$F$2:$F$13</c:f>
              <c:numCache>
                <c:formatCode>General</c:formatCode>
                <c:ptCount val="12"/>
                <c:pt idx="0">
                  <c:v>18</c:v>
                </c:pt>
                <c:pt idx="1">
                  <c:v>28</c:v>
                </c:pt>
                <c:pt idx="2">
                  <c:v>23</c:v>
                </c:pt>
                <c:pt idx="3">
                  <c:v>13</c:v>
                </c:pt>
                <c:pt idx="4">
                  <c:v>13</c:v>
                </c:pt>
                <c:pt idx="5">
                  <c:v>1</c:v>
                </c:pt>
                <c:pt idx="6">
                  <c:v>0</c:v>
                </c:pt>
                <c:pt idx="7">
                  <c:v>2</c:v>
                </c:pt>
                <c:pt idx="8">
                  <c:v>0</c:v>
                </c:pt>
                <c:pt idx="9">
                  <c:v>1</c:v>
                </c:pt>
                <c:pt idx="10">
                  <c:v>5</c:v>
                </c:pt>
                <c:pt idx="11">
                  <c:v>0</c:v>
                </c:pt>
              </c:numCache>
            </c:numRef>
          </c:val>
          <c:extLst>
            <c:ext xmlns:c16="http://schemas.microsoft.com/office/drawing/2014/chart" uri="{C3380CC4-5D6E-409C-BE32-E72D297353CC}">
              <c16:uniqueId val="{00000000-9B1B-4D7A-8243-3527D27B5564}"/>
            </c:ext>
          </c:extLst>
        </c:ser>
        <c:dLbls>
          <c:dLblPos val="outEnd"/>
          <c:showLegendKey val="0"/>
          <c:showVal val="1"/>
          <c:showCatName val="0"/>
          <c:showSerName val="0"/>
          <c:showPercent val="0"/>
          <c:showBubbleSize val="0"/>
        </c:dLbls>
        <c:gapWidth val="219"/>
        <c:overlap val="-27"/>
        <c:axId val="57805824"/>
        <c:axId val="57812864"/>
      </c:barChart>
      <c:catAx>
        <c:axId val="57805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pt-PT"/>
          </a:p>
        </c:txPr>
        <c:crossAx val="57812864"/>
        <c:crosses val="autoZero"/>
        <c:auto val="1"/>
        <c:lblAlgn val="ctr"/>
        <c:lblOffset val="100"/>
        <c:noMultiLvlLbl val="0"/>
      </c:catAx>
      <c:valAx>
        <c:axId val="57812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pt-PT"/>
                  <a:t>Nº famílias referenciados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pt-P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pt-PT"/>
          </a:p>
        </c:txPr>
        <c:crossAx val="57805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pt-P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pt-PT"/>
              <a:t>Tipologia Familiar 2020</a:t>
            </a:r>
          </a:p>
        </c:rich>
      </c:tx>
      <c:layout>
        <c:manualLayout>
          <c:xMode val="edge"/>
          <c:yMode val="edge"/>
          <c:x val="0.1977920932881117"/>
          <c:y val="3.4915937132068156E-2"/>
        </c:manualLayout>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dLbls>
            <c:spPr>
              <a:noFill/>
              <a:ln>
                <a:noFill/>
              </a:ln>
              <a:effectLst/>
            </c:spPr>
            <c:dLblPos val="bestFit"/>
            <c:showLegendKey val="0"/>
            <c:showVal val="0"/>
            <c:showCatName val="0"/>
            <c:showSerName val="0"/>
            <c:showPercent val="1"/>
            <c:showBubbleSize val="0"/>
            <c:showLeaderLines val="1"/>
            <c:extLst>
              <c:ext xmlns:c15="http://schemas.microsoft.com/office/drawing/2012/chart" uri="{CE6537A1-D6FC-4f65-9D91-7224C49458BB}"/>
            </c:extLst>
          </c:dLbls>
          <c:cat>
            <c:strRef>
              <c:f>TipologiaFam!$A$2:$A$7</c:f>
              <c:strCache>
                <c:ptCount val="5"/>
                <c:pt idx="0">
                  <c:v>Família nuclear</c:v>
                </c:pt>
                <c:pt idx="1">
                  <c:v>Agregado monoparental feminino</c:v>
                </c:pt>
                <c:pt idx="2">
                  <c:v>Nuclear, com um progenitor fora do pais</c:v>
                </c:pt>
                <c:pt idx="3">
                  <c:v>FamílianNuclear,em cohabitação c/ nucleo familiar alargado</c:v>
                </c:pt>
                <c:pt idx="4">
                  <c:v>A. Monoparental feminino em cohabitação c/ núcleo fam. alargado</c:v>
                </c:pt>
              </c:strCache>
              <c:extLst/>
            </c:strRef>
          </c:cat>
          <c:val>
            <c:numRef>
              <c:f>TipologiaFam!$E$2:$E$7</c:f>
              <c:numCache>
                <c:formatCode>General</c:formatCode>
                <c:ptCount val="5"/>
                <c:pt idx="0">
                  <c:v>54</c:v>
                </c:pt>
                <c:pt idx="1">
                  <c:v>30</c:v>
                </c:pt>
                <c:pt idx="2">
                  <c:v>3</c:v>
                </c:pt>
                <c:pt idx="3">
                  <c:v>12</c:v>
                </c:pt>
                <c:pt idx="4">
                  <c:v>5</c:v>
                </c:pt>
              </c:numCache>
              <c:extLst/>
            </c:numRef>
          </c:val>
          <c:extLst>
            <c:ext xmlns:c16="http://schemas.microsoft.com/office/drawing/2014/chart" uri="{C3380CC4-5D6E-409C-BE32-E72D297353CC}">
              <c16:uniqueId val="{00000000-A90B-4476-AEE2-E436CDAC3CBF}"/>
            </c:ext>
          </c:extLst>
        </c:ser>
        <c:dLbls>
          <c:dLblPos val="bestFit"/>
          <c:showLegendKey val="0"/>
          <c:showVal val="1"/>
          <c:showCatName val="0"/>
          <c:showSerName val="0"/>
          <c:showPercent val="0"/>
          <c:showBubbleSize val="0"/>
          <c:showLeaderLines val="1"/>
        </c:dLbls>
      </c:pie3DChart>
    </c:plotArea>
    <c:legend>
      <c:legendPos val="r"/>
      <c:layout>
        <c:manualLayout>
          <c:xMode val="edge"/>
          <c:yMode val="edge"/>
          <c:x val="0.66035245244574059"/>
          <c:y val="8.2267240259450161E-2"/>
          <c:w val="0.33187319159175704"/>
          <c:h val="0.90514386636249911"/>
        </c:manualLayout>
      </c:layout>
      <c:overlay val="0"/>
    </c:legend>
    <c:plotVisOnly val="1"/>
    <c:dispBlanksAs val="gap"/>
    <c:showDLblsOverMax val="0"/>
  </c:chart>
  <c:txPr>
    <a:bodyPr/>
    <a:lstStyle/>
    <a:p>
      <a:pPr>
        <a:defRPr b="1">
          <a:solidFill>
            <a:srgbClr val="3A5468"/>
          </a:solidFill>
          <a:latin typeface="Calibri" panose="020F0502020204030204" pitchFamily="34" charset="0"/>
          <a:cs typeface="Calibri" panose="020F0502020204030204" pitchFamily="34" charset="0"/>
        </a:defRPr>
      </a:pPr>
      <a:endParaRPr lang="pt-PT"/>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00" b="1" i="0" u="none" strike="noStrike" kern="1200" spc="0" baseline="0">
                <a:solidFill>
                  <a:srgbClr val="3A5468"/>
                </a:solidFill>
                <a:latin typeface="Calibri" panose="020F0502020204030204" pitchFamily="34" charset="0"/>
                <a:ea typeface="+mn-ea"/>
                <a:cs typeface="Calibri" panose="020F0502020204030204" pitchFamily="34" charset="0"/>
              </a:defRPr>
            </a:pPr>
            <a:r>
              <a:rPr lang="en-US"/>
              <a:t>Tipo de Habitação das Famílias - 2020</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3A5468"/>
              </a:solidFill>
              <a:latin typeface="Calibri" panose="020F0502020204030204" pitchFamily="34" charset="0"/>
              <a:ea typeface="+mn-ea"/>
              <a:cs typeface="Calibri" panose="020F0502020204030204" pitchFamily="34" charset="0"/>
            </a:defRPr>
          </a:pPr>
          <a:endParaRPr lang="pt-PT"/>
        </a:p>
      </c:txPr>
    </c:title>
    <c:autoTitleDeleted val="0"/>
    <c:plotArea>
      <c:layout/>
      <c:barChart>
        <c:barDir val="col"/>
        <c:grouping val="clustered"/>
        <c:varyColors val="0"/>
        <c:ser>
          <c:idx val="0"/>
          <c:order val="0"/>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TipoHab!$A$2:$A$6</c:f>
              <c:strCache>
                <c:ptCount val="5"/>
                <c:pt idx="0">
                  <c:v>Alojamento precário</c:v>
                </c:pt>
                <c:pt idx="1">
                  <c:v>Apartamento</c:v>
                </c:pt>
                <c:pt idx="2">
                  <c:v>Moradia/Vivenda</c:v>
                </c:pt>
                <c:pt idx="3">
                  <c:v>Quarto</c:v>
                </c:pt>
                <c:pt idx="4">
                  <c:v>Parte de Moradia</c:v>
                </c:pt>
              </c:strCache>
            </c:strRef>
          </c:cat>
          <c:val>
            <c:numRef>
              <c:f>TipoHab!$B$2:$B$6</c:f>
              <c:numCache>
                <c:formatCode>General</c:formatCode>
                <c:ptCount val="5"/>
                <c:pt idx="0">
                  <c:v>9</c:v>
                </c:pt>
                <c:pt idx="1">
                  <c:v>55</c:v>
                </c:pt>
                <c:pt idx="2">
                  <c:v>4</c:v>
                </c:pt>
                <c:pt idx="3">
                  <c:v>30</c:v>
                </c:pt>
                <c:pt idx="4">
                  <c:v>6</c:v>
                </c:pt>
              </c:numCache>
            </c:numRef>
          </c:val>
          <c:extLst>
            <c:ext xmlns:c16="http://schemas.microsoft.com/office/drawing/2014/chart" uri="{C3380CC4-5D6E-409C-BE32-E72D297353CC}">
              <c16:uniqueId val="{00000000-DC58-49C6-BA10-FD470206402E}"/>
            </c:ext>
          </c:extLst>
        </c:ser>
        <c:dLbls>
          <c:showLegendKey val="0"/>
          <c:showVal val="0"/>
          <c:showCatName val="0"/>
          <c:showSerName val="0"/>
          <c:showPercent val="0"/>
          <c:showBubbleSize val="0"/>
        </c:dLbls>
        <c:gapWidth val="219"/>
        <c:overlap val="-27"/>
        <c:axId val="77993856"/>
        <c:axId val="77995392"/>
      </c:barChart>
      <c:catAx>
        <c:axId val="779938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crossAx val="77995392"/>
        <c:crosses val="autoZero"/>
        <c:auto val="1"/>
        <c:lblAlgn val="ctr"/>
        <c:lblOffset val="100"/>
        <c:noMultiLvlLbl val="0"/>
      </c:catAx>
      <c:valAx>
        <c:axId val="779953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rgbClr val="3A5468"/>
                    </a:solidFill>
                    <a:latin typeface="Calibri" panose="020F0502020204030204" pitchFamily="34" charset="0"/>
                    <a:ea typeface="+mn-ea"/>
                    <a:cs typeface="Calibri" panose="020F0502020204030204" pitchFamily="34" charset="0"/>
                  </a:defRPr>
                </a:pPr>
                <a:r>
                  <a:rPr lang="en-US"/>
                  <a:t>Nº de famílias</a:t>
                </a:r>
              </a:p>
            </c:rich>
          </c:tx>
          <c:overlay val="0"/>
          <c:spPr>
            <a:noFill/>
            <a:ln>
              <a:noFill/>
            </a:ln>
            <a:effectLst/>
          </c:spPr>
          <c:txPr>
            <a:bodyPr rot="-5400000" spcFirstLastPara="1" vertOverflow="ellipsis" vert="horz" wrap="square" anchor="ctr" anchorCtr="1"/>
            <a:lstStyle/>
            <a:p>
              <a:pPr>
                <a:defRPr sz="1000"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crossAx val="77993856"/>
        <c:crosses val="autoZero"/>
        <c:crossBetween val="between"/>
      </c:valAx>
      <c:spPr>
        <a:noFill/>
        <a:ln>
          <a:noFill/>
        </a:ln>
        <a:effectLst/>
      </c:spPr>
    </c:plotArea>
    <c:plotVisOnly val="1"/>
    <c:dispBlanksAs val="gap"/>
    <c:showDLblsOverMax val="0"/>
  </c:chart>
  <c:spPr>
    <a:noFill/>
    <a:ln>
      <a:noFill/>
    </a:ln>
    <a:effectLst/>
  </c:spPr>
  <c:txPr>
    <a:bodyPr/>
    <a:lstStyle/>
    <a:p>
      <a:pPr>
        <a:defRPr b="1">
          <a:solidFill>
            <a:srgbClr val="3A5468"/>
          </a:solidFill>
          <a:latin typeface="Calibri" panose="020F0502020204030204" pitchFamily="34" charset="0"/>
          <a:cs typeface="Calibri" panose="020F0502020204030204" pitchFamily="34" charset="0"/>
        </a:defRPr>
      </a:pPr>
      <a:endParaRPr lang="pt-P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rgbClr val="3A5468"/>
                </a:solidFill>
                <a:latin typeface="Calibri" panose="020F0502020204030204" pitchFamily="34" charset="0"/>
                <a:ea typeface="+mn-ea"/>
                <a:cs typeface="Calibri" panose="020F0502020204030204" pitchFamily="34" charset="0"/>
              </a:defRPr>
            </a:pPr>
            <a:r>
              <a:rPr lang="en-US"/>
              <a:t>Tipo de Ocupação</a:t>
            </a:r>
          </a:p>
        </c:rich>
      </c:tx>
      <c:overlay val="0"/>
      <c:spPr>
        <a:noFill/>
        <a:ln>
          <a:noFill/>
        </a:ln>
        <a:effectLst/>
      </c:spPr>
      <c:txPr>
        <a:bodyPr rot="0" spcFirstLastPara="1" vertOverflow="ellipsis" vert="horz" wrap="square" anchor="ctr" anchorCtr="1"/>
        <a:lstStyle/>
        <a:p>
          <a:pPr>
            <a:defRPr sz="1800"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title>
    <c:autoTitleDeleted val="0"/>
    <c:plotArea>
      <c:layout/>
      <c:pieChart>
        <c:varyColors val="1"/>
        <c:ser>
          <c:idx val="0"/>
          <c:order val="0"/>
          <c:dPt>
            <c:idx val="0"/>
            <c:bubble3D val="0"/>
            <c:spPr>
              <a:solidFill>
                <a:schemeClr val="accent1"/>
              </a:solidFill>
              <a:ln>
                <a:noFill/>
              </a:ln>
              <a:effectLst/>
            </c:spPr>
            <c:extLst>
              <c:ext xmlns:c16="http://schemas.microsoft.com/office/drawing/2014/chart" uri="{C3380CC4-5D6E-409C-BE32-E72D297353CC}">
                <c16:uniqueId val="{00000001-A2A9-40C6-80AD-1BD5AD34CA37}"/>
              </c:ext>
            </c:extLst>
          </c:dPt>
          <c:dPt>
            <c:idx val="1"/>
            <c:bubble3D val="0"/>
            <c:spPr>
              <a:solidFill>
                <a:schemeClr val="accent2"/>
              </a:solidFill>
              <a:ln>
                <a:noFill/>
              </a:ln>
              <a:effectLst/>
            </c:spPr>
            <c:extLst>
              <c:ext xmlns:c16="http://schemas.microsoft.com/office/drawing/2014/chart" uri="{C3380CC4-5D6E-409C-BE32-E72D297353CC}">
                <c16:uniqueId val="{00000003-A2A9-40C6-80AD-1BD5AD34CA37}"/>
              </c:ext>
            </c:extLst>
          </c:dPt>
          <c:dPt>
            <c:idx val="2"/>
            <c:bubble3D val="0"/>
            <c:spPr>
              <a:solidFill>
                <a:schemeClr val="accent3"/>
              </a:solidFill>
              <a:ln>
                <a:noFill/>
              </a:ln>
              <a:effectLst/>
            </c:spPr>
            <c:extLst>
              <c:ext xmlns:c16="http://schemas.microsoft.com/office/drawing/2014/chart" uri="{C3380CC4-5D6E-409C-BE32-E72D297353CC}">
                <c16:uniqueId val="{00000005-A2A9-40C6-80AD-1BD5AD34CA37}"/>
              </c:ext>
            </c:extLst>
          </c:dPt>
          <c:dPt>
            <c:idx val="3"/>
            <c:bubble3D val="0"/>
            <c:spPr>
              <a:solidFill>
                <a:schemeClr val="accent4"/>
              </a:solidFill>
              <a:ln>
                <a:noFill/>
              </a:ln>
              <a:effectLst/>
            </c:spPr>
            <c:extLst>
              <c:ext xmlns:c16="http://schemas.microsoft.com/office/drawing/2014/chart" uri="{C3380CC4-5D6E-409C-BE32-E72D297353CC}">
                <c16:uniqueId val="{00000007-A2A9-40C6-80AD-1BD5AD34CA37}"/>
              </c:ext>
            </c:extLst>
          </c:dPt>
          <c:dLbls>
            <c:spPr>
              <a:noFill/>
              <a:ln>
                <a:noFill/>
              </a:ln>
              <a:effectLst/>
            </c:spPr>
            <c:txPr>
              <a:bodyPr rot="0" spcFirstLastPara="1" vertOverflow="ellipsis" vert="horz" wrap="square" anchor="ctr" anchorCtr="1"/>
              <a:lstStyle/>
              <a:p>
                <a:pPr>
                  <a:defRPr sz="1400"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dLblPos val="outEnd"/>
            <c:showLegendKey val="0"/>
            <c:showVal val="0"/>
            <c:showCatName val="0"/>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TipoHab!$E$2:$E$5</c:f>
              <c:strCache>
                <c:ptCount val="4"/>
                <c:pt idx="0">
                  <c:v>Alugado</c:v>
                </c:pt>
                <c:pt idx="1">
                  <c:v>Cedência/Empréstimo</c:v>
                </c:pt>
                <c:pt idx="2">
                  <c:v>Realojamento</c:v>
                </c:pt>
                <c:pt idx="3">
                  <c:v>Própria</c:v>
                </c:pt>
              </c:strCache>
            </c:strRef>
          </c:cat>
          <c:val>
            <c:numRef>
              <c:f>TipoHab!$F$2:$F$5</c:f>
              <c:numCache>
                <c:formatCode>General</c:formatCode>
                <c:ptCount val="4"/>
                <c:pt idx="0">
                  <c:v>90</c:v>
                </c:pt>
                <c:pt idx="1">
                  <c:v>6</c:v>
                </c:pt>
                <c:pt idx="2">
                  <c:v>3</c:v>
                </c:pt>
                <c:pt idx="3">
                  <c:v>5</c:v>
                </c:pt>
              </c:numCache>
            </c:numRef>
          </c:val>
          <c:extLst>
            <c:ext xmlns:c16="http://schemas.microsoft.com/office/drawing/2014/chart" uri="{C3380CC4-5D6E-409C-BE32-E72D297353CC}">
              <c16:uniqueId val="{00000008-A2A9-40C6-80AD-1BD5AD34CA37}"/>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9681172769561786"/>
          <c:y val="0.26203089059063656"/>
          <c:w val="0.38771477097999651"/>
          <c:h val="0.45873553528490252"/>
        </c:manualLayout>
      </c:layout>
      <c:overlay val="0"/>
      <c:spPr>
        <a:noFill/>
        <a:ln>
          <a:noFill/>
        </a:ln>
        <a:effectLst/>
      </c:spPr>
      <c:txPr>
        <a:bodyPr rot="0" spcFirstLastPara="1" vertOverflow="ellipsis" vert="horz" wrap="square" anchor="ctr" anchorCtr="1"/>
        <a:lstStyle/>
        <a:p>
          <a:pPr>
            <a:defRPr sz="1400"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legend>
    <c:plotVisOnly val="1"/>
    <c:dispBlanksAs val="gap"/>
    <c:showDLblsOverMax val="0"/>
  </c:chart>
  <c:spPr>
    <a:noFill/>
    <a:ln w="6350" cap="flat" cmpd="sng" algn="ctr">
      <a:noFill/>
      <a:prstDash val="solid"/>
      <a:miter lim="800000"/>
    </a:ln>
    <a:effectLst/>
  </c:spPr>
  <c:txPr>
    <a:bodyPr/>
    <a:lstStyle/>
    <a:p>
      <a:pPr>
        <a:defRPr b="1">
          <a:solidFill>
            <a:srgbClr val="3A5468"/>
          </a:solidFill>
          <a:latin typeface="Calibri" panose="020F0502020204030204" pitchFamily="34" charset="0"/>
          <a:cs typeface="Calibri" panose="020F0502020204030204" pitchFamily="34" charset="0"/>
        </a:defRPr>
      </a:pPr>
      <a:endParaRPr lang="pt-P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rgbClr val="3A5468"/>
                </a:solidFill>
                <a:latin typeface="Calibri" panose="020F0502020204030204" pitchFamily="34" charset="0"/>
                <a:ea typeface="+mn-ea"/>
                <a:cs typeface="Calibri" panose="020F0502020204030204" pitchFamily="34" charset="0"/>
              </a:defRPr>
            </a:pPr>
            <a:r>
              <a:rPr lang="pt-PT"/>
              <a:t>Situação laboral dos Pais</a:t>
            </a:r>
          </a:p>
        </c:rich>
      </c:tx>
      <c:overlay val="0"/>
      <c:spPr>
        <a:noFill/>
        <a:ln>
          <a:noFill/>
        </a:ln>
        <a:effectLst/>
      </c:spPr>
      <c:txPr>
        <a:bodyPr rot="0" spcFirstLastPara="1" vertOverflow="ellipsis" vert="horz" wrap="square" anchor="ctr" anchorCtr="1"/>
        <a:lstStyle/>
        <a:p>
          <a:pPr>
            <a:defRPr sz="1600"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title>
    <c:autoTitleDeleted val="0"/>
    <c:plotArea>
      <c:layout/>
      <c:barChart>
        <c:barDir val="col"/>
        <c:grouping val="clustered"/>
        <c:varyColors val="0"/>
        <c:ser>
          <c:idx val="0"/>
          <c:order val="0"/>
          <c:tx>
            <c:v>Mãe</c:v>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SitLaboralPais!$A$2:$A$7</c:f>
              <c:strCache>
                <c:ptCount val="6"/>
                <c:pt idx="0">
                  <c:v>Empregado</c:v>
                </c:pt>
                <c:pt idx="1">
                  <c:v>Desempregado</c:v>
                </c:pt>
                <c:pt idx="2">
                  <c:v>Curso Profissional</c:v>
                </c:pt>
                <c:pt idx="3">
                  <c:v>Apoio à Família</c:v>
                </c:pt>
                <c:pt idx="4">
                  <c:v>Estudante</c:v>
                </c:pt>
                <c:pt idx="5">
                  <c:v>Não sabe</c:v>
                </c:pt>
              </c:strCache>
            </c:strRef>
          </c:cat>
          <c:val>
            <c:numRef>
              <c:f>SitLaboralPais!$B$2:$B$7</c:f>
              <c:numCache>
                <c:formatCode>General</c:formatCode>
                <c:ptCount val="6"/>
                <c:pt idx="0">
                  <c:v>25</c:v>
                </c:pt>
                <c:pt idx="1">
                  <c:v>71</c:v>
                </c:pt>
                <c:pt idx="2">
                  <c:v>4</c:v>
                </c:pt>
                <c:pt idx="3">
                  <c:v>2</c:v>
                </c:pt>
                <c:pt idx="4">
                  <c:v>2</c:v>
                </c:pt>
                <c:pt idx="5">
                  <c:v>0</c:v>
                </c:pt>
              </c:numCache>
            </c:numRef>
          </c:val>
          <c:extLst>
            <c:ext xmlns:c16="http://schemas.microsoft.com/office/drawing/2014/chart" uri="{C3380CC4-5D6E-409C-BE32-E72D297353CC}">
              <c16:uniqueId val="{00000000-3715-4C89-8C1B-28596123F984}"/>
            </c:ext>
          </c:extLst>
        </c:ser>
        <c:ser>
          <c:idx val="1"/>
          <c:order val="1"/>
          <c:tx>
            <c:v>Pai</c:v>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SitLaboralPais!$A$2:$A$7</c:f>
              <c:strCache>
                <c:ptCount val="6"/>
                <c:pt idx="0">
                  <c:v>Empregado</c:v>
                </c:pt>
                <c:pt idx="1">
                  <c:v>Desempregado</c:v>
                </c:pt>
                <c:pt idx="2">
                  <c:v>Curso Profissional</c:v>
                </c:pt>
                <c:pt idx="3">
                  <c:v>Apoio à Família</c:v>
                </c:pt>
                <c:pt idx="4">
                  <c:v>Estudante</c:v>
                </c:pt>
                <c:pt idx="5">
                  <c:v>Não sabe</c:v>
                </c:pt>
              </c:strCache>
            </c:strRef>
          </c:cat>
          <c:val>
            <c:numRef>
              <c:f>SitLaboralPais!$C$2:$C$7</c:f>
              <c:numCache>
                <c:formatCode>General</c:formatCode>
                <c:ptCount val="6"/>
                <c:pt idx="0">
                  <c:v>72</c:v>
                </c:pt>
                <c:pt idx="1">
                  <c:v>18</c:v>
                </c:pt>
                <c:pt idx="2">
                  <c:v>0</c:v>
                </c:pt>
                <c:pt idx="3">
                  <c:v>0</c:v>
                </c:pt>
                <c:pt idx="4">
                  <c:v>0</c:v>
                </c:pt>
                <c:pt idx="5">
                  <c:v>14</c:v>
                </c:pt>
              </c:numCache>
            </c:numRef>
          </c:val>
          <c:extLst>
            <c:ext xmlns:c16="http://schemas.microsoft.com/office/drawing/2014/chart" uri="{C3380CC4-5D6E-409C-BE32-E72D297353CC}">
              <c16:uniqueId val="{00000001-3715-4C89-8C1B-28596123F984}"/>
            </c:ext>
          </c:extLst>
        </c:ser>
        <c:dLbls>
          <c:dLblPos val="outEnd"/>
          <c:showLegendKey val="0"/>
          <c:showVal val="1"/>
          <c:showCatName val="0"/>
          <c:showSerName val="0"/>
          <c:showPercent val="0"/>
          <c:showBubbleSize val="0"/>
        </c:dLbls>
        <c:gapWidth val="100"/>
        <c:overlap val="-24"/>
        <c:axId val="77857920"/>
        <c:axId val="77859456"/>
      </c:barChart>
      <c:catAx>
        <c:axId val="7785792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crossAx val="77859456"/>
        <c:crosses val="autoZero"/>
        <c:auto val="1"/>
        <c:lblAlgn val="ctr"/>
        <c:lblOffset val="100"/>
        <c:noMultiLvlLbl val="0"/>
      </c:catAx>
      <c:valAx>
        <c:axId val="7785945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crossAx val="77857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3A5468"/>
          </a:solidFill>
          <a:latin typeface="Calibri" panose="020F0502020204030204" pitchFamily="34" charset="0"/>
          <a:cs typeface="Calibri" panose="020F0502020204030204" pitchFamily="34" charset="0"/>
        </a:defRPr>
      </a:pPr>
      <a:endParaRPr lang="pt-PT"/>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rgbClr val="3A5468"/>
                </a:solidFill>
                <a:latin typeface="Calibri" panose="020F0502020204030204" pitchFamily="34" charset="0"/>
                <a:ea typeface="+mn-ea"/>
                <a:cs typeface="Calibri" panose="020F0502020204030204" pitchFamily="34" charset="0"/>
              </a:defRPr>
            </a:pPr>
            <a:r>
              <a:rPr lang="pt-PT"/>
              <a:t>Situação laboral das Famílias</a:t>
            </a:r>
          </a:p>
        </c:rich>
      </c:tx>
      <c:overlay val="0"/>
      <c:spPr>
        <a:noFill/>
        <a:ln>
          <a:noFill/>
        </a:ln>
        <a:effectLst/>
      </c:spPr>
      <c:txPr>
        <a:bodyPr rot="0" spcFirstLastPara="1" vertOverflow="ellipsis" vert="horz" wrap="square" anchor="ctr" anchorCtr="1"/>
        <a:lstStyle/>
        <a:p>
          <a:pPr>
            <a:defRPr sz="1600"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924B-43E1-97CF-2937D8CC8914}"/>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924B-43E1-97CF-2937D8CC8914}"/>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924B-43E1-97CF-2937D8CC8914}"/>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924B-43E1-97CF-2937D8CC8914}"/>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924B-43E1-97CF-2937D8CC8914}"/>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B-924B-43E1-97CF-2937D8CC8914}"/>
              </c:ext>
            </c:extLst>
          </c:dPt>
          <c:dLbls>
            <c:spPr>
              <a:noFill/>
              <a:ln>
                <a:noFill/>
              </a:ln>
              <a:effectLst/>
            </c:spPr>
            <c:txPr>
              <a:bodyPr rot="0" spcFirstLastPara="1" vertOverflow="ellipsis" vert="horz" wrap="square" anchor="ctr" anchorCtr="1"/>
              <a:lstStyle/>
              <a:p>
                <a:pPr>
                  <a:defRPr sz="1000" b="0"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SitLaboralPais!$A$2:$A$7</c:f>
              <c:strCache>
                <c:ptCount val="6"/>
                <c:pt idx="0">
                  <c:v>Empregado</c:v>
                </c:pt>
                <c:pt idx="1">
                  <c:v>Desempregado</c:v>
                </c:pt>
                <c:pt idx="2">
                  <c:v>Curso Profissional</c:v>
                </c:pt>
                <c:pt idx="3">
                  <c:v>Apoio à Família</c:v>
                </c:pt>
                <c:pt idx="4">
                  <c:v>Estudante</c:v>
                </c:pt>
                <c:pt idx="5">
                  <c:v>Não sabe</c:v>
                </c:pt>
              </c:strCache>
            </c:strRef>
          </c:cat>
          <c:val>
            <c:numRef>
              <c:f>SitLaboralPais!$E$2:$E$7</c:f>
              <c:numCache>
                <c:formatCode>0%</c:formatCode>
                <c:ptCount val="6"/>
                <c:pt idx="0">
                  <c:v>0.46634615384615385</c:v>
                </c:pt>
                <c:pt idx="1">
                  <c:v>0.42788461538461536</c:v>
                </c:pt>
                <c:pt idx="2">
                  <c:v>1.9230769230769232E-2</c:v>
                </c:pt>
                <c:pt idx="3">
                  <c:v>9.6153846153846159E-3</c:v>
                </c:pt>
                <c:pt idx="4">
                  <c:v>9.6153846153846159E-3</c:v>
                </c:pt>
                <c:pt idx="5">
                  <c:v>6.7307692307692304E-2</c:v>
                </c:pt>
              </c:numCache>
            </c:numRef>
          </c:val>
          <c:extLst>
            <c:ext xmlns:c16="http://schemas.microsoft.com/office/drawing/2014/chart" uri="{C3380CC4-5D6E-409C-BE32-E72D297353CC}">
              <c16:uniqueId val="{0000000C-924B-43E1-97CF-2937D8CC8914}"/>
            </c:ext>
          </c:extLst>
        </c:ser>
        <c:dLbls>
          <c:dLblPos val="inEnd"/>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77518881135741247"/>
          <c:y val="0.28710406418849177"/>
          <c:w val="0.22481121006466151"/>
          <c:h val="0.6587644234314789"/>
        </c:manualLayout>
      </c:layout>
      <c:overlay val="0"/>
      <c:spPr>
        <a:noFill/>
        <a:ln>
          <a:noFill/>
        </a:ln>
        <a:effectLst/>
      </c:spPr>
      <c:txPr>
        <a:bodyPr rot="0" spcFirstLastPara="1" vertOverflow="ellipsis" vert="horz" wrap="square" anchor="ctr" anchorCtr="1"/>
        <a:lstStyle/>
        <a:p>
          <a:pPr>
            <a:defRPr sz="900"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legend>
    <c:plotVisOnly val="1"/>
    <c:dispBlanksAs val="gap"/>
    <c:showDLblsOverMax val="0"/>
  </c:chart>
  <c:spPr>
    <a:noFill/>
    <a:ln>
      <a:noFill/>
    </a:ln>
    <a:effectLst/>
  </c:spPr>
  <c:txPr>
    <a:bodyPr/>
    <a:lstStyle/>
    <a:p>
      <a:pPr>
        <a:defRPr>
          <a:solidFill>
            <a:srgbClr val="3A5468"/>
          </a:solidFill>
          <a:latin typeface="Calibri" panose="020F0502020204030204" pitchFamily="34" charset="0"/>
          <a:cs typeface="Calibri" panose="020F0502020204030204" pitchFamily="34" charset="0"/>
        </a:defRPr>
      </a:pPr>
      <a:endParaRPr lang="pt-PT"/>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3A5468"/>
                </a:solidFill>
                <a:latin typeface="+mn-lt"/>
                <a:ea typeface="+mn-ea"/>
                <a:cs typeface="+mn-cs"/>
              </a:defRPr>
            </a:pPr>
            <a:r>
              <a:rPr lang="pt-PT" b="0" dirty="0">
                <a:latin typeface="Calibri" panose="020F0502020204030204" pitchFamily="34" charset="0"/>
                <a:cs typeface="Calibri" panose="020F0502020204030204" pitchFamily="34" charset="0"/>
              </a:rPr>
              <a:t>Idade dos bebés à data da referenciação</a:t>
            </a: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3A5468"/>
              </a:solidFill>
              <a:latin typeface="+mn-lt"/>
              <a:ea typeface="+mn-ea"/>
              <a:cs typeface="+mn-cs"/>
            </a:defRPr>
          </a:pPr>
          <a:endParaRPr lang="pt-P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0"/>
          <c:spPr>
            <a:solidFill>
              <a:schemeClr val="accent2"/>
            </a:solidFill>
            <a:ln>
              <a:noFill/>
            </a:ln>
            <a:effectLst/>
            <a:sp3d/>
          </c:spPr>
          <c:invertIfNegative val="0"/>
          <c:dLbls>
            <c:spPr>
              <a:noFill/>
              <a:ln>
                <a:noFill/>
              </a:ln>
              <a:effectLst/>
            </c:spPr>
            <c:txPr>
              <a:bodyPr rot="0" spcFirstLastPara="1" vertOverflow="ellipsis" vert="horz" wrap="square" anchor="ctr" anchorCtr="1"/>
              <a:lstStyle/>
              <a:p>
                <a:pPr>
                  <a:defRPr sz="1197" b="1" i="0" u="none" strike="noStrike" kern="1200" baseline="0">
                    <a:solidFill>
                      <a:srgbClr val="3A5468"/>
                    </a:solidFill>
                    <a:latin typeface="+mn-lt"/>
                    <a:ea typeface="+mn-ea"/>
                    <a:cs typeface="+mn-cs"/>
                  </a:defRPr>
                </a:pPr>
                <a:endParaRPr lang="pt-P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(IdadeBebésRerenciação!$A$3:$A$12,IdadeBebésRerenciação!$A$17,IdadeBebésRerenciação!$A$20,IdadeBebésRerenciação!$A$25)</c:f>
              <c:strCache>
                <c:ptCount val="13"/>
                <c:pt idx="0">
                  <c:v>&lt;1</c:v>
                </c:pt>
                <c:pt idx="1">
                  <c:v>1</c:v>
                </c:pt>
                <c:pt idx="2">
                  <c:v>2</c:v>
                </c:pt>
                <c:pt idx="3">
                  <c:v>3</c:v>
                </c:pt>
                <c:pt idx="4">
                  <c:v>4</c:v>
                </c:pt>
                <c:pt idx="5">
                  <c:v>5</c:v>
                </c:pt>
                <c:pt idx="6">
                  <c:v>6</c:v>
                </c:pt>
                <c:pt idx="7">
                  <c:v>7</c:v>
                </c:pt>
                <c:pt idx="8">
                  <c:v>8</c:v>
                </c:pt>
                <c:pt idx="9">
                  <c:v>9</c:v>
                </c:pt>
                <c:pt idx="10">
                  <c:v>15</c:v>
                </c:pt>
                <c:pt idx="11">
                  <c:v>20</c:v>
                </c:pt>
                <c:pt idx="12">
                  <c:v>36</c:v>
                </c:pt>
              </c:strCache>
            </c:strRef>
          </c:cat>
          <c:val>
            <c:numRef>
              <c:f>(IdadeBebésRerenciação!$D$3:$D$10,IdadeBebésRerenciação!$D$12,IdadeBebésRerenciação!$D$17,IdadeBebésRerenciação!$D$20,IdadeBebésRerenciação!$D$25)</c:f>
              <c:numCache>
                <c:formatCode>General</c:formatCode>
                <c:ptCount val="12"/>
                <c:pt idx="0">
                  <c:v>67</c:v>
                </c:pt>
                <c:pt idx="1">
                  <c:v>18</c:v>
                </c:pt>
                <c:pt idx="2">
                  <c:v>3</c:v>
                </c:pt>
                <c:pt idx="3">
                  <c:v>2</c:v>
                </c:pt>
                <c:pt idx="4">
                  <c:v>6</c:v>
                </c:pt>
                <c:pt idx="5">
                  <c:v>4</c:v>
                </c:pt>
                <c:pt idx="6">
                  <c:v>4</c:v>
                </c:pt>
                <c:pt idx="7">
                  <c:v>1</c:v>
                </c:pt>
                <c:pt idx="8">
                  <c:v>2</c:v>
                </c:pt>
                <c:pt idx="9">
                  <c:v>1</c:v>
                </c:pt>
                <c:pt idx="10">
                  <c:v>1</c:v>
                </c:pt>
                <c:pt idx="11">
                  <c:v>1</c:v>
                </c:pt>
              </c:numCache>
            </c:numRef>
          </c:val>
          <c:extLst>
            <c:ext xmlns:c16="http://schemas.microsoft.com/office/drawing/2014/chart" uri="{C3380CC4-5D6E-409C-BE32-E72D297353CC}">
              <c16:uniqueId val="{00000000-D0AC-431A-8F4C-79CC65DFAD27}"/>
            </c:ext>
          </c:extLst>
        </c:ser>
        <c:dLbls>
          <c:showLegendKey val="0"/>
          <c:showVal val="1"/>
          <c:showCatName val="0"/>
          <c:showSerName val="0"/>
          <c:showPercent val="0"/>
          <c:showBubbleSize val="0"/>
        </c:dLbls>
        <c:gapWidth val="150"/>
        <c:shape val="box"/>
        <c:axId val="71576192"/>
        <c:axId val="71618944"/>
        <c:axId val="0"/>
      </c:bar3DChart>
      <c:catAx>
        <c:axId val="71576192"/>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3A5468"/>
                </a:solidFill>
                <a:latin typeface="+mn-lt"/>
                <a:ea typeface="+mn-ea"/>
                <a:cs typeface="+mn-cs"/>
              </a:defRPr>
            </a:pPr>
            <a:endParaRPr lang="pt-PT"/>
          </a:p>
        </c:txPr>
        <c:crossAx val="71618944"/>
        <c:crosses val="autoZero"/>
        <c:auto val="1"/>
        <c:lblAlgn val="ctr"/>
        <c:lblOffset val="100"/>
        <c:noMultiLvlLbl val="0"/>
      </c:catAx>
      <c:valAx>
        <c:axId val="71618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3A5468"/>
                </a:solidFill>
                <a:latin typeface="+mn-lt"/>
                <a:ea typeface="+mn-ea"/>
                <a:cs typeface="+mn-cs"/>
              </a:defRPr>
            </a:pPr>
            <a:endParaRPr lang="pt-PT"/>
          </a:p>
        </c:txPr>
        <c:crossAx val="71576192"/>
        <c:crosses val="autoZero"/>
        <c:crossBetween val="between"/>
      </c:valAx>
      <c:spPr>
        <a:noFill/>
        <a:ln>
          <a:noFill/>
        </a:ln>
        <a:effectLst/>
      </c:spPr>
    </c:plotArea>
    <c:plotVisOnly val="1"/>
    <c:dispBlanksAs val="gap"/>
    <c:showDLblsOverMax val="0"/>
  </c:chart>
  <c:spPr>
    <a:noFill/>
    <a:ln>
      <a:noFill/>
    </a:ln>
    <a:effectLst/>
  </c:spPr>
  <c:txPr>
    <a:bodyPr/>
    <a:lstStyle/>
    <a:p>
      <a:pPr>
        <a:defRPr b="1">
          <a:solidFill>
            <a:srgbClr val="3A5468"/>
          </a:solidFill>
        </a:defRPr>
      </a:pPr>
      <a:endParaRPr lang="pt-PT"/>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pt-PT"/>
              <a:t>Fatores de referenciação</a:t>
            </a:r>
          </a:p>
        </c:rich>
      </c:tx>
      <c:layout>
        <c:manualLayout>
          <c:xMode val="edge"/>
          <c:yMode val="edge"/>
          <c:x val="3.25306444029737E-2"/>
          <c:y val="3.5614937917455104E-2"/>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0.11683848797250859"/>
          <c:y val="0.17510072779203698"/>
          <c:w val="0.49812656149940021"/>
          <c:h val="0.66863916761518349"/>
        </c:manualLayout>
      </c:layout>
      <c:pie3DChart>
        <c:varyColors val="1"/>
        <c:ser>
          <c:idx val="0"/>
          <c:order val="0"/>
          <c:explosion val="25"/>
          <c:dPt>
            <c:idx val="0"/>
            <c:bubble3D val="0"/>
            <c:spPr>
              <a:solidFill>
                <a:schemeClr val="tx1">
                  <a:lumMod val="95000"/>
                  <a:lumOff val="5000"/>
                </a:schemeClr>
              </a:solidFill>
            </c:spPr>
            <c:extLst>
              <c:ext xmlns:c16="http://schemas.microsoft.com/office/drawing/2014/chart" uri="{C3380CC4-5D6E-409C-BE32-E72D297353CC}">
                <c16:uniqueId val="{00000001-DDE1-4044-A560-528618FC51AC}"/>
              </c:ext>
            </c:extLst>
          </c:dPt>
          <c:dPt>
            <c:idx val="1"/>
            <c:bubble3D val="0"/>
            <c:spPr>
              <a:solidFill>
                <a:srgbClr val="FF0000"/>
              </a:solidFill>
            </c:spPr>
            <c:extLst>
              <c:ext xmlns:c16="http://schemas.microsoft.com/office/drawing/2014/chart" uri="{C3380CC4-5D6E-409C-BE32-E72D297353CC}">
                <c16:uniqueId val="{00000003-DDE1-4044-A560-528618FC51AC}"/>
              </c:ext>
            </c:extLst>
          </c:dPt>
          <c:dPt>
            <c:idx val="3"/>
            <c:bubble3D val="0"/>
            <c:spPr>
              <a:solidFill>
                <a:srgbClr val="00FF00"/>
              </a:solidFill>
            </c:spPr>
            <c:extLst>
              <c:ext xmlns:c16="http://schemas.microsoft.com/office/drawing/2014/chart" uri="{C3380CC4-5D6E-409C-BE32-E72D297353CC}">
                <c16:uniqueId val="{00000005-DDE1-4044-A560-528618FC51AC}"/>
              </c:ext>
            </c:extLst>
          </c:dPt>
          <c:dPt>
            <c:idx val="4"/>
            <c:bubble3D val="0"/>
            <c:spPr>
              <a:solidFill>
                <a:srgbClr val="FF0066"/>
              </a:solidFill>
            </c:spPr>
            <c:extLst>
              <c:ext xmlns:c16="http://schemas.microsoft.com/office/drawing/2014/chart" uri="{C3380CC4-5D6E-409C-BE32-E72D297353CC}">
                <c16:uniqueId val="{00000007-DDE1-4044-A560-528618FC51AC}"/>
              </c:ext>
            </c:extLst>
          </c:dPt>
          <c:dPt>
            <c:idx val="6"/>
            <c:bubble3D val="0"/>
            <c:spPr>
              <a:solidFill>
                <a:srgbClr val="FFC000"/>
              </a:solidFill>
            </c:spPr>
            <c:extLst>
              <c:ext xmlns:c16="http://schemas.microsoft.com/office/drawing/2014/chart" uri="{C3380CC4-5D6E-409C-BE32-E72D297353CC}">
                <c16:uniqueId val="{00000009-DDE1-4044-A560-528618FC51AC}"/>
              </c:ext>
            </c:extLst>
          </c:dPt>
          <c:dPt>
            <c:idx val="8"/>
            <c:bubble3D val="0"/>
            <c:spPr>
              <a:solidFill>
                <a:srgbClr val="00B0F0"/>
              </a:solidFill>
            </c:spPr>
            <c:extLst>
              <c:ext xmlns:c16="http://schemas.microsoft.com/office/drawing/2014/chart" uri="{C3380CC4-5D6E-409C-BE32-E72D297353CC}">
                <c16:uniqueId val="{0000000B-DDE1-4044-A560-528618FC51AC}"/>
              </c:ext>
            </c:extLst>
          </c:dPt>
          <c:dPt>
            <c:idx val="9"/>
            <c:bubble3D val="0"/>
            <c:spPr>
              <a:solidFill>
                <a:schemeClr val="accent4">
                  <a:lumMod val="40000"/>
                  <a:lumOff val="60000"/>
                </a:schemeClr>
              </a:solidFill>
            </c:spPr>
            <c:extLst>
              <c:ext xmlns:c16="http://schemas.microsoft.com/office/drawing/2014/chart" uri="{C3380CC4-5D6E-409C-BE32-E72D297353CC}">
                <c16:uniqueId val="{0000000D-DDE1-4044-A560-528618FC51AC}"/>
              </c:ext>
            </c:extLst>
          </c:dPt>
          <c:dPt>
            <c:idx val="10"/>
            <c:bubble3D val="0"/>
            <c:spPr>
              <a:solidFill>
                <a:srgbClr val="7030A0"/>
              </a:solidFill>
            </c:spPr>
            <c:extLst>
              <c:ext xmlns:c16="http://schemas.microsoft.com/office/drawing/2014/chart" uri="{C3380CC4-5D6E-409C-BE32-E72D297353CC}">
                <c16:uniqueId val="{0000000F-DDE1-4044-A560-528618FC51AC}"/>
              </c:ext>
            </c:extLst>
          </c:dPt>
          <c:dPt>
            <c:idx val="11"/>
            <c:bubble3D val="0"/>
            <c:spPr>
              <a:solidFill>
                <a:schemeClr val="accent6">
                  <a:lumMod val="60000"/>
                  <a:lumOff val="40000"/>
                </a:schemeClr>
              </a:solidFill>
            </c:spPr>
            <c:extLst>
              <c:ext xmlns:c16="http://schemas.microsoft.com/office/drawing/2014/chart" uri="{C3380CC4-5D6E-409C-BE32-E72D297353CC}">
                <c16:uniqueId val="{00000011-DDE1-4044-A560-528618FC51AC}"/>
              </c:ext>
            </c:extLst>
          </c:dPt>
          <c:dPt>
            <c:idx val="14"/>
            <c:bubble3D val="0"/>
            <c:spPr>
              <a:solidFill>
                <a:schemeClr val="accent5">
                  <a:lumMod val="75000"/>
                </a:schemeClr>
              </a:solidFill>
            </c:spPr>
            <c:extLst>
              <c:ext xmlns:c16="http://schemas.microsoft.com/office/drawing/2014/chart" uri="{C3380CC4-5D6E-409C-BE32-E72D297353CC}">
                <c16:uniqueId val="{00000013-DDE1-4044-A560-528618FC51AC}"/>
              </c:ext>
            </c:extLst>
          </c:dPt>
          <c:dPt>
            <c:idx val="15"/>
            <c:bubble3D val="0"/>
            <c:spPr>
              <a:solidFill>
                <a:srgbClr val="00FFFF"/>
              </a:solidFill>
            </c:spPr>
            <c:extLst>
              <c:ext xmlns:c16="http://schemas.microsoft.com/office/drawing/2014/chart" uri="{C3380CC4-5D6E-409C-BE32-E72D297353CC}">
                <c16:uniqueId val="{00000015-DDE1-4044-A560-528618FC51AC}"/>
              </c:ext>
            </c:extLst>
          </c:dPt>
          <c:dLbls>
            <c:spPr>
              <a:noFill/>
              <a:ln>
                <a:noFill/>
              </a:ln>
              <a:effectLst/>
            </c:spPr>
            <c:txPr>
              <a:bodyPr/>
              <a:lstStyle/>
              <a:p>
                <a:pPr>
                  <a:defRPr sz="1200"/>
                </a:pPr>
                <a:endParaRPr lang="pt-PT"/>
              </a:p>
            </c:txPr>
            <c:showLegendKey val="0"/>
            <c:showVal val="0"/>
            <c:showCatName val="0"/>
            <c:showSerName val="0"/>
            <c:showPercent val="1"/>
            <c:showBubbleSize val="0"/>
            <c:showLeaderLines val="1"/>
            <c:extLst>
              <c:ext xmlns:c15="http://schemas.microsoft.com/office/drawing/2012/chart" uri="{CE6537A1-D6FC-4f65-9D91-7224C49458BB}"/>
            </c:extLst>
          </c:dLbls>
          <c:cat>
            <c:strRef>
              <c:f>CausaRef!$A$2:$A$17</c:f>
              <c:strCache>
                <c:ptCount val="16"/>
                <c:pt idx="0">
                  <c:v>pais adolescentes </c:v>
                </c:pt>
                <c:pt idx="1">
                  <c:v>cuidadores pouco seguros nos cuidados</c:v>
                </c:pt>
                <c:pt idx="2">
                  <c:v>cuidadores c/ doença do foro psiquiátrico</c:v>
                </c:pt>
                <c:pt idx="3">
                  <c:v>risco social</c:v>
                </c:pt>
                <c:pt idx="4">
                  <c:v>fatores socioeconómicos e culturais desfavoráveis</c:v>
                </c:pt>
                <c:pt idx="5">
                  <c:v>reinternamento hospitalar pós alta</c:v>
                </c:pt>
                <c:pt idx="6">
                  <c:v>isolamento e fraca rede de apoio</c:v>
                </c:pt>
                <c:pt idx="7">
                  <c:v>gemelaridade</c:v>
                </c:pt>
                <c:pt idx="8">
                  <c:v>prematuridade</c:v>
                </c:pt>
                <c:pt idx="9">
                  <c:v>família com história de maus tratos</c:v>
                </c:pt>
                <c:pt idx="10">
                  <c:v>família com padrão de relação disfuncional</c:v>
                </c:pt>
                <c:pt idx="11">
                  <c:v>agregado monoparental</c:v>
                </c:pt>
                <c:pt idx="12">
                  <c:v>dificuldade no vínculo ao bebé</c:v>
                </c:pt>
                <c:pt idx="13">
                  <c:v>estrangeiros com dificuldade de comunicação</c:v>
                </c:pt>
                <c:pt idx="14">
                  <c:v>bebé em risco de atraso de desenvolvimento</c:v>
                </c:pt>
                <c:pt idx="15">
                  <c:v>cuidadores com doença do foro físico</c:v>
                </c:pt>
              </c:strCache>
            </c:strRef>
          </c:cat>
          <c:val>
            <c:numRef>
              <c:f>CausaRef!$G$2:$G$17</c:f>
              <c:numCache>
                <c:formatCode>General</c:formatCode>
                <c:ptCount val="16"/>
                <c:pt idx="0">
                  <c:v>6</c:v>
                </c:pt>
                <c:pt idx="1">
                  <c:v>96</c:v>
                </c:pt>
                <c:pt idx="2">
                  <c:v>3</c:v>
                </c:pt>
                <c:pt idx="3">
                  <c:v>90</c:v>
                </c:pt>
                <c:pt idx="4">
                  <c:v>100</c:v>
                </c:pt>
                <c:pt idx="5">
                  <c:v>2</c:v>
                </c:pt>
                <c:pt idx="6">
                  <c:v>80</c:v>
                </c:pt>
                <c:pt idx="7">
                  <c:v>7</c:v>
                </c:pt>
                <c:pt idx="8">
                  <c:v>30</c:v>
                </c:pt>
                <c:pt idx="9">
                  <c:v>10</c:v>
                </c:pt>
                <c:pt idx="10">
                  <c:v>30</c:v>
                </c:pt>
                <c:pt idx="11">
                  <c:v>45</c:v>
                </c:pt>
                <c:pt idx="12">
                  <c:v>22</c:v>
                </c:pt>
                <c:pt idx="13">
                  <c:v>24</c:v>
                </c:pt>
                <c:pt idx="14">
                  <c:v>42</c:v>
                </c:pt>
                <c:pt idx="15">
                  <c:v>2</c:v>
                </c:pt>
              </c:numCache>
            </c:numRef>
          </c:val>
          <c:extLst>
            <c:ext xmlns:c16="http://schemas.microsoft.com/office/drawing/2014/chart" uri="{C3380CC4-5D6E-409C-BE32-E72D297353CC}">
              <c16:uniqueId val="{00000016-DDE1-4044-A560-528618FC51AC}"/>
            </c:ext>
          </c:extLst>
        </c:ser>
        <c:dLbls>
          <c:showLegendKey val="0"/>
          <c:showVal val="0"/>
          <c:showCatName val="0"/>
          <c:showSerName val="0"/>
          <c:showPercent val="0"/>
          <c:showBubbleSize val="0"/>
          <c:showLeaderLines val="1"/>
        </c:dLbls>
      </c:pie3DChart>
    </c:plotArea>
    <c:legend>
      <c:legendPos val="r"/>
      <c:layout>
        <c:manualLayout>
          <c:xMode val="edge"/>
          <c:yMode val="edge"/>
          <c:x val="0.68996521209021711"/>
          <c:y val="0"/>
          <c:w val="0.28338069663364873"/>
          <c:h val="0.91341293450315575"/>
        </c:manualLayout>
      </c:layout>
      <c:overlay val="0"/>
      <c:txPr>
        <a:bodyPr/>
        <a:lstStyle/>
        <a:p>
          <a:pPr rtl="0">
            <a:defRPr sz="1000"/>
          </a:pPr>
          <a:endParaRPr lang="pt-PT"/>
        </a:p>
      </c:txPr>
    </c:legend>
    <c:plotVisOnly val="1"/>
    <c:dispBlanksAs val="gap"/>
    <c:showDLblsOverMax val="0"/>
  </c:chart>
  <c:txPr>
    <a:bodyPr/>
    <a:lstStyle/>
    <a:p>
      <a:pPr>
        <a:defRPr b="1">
          <a:solidFill>
            <a:srgbClr val="3A5468"/>
          </a:solidFill>
          <a:latin typeface="Calibri" panose="020F0502020204030204" pitchFamily="34" charset="0"/>
          <a:cs typeface="Calibri" panose="020F0502020204030204" pitchFamily="34" charset="0"/>
        </a:defRPr>
      </a:pPr>
      <a:endParaRPr lang="pt-PT"/>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00" b="1" i="0" u="none" strike="noStrike" kern="1200" spc="0" baseline="0">
                <a:solidFill>
                  <a:srgbClr val="3A5468"/>
                </a:solidFill>
                <a:latin typeface="Calibri" panose="020F0502020204030204" pitchFamily="34" charset="0"/>
                <a:ea typeface="+mn-ea"/>
                <a:cs typeface="Calibri" panose="020F0502020204030204" pitchFamily="34" charset="0"/>
              </a:defRPr>
            </a:pPr>
            <a:r>
              <a:rPr lang="pt-PT"/>
              <a:t>Número total de visitas por tipo</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3A5468"/>
              </a:solidFill>
              <a:latin typeface="Calibri" panose="020F0502020204030204" pitchFamily="34" charset="0"/>
              <a:ea typeface="+mn-ea"/>
              <a:cs typeface="Calibri" panose="020F0502020204030204" pitchFamily="34" charset="0"/>
            </a:defRPr>
          </a:pPr>
          <a:endParaRPr lang="pt-PT"/>
        </a:p>
      </c:txPr>
    </c:title>
    <c:autoTitleDeleted val="0"/>
    <c:plotArea>
      <c:layout/>
      <c:barChart>
        <c:barDir val="col"/>
        <c:grouping val="clustered"/>
        <c:varyColors val="0"/>
        <c:ser>
          <c:idx val="0"/>
          <c:order val="0"/>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Visitas!$A$21:$A$25</c:f>
              <c:strCache>
                <c:ptCount val="5"/>
                <c:pt idx="0">
                  <c:v>Semanais</c:v>
                </c:pt>
                <c:pt idx="1">
                  <c:v>Quinzenais</c:v>
                </c:pt>
                <c:pt idx="2">
                  <c:v>Bissemanais</c:v>
                </c:pt>
                <c:pt idx="3">
                  <c:v>Trissemanal</c:v>
                </c:pt>
                <c:pt idx="4">
                  <c:v>Mensais</c:v>
                </c:pt>
              </c:strCache>
            </c:strRef>
          </c:cat>
          <c:val>
            <c:numRef>
              <c:f>Visitas!$C$21:$C$25</c:f>
              <c:numCache>
                <c:formatCode>General</c:formatCode>
                <c:ptCount val="5"/>
                <c:pt idx="0">
                  <c:v>3432</c:v>
                </c:pt>
                <c:pt idx="1">
                  <c:v>220</c:v>
                </c:pt>
                <c:pt idx="2">
                  <c:v>909</c:v>
                </c:pt>
                <c:pt idx="3">
                  <c:v>42</c:v>
                </c:pt>
                <c:pt idx="4">
                  <c:v>42</c:v>
                </c:pt>
              </c:numCache>
            </c:numRef>
          </c:val>
          <c:extLst>
            <c:ext xmlns:c16="http://schemas.microsoft.com/office/drawing/2014/chart" uri="{C3380CC4-5D6E-409C-BE32-E72D297353CC}">
              <c16:uniqueId val="{00000000-6A85-4C29-B66F-9E41226DDB85}"/>
            </c:ext>
          </c:extLst>
        </c:ser>
        <c:dLbls>
          <c:showLegendKey val="0"/>
          <c:showVal val="0"/>
          <c:showCatName val="0"/>
          <c:showSerName val="0"/>
          <c:showPercent val="0"/>
          <c:showBubbleSize val="0"/>
        </c:dLbls>
        <c:gapWidth val="219"/>
        <c:overlap val="-27"/>
        <c:axId val="71511424"/>
        <c:axId val="71513216"/>
      </c:barChart>
      <c:catAx>
        <c:axId val="7151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crossAx val="71513216"/>
        <c:crosses val="autoZero"/>
        <c:auto val="1"/>
        <c:lblAlgn val="ctr"/>
        <c:lblOffset val="100"/>
        <c:noMultiLvlLbl val="0"/>
      </c:catAx>
      <c:valAx>
        <c:axId val="71513216"/>
        <c:scaling>
          <c:orientation val="minMax"/>
          <c:max val="4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rgbClr val="3A5468"/>
                    </a:solidFill>
                    <a:latin typeface="Calibri" panose="020F0502020204030204" pitchFamily="34" charset="0"/>
                    <a:ea typeface="+mn-ea"/>
                    <a:cs typeface="Calibri" panose="020F0502020204030204" pitchFamily="34" charset="0"/>
                  </a:defRPr>
                </a:pPr>
                <a:r>
                  <a:rPr lang="en-US"/>
                  <a:t>Nº de visitas</a:t>
                </a:r>
              </a:p>
            </c:rich>
          </c:tx>
          <c:overlay val="0"/>
          <c:spPr>
            <a:noFill/>
            <a:ln>
              <a:noFill/>
            </a:ln>
            <a:effectLst/>
          </c:spPr>
          <c:txPr>
            <a:bodyPr rot="-5400000" spcFirstLastPara="1" vertOverflow="ellipsis" vert="horz" wrap="square" anchor="ctr" anchorCtr="1"/>
            <a:lstStyle/>
            <a:p>
              <a:pPr>
                <a:defRPr sz="1000"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crossAx val="71511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3A5468"/>
          </a:solidFill>
          <a:latin typeface="Calibri" panose="020F0502020204030204" pitchFamily="34" charset="0"/>
          <a:cs typeface="Calibri" panose="020F0502020204030204" pitchFamily="34" charset="0"/>
        </a:defRPr>
      </a:pPr>
      <a:endParaRPr lang="pt-PT"/>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400" dirty="0" err="1"/>
              <a:t>Periodicidade</a:t>
            </a:r>
            <a:r>
              <a:rPr lang="en-US" sz="1400" dirty="0"/>
              <a:t> das </a:t>
            </a:r>
            <a:r>
              <a:rPr lang="en-US" sz="1400" dirty="0" err="1"/>
              <a:t>Visitas</a:t>
            </a:r>
            <a:r>
              <a:rPr lang="en-US" sz="1400" dirty="0"/>
              <a:t> por </a:t>
            </a:r>
            <a:r>
              <a:rPr lang="en-US" sz="1400" dirty="0" err="1"/>
              <a:t>Família</a:t>
            </a:r>
            <a:r>
              <a:rPr lang="en-US" sz="1400" dirty="0"/>
              <a:t> - 2020</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dLbls>
            <c:spPr>
              <a:noFill/>
              <a:ln>
                <a:noFill/>
              </a:ln>
              <a:effectLst/>
            </c:spPr>
            <c:dLblPos val="bestFit"/>
            <c:showLegendKey val="0"/>
            <c:showVal val="0"/>
            <c:showCatName val="0"/>
            <c:showSerName val="0"/>
            <c:showPercent val="1"/>
            <c:showBubbleSize val="0"/>
            <c:showLeaderLines val="1"/>
            <c:extLst>
              <c:ext xmlns:c15="http://schemas.microsoft.com/office/drawing/2012/chart" uri="{CE6537A1-D6FC-4f65-9D91-7224C49458BB}"/>
            </c:extLst>
          </c:dLbls>
          <c:cat>
            <c:strRef>
              <c:f>Visitas!$A$21:$A$25</c:f>
              <c:strCache>
                <c:ptCount val="5"/>
                <c:pt idx="0">
                  <c:v>Semanais</c:v>
                </c:pt>
                <c:pt idx="1">
                  <c:v>Quinzenais</c:v>
                </c:pt>
                <c:pt idx="2">
                  <c:v>Bissemanais</c:v>
                </c:pt>
                <c:pt idx="3">
                  <c:v>Trissemanal</c:v>
                </c:pt>
                <c:pt idx="4">
                  <c:v>Mensais</c:v>
                </c:pt>
              </c:strCache>
            </c:strRef>
          </c:cat>
          <c:val>
            <c:numRef>
              <c:f>Visitas!$B$21:$B$25</c:f>
              <c:numCache>
                <c:formatCode>General</c:formatCode>
                <c:ptCount val="5"/>
                <c:pt idx="0">
                  <c:v>80</c:v>
                </c:pt>
                <c:pt idx="1">
                  <c:v>10</c:v>
                </c:pt>
                <c:pt idx="2">
                  <c:v>8</c:v>
                </c:pt>
                <c:pt idx="3">
                  <c:v>2</c:v>
                </c:pt>
                <c:pt idx="4">
                  <c:v>4</c:v>
                </c:pt>
              </c:numCache>
            </c:numRef>
          </c:val>
          <c:extLst>
            <c:ext xmlns:c16="http://schemas.microsoft.com/office/drawing/2014/chart" uri="{C3380CC4-5D6E-409C-BE32-E72D297353CC}">
              <c16:uniqueId val="{00000000-A1F1-4530-A758-993438EEA931}"/>
            </c:ext>
          </c:extLst>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txPr>
    <a:bodyPr/>
    <a:lstStyle/>
    <a:p>
      <a:pPr>
        <a:defRPr b="1">
          <a:solidFill>
            <a:srgbClr val="3A5468"/>
          </a:solidFill>
          <a:latin typeface="Calibri" panose="020F0502020204030204" pitchFamily="34" charset="0"/>
          <a:cs typeface="Calibri" panose="020F0502020204030204" pitchFamily="34" charset="0"/>
        </a:defRPr>
      </a:pPr>
      <a:endParaRPr lang="pt-PT"/>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3A5468"/>
                </a:solidFill>
              </a:defRPr>
            </a:pPr>
            <a:r>
              <a:rPr lang="en-US">
                <a:solidFill>
                  <a:srgbClr val="3A5468"/>
                </a:solidFill>
              </a:rPr>
              <a:t>Tempo de Acompanhamento</a:t>
            </a:r>
          </a:p>
        </c:rich>
      </c:tx>
      <c:overlay val="0"/>
    </c:title>
    <c:autoTitleDeleted val="0"/>
    <c:view3D>
      <c:rotX val="15"/>
      <c:rotY val="20"/>
      <c:rAngAx val="0"/>
    </c:view3D>
    <c:floor>
      <c:thickness val="0"/>
    </c:floor>
    <c:sideWall>
      <c:thickness val="0"/>
    </c:sideWall>
    <c:backWall>
      <c:thickness val="0"/>
    </c:backWall>
    <c:plotArea>
      <c:layout>
        <c:manualLayout>
          <c:layoutTarget val="inner"/>
          <c:xMode val="edge"/>
          <c:yMode val="edge"/>
          <c:x val="3.9322258507491076E-2"/>
          <c:y val="0.13551103409148088"/>
          <c:w val="0.94398736740590961"/>
          <c:h val="0.77302138075702587"/>
        </c:manualLayout>
      </c:layout>
      <c:bar3DChart>
        <c:barDir val="col"/>
        <c:grouping val="clustered"/>
        <c:varyColors val="0"/>
        <c:ser>
          <c:idx val="0"/>
          <c:order val="0"/>
          <c:invertIfNegative val="0"/>
          <c:dLbls>
            <c:spPr>
              <a:noFill/>
              <a:ln>
                <a:noFill/>
              </a:ln>
              <a:effectLst/>
            </c:spPr>
            <c:txPr>
              <a:bodyPr/>
              <a:lstStyle/>
              <a:p>
                <a:pPr>
                  <a:defRPr sz="1400">
                    <a:solidFill>
                      <a:srgbClr val="3A5468"/>
                    </a:solidFill>
                  </a:defRPr>
                </a:pPr>
                <a:endParaRPr lang="pt-P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'Tempo de Acompanhamento'!$B$12:$B$20</c:f>
              <c:strCache>
                <c:ptCount val="9"/>
                <c:pt idx="0">
                  <c:v> 01 - 03</c:v>
                </c:pt>
                <c:pt idx="1">
                  <c:v> 03 - 06</c:v>
                </c:pt>
                <c:pt idx="2">
                  <c:v> 06 - 09</c:v>
                </c:pt>
                <c:pt idx="3">
                  <c:v> 09 - 12</c:v>
                </c:pt>
                <c:pt idx="4">
                  <c:v> 12 - 15</c:v>
                </c:pt>
                <c:pt idx="5">
                  <c:v> 15 - 18</c:v>
                </c:pt>
                <c:pt idx="6">
                  <c:v> 18 - 21</c:v>
                </c:pt>
                <c:pt idx="7">
                  <c:v> 21 - 24</c:v>
                </c:pt>
                <c:pt idx="8">
                  <c:v> 24 - 32</c:v>
                </c:pt>
              </c:strCache>
            </c:strRef>
          </c:cat>
          <c:val>
            <c:numRef>
              <c:f>'Tempo de Acompanhamento'!$E$12:$E$20</c:f>
              <c:numCache>
                <c:formatCode>General</c:formatCode>
                <c:ptCount val="9"/>
                <c:pt idx="0">
                  <c:v>1</c:v>
                </c:pt>
                <c:pt idx="1">
                  <c:v>3</c:v>
                </c:pt>
                <c:pt idx="2">
                  <c:v>2</c:v>
                </c:pt>
                <c:pt idx="3">
                  <c:v>12</c:v>
                </c:pt>
                <c:pt idx="4">
                  <c:v>14</c:v>
                </c:pt>
                <c:pt idx="5">
                  <c:v>6</c:v>
                </c:pt>
                <c:pt idx="6">
                  <c:v>10</c:v>
                </c:pt>
                <c:pt idx="7">
                  <c:v>3</c:v>
                </c:pt>
                <c:pt idx="8">
                  <c:v>2</c:v>
                </c:pt>
              </c:numCache>
            </c:numRef>
          </c:val>
          <c:extLst>
            <c:ext xmlns:c16="http://schemas.microsoft.com/office/drawing/2014/chart" uri="{C3380CC4-5D6E-409C-BE32-E72D297353CC}">
              <c16:uniqueId val="{00000000-C006-473F-84F4-6DD1A7C68400}"/>
            </c:ext>
          </c:extLst>
        </c:ser>
        <c:dLbls>
          <c:showLegendKey val="0"/>
          <c:showVal val="1"/>
          <c:showCatName val="0"/>
          <c:showSerName val="0"/>
          <c:showPercent val="0"/>
          <c:showBubbleSize val="0"/>
        </c:dLbls>
        <c:gapWidth val="150"/>
        <c:shape val="box"/>
        <c:axId val="77939840"/>
        <c:axId val="77942784"/>
        <c:axId val="0"/>
      </c:bar3DChart>
      <c:catAx>
        <c:axId val="77939840"/>
        <c:scaling>
          <c:orientation val="minMax"/>
        </c:scaling>
        <c:delete val="0"/>
        <c:axPos val="b"/>
        <c:numFmt formatCode="General" sourceLinked="0"/>
        <c:majorTickMark val="out"/>
        <c:minorTickMark val="none"/>
        <c:tickLblPos val="nextTo"/>
        <c:txPr>
          <a:bodyPr/>
          <a:lstStyle/>
          <a:p>
            <a:pPr>
              <a:defRPr>
                <a:solidFill>
                  <a:srgbClr val="3A5468"/>
                </a:solidFill>
              </a:defRPr>
            </a:pPr>
            <a:endParaRPr lang="pt-PT"/>
          </a:p>
        </c:txPr>
        <c:crossAx val="77942784"/>
        <c:crosses val="autoZero"/>
        <c:auto val="1"/>
        <c:lblAlgn val="ctr"/>
        <c:lblOffset val="100"/>
        <c:noMultiLvlLbl val="0"/>
      </c:catAx>
      <c:valAx>
        <c:axId val="77942784"/>
        <c:scaling>
          <c:orientation val="minMax"/>
        </c:scaling>
        <c:delete val="0"/>
        <c:axPos val="l"/>
        <c:majorGridlines/>
        <c:numFmt formatCode="General" sourceLinked="1"/>
        <c:majorTickMark val="out"/>
        <c:minorTickMark val="none"/>
        <c:tickLblPos val="nextTo"/>
        <c:txPr>
          <a:bodyPr/>
          <a:lstStyle/>
          <a:p>
            <a:pPr>
              <a:defRPr>
                <a:solidFill>
                  <a:srgbClr val="3A5468"/>
                </a:solidFill>
              </a:defRPr>
            </a:pPr>
            <a:endParaRPr lang="pt-PT"/>
          </a:p>
        </c:txPr>
        <c:crossAx val="77939840"/>
        <c:crosses val="autoZero"/>
        <c:crossBetween val="between"/>
      </c:valAx>
    </c:plotArea>
    <c:plotVisOnly val="1"/>
    <c:dispBlanksAs val="gap"/>
    <c:showDLblsOverMax val="0"/>
  </c:chart>
  <c:txPr>
    <a:bodyPr/>
    <a:lstStyle/>
    <a:p>
      <a:pPr>
        <a:defRPr b="1">
          <a:latin typeface="Calibri" panose="020F0502020204030204" pitchFamily="34" charset="0"/>
          <a:cs typeface="Calibri" panose="020F0502020204030204" pitchFamily="34" charset="0"/>
        </a:defRPr>
      </a:pPr>
      <a:endParaRPr lang="pt-P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solidFill>
                  <a:srgbClr val="3A5468"/>
                </a:solidFill>
              </a:defRPr>
            </a:pPr>
            <a:r>
              <a:rPr lang="pt-PT">
                <a:solidFill>
                  <a:srgbClr val="3A5468"/>
                </a:solidFill>
              </a:rPr>
              <a:t>Referenciação por Hospital</a:t>
            </a:r>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10"/>
            <c:bubble3D val="0"/>
            <c:spPr>
              <a:solidFill>
                <a:srgbClr val="F5C1F1"/>
              </a:solidFill>
            </c:spPr>
            <c:extLst>
              <c:ext xmlns:c16="http://schemas.microsoft.com/office/drawing/2014/chart" uri="{C3380CC4-5D6E-409C-BE32-E72D297353CC}">
                <c16:uniqueId val="{00000001-3D5C-443F-92BE-D8AD1AE4FAF0}"/>
              </c:ext>
            </c:extLst>
          </c:dPt>
          <c:dLbls>
            <c:spPr>
              <a:noFill/>
              <a:ln>
                <a:noFill/>
              </a:ln>
              <a:effectLst/>
            </c:spPr>
            <c:txPr>
              <a:bodyPr rot="0" vert="horz"/>
              <a:lstStyle/>
              <a:p>
                <a:pPr>
                  <a:defRPr/>
                </a:pPr>
                <a:endParaRPr lang="pt-PT"/>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Origem!$A$2:$A$13</c:f>
              <c:strCache>
                <c:ptCount val="12"/>
                <c:pt idx="0">
                  <c:v>MAC</c:v>
                </c:pt>
                <c:pt idx="1">
                  <c:v>HSM</c:v>
                </c:pt>
                <c:pt idx="2">
                  <c:v>HBA</c:v>
                </c:pt>
                <c:pt idx="3">
                  <c:v>CPCJ's</c:v>
                </c:pt>
                <c:pt idx="4">
                  <c:v>NACJR Sacavém</c:v>
                </c:pt>
                <c:pt idx="5">
                  <c:v>NACJR Loures</c:v>
                </c:pt>
                <c:pt idx="6">
                  <c:v>CLAM (Amadora)</c:v>
                </c:pt>
                <c:pt idx="7">
                  <c:v>Externo</c:v>
                </c:pt>
                <c:pt idx="8">
                  <c:v>SCML - W+</c:v>
                </c:pt>
                <c:pt idx="9">
                  <c:v>ACES Loures e Odivelas</c:v>
                </c:pt>
                <c:pt idx="10">
                  <c:v>Banco do Bebé</c:v>
                </c:pt>
                <c:pt idx="11">
                  <c:v>USF Oriente</c:v>
                </c:pt>
              </c:strCache>
            </c:strRef>
          </c:cat>
          <c:val>
            <c:numRef>
              <c:f>Origem!$F$2:$F$13</c:f>
              <c:numCache>
                <c:formatCode>General</c:formatCode>
                <c:ptCount val="12"/>
                <c:pt idx="0">
                  <c:v>18</c:v>
                </c:pt>
                <c:pt idx="1">
                  <c:v>28</c:v>
                </c:pt>
                <c:pt idx="2">
                  <c:v>23</c:v>
                </c:pt>
                <c:pt idx="3">
                  <c:v>13</c:v>
                </c:pt>
                <c:pt idx="4">
                  <c:v>13</c:v>
                </c:pt>
                <c:pt idx="5">
                  <c:v>1</c:v>
                </c:pt>
                <c:pt idx="6">
                  <c:v>0</c:v>
                </c:pt>
                <c:pt idx="7">
                  <c:v>2</c:v>
                </c:pt>
                <c:pt idx="8">
                  <c:v>0</c:v>
                </c:pt>
                <c:pt idx="9">
                  <c:v>1</c:v>
                </c:pt>
                <c:pt idx="10">
                  <c:v>5</c:v>
                </c:pt>
                <c:pt idx="11">
                  <c:v>0</c:v>
                </c:pt>
              </c:numCache>
            </c:numRef>
          </c:val>
          <c:extLst>
            <c:ext xmlns:c16="http://schemas.microsoft.com/office/drawing/2014/chart" uri="{C3380CC4-5D6E-409C-BE32-E72D297353CC}">
              <c16:uniqueId val="{00000002-3D5C-443F-92BE-D8AD1AE4FAF0}"/>
            </c:ext>
          </c:extLst>
        </c:ser>
        <c:dLbls>
          <c:dLblPos val="bestFit"/>
          <c:showLegendKey val="0"/>
          <c:showVal val="1"/>
          <c:showCatName val="0"/>
          <c:showSerName val="0"/>
          <c:showPercent val="0"/>
          <c:showBubbleSize val="0"/>
          <c:showLeaderLines val="1"/>
        </c:dLbls>
      </c:pie3DChart>
      <c:spPr>
        <a:noFill/>
        <a:ln>
          <a:noFill/>
        </a:ln>
        <a:effectLst/>
      </c:spPr>
    </c:plotArea>
    <c:legend>
      <c:legendPos val="r"/>
      <c:overlay val="0"/>
      <c:spPr>
        <a:noFill/>
        <a:ln>
          <a:noFill/>
        </a:ln>
        <a:effectLst/>
      </c:spPr>
      <c:txPr>
        <a:bodyPr rot="0" vert="horz"/>
        <a:lstStyle/>
        <a:p>
          <a:pPr>
            <a:defRPr>
              <a:solidFill>
                <a:srgbClr val="3A5468"/>
              </a:solidFill>
            </a:defRPr>
          </a:pPr>
          <a:endParaRPr lang="pt-PT"/>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b="1"/>
      </a:pPr>
      <a:endParaRPr lang="pt-PT"/>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00" b="1" i="0" u="none" strike="noStrike" kern="1200" baseline="0">
                <a:solidFill>
                  <a:srgbClr val="3A5468"/>
                </a:solidFill>
                <a:latin typeface="+mn-lt"/>
                <a:ea typeface="+mn-ea"/>
                <a:cs typeface="+mn-cs"/>
              </a:defRPr>
            </a:pPr>
            <a:r>
              <a:rPr lang="en-US"/>
              <a:t>Motivo da Alta</a:t>
            </a:r>
          </a:p>
        </c:rich>
      </c:tx>
      <c:overlay val="0"/>
      <c:spPr>
        <a:noFill/>
        <a:ln>
          <a:noFill/>
        </a:ln>
        <a:effectLst/>
      </c:spPr>
      <c:txPr>
        <a:bodyPr rot="0" spcFirstLastPara="1" vertOverflow="ellipsis" vert="horz" wrap="square" anchor="ctr" anchorCtr="1"/>
        <a:lstStyle/>
        <a:p>
          <a:pPr>
            <a:defRPr sz="1800" b="1" i="0" u="none" strike="noStrike" kern="1200" baseline="0">
              <a:solidFill>
                <a:srgbClr val="3A5468"/>
              </a:solidFill>
              <a:latin typeface="+mn-lt"/>
              <a:ea typeface="+mn-ea"/>
              <a:cs typeface="+mn-cs"/>
            </a:defRPr>
          </a:pPr>
          <a:endParaRPr lang="pt-PT"/>
        </a:p>
      </c:txPr>
    </c:title>
    <c:autoTitleDeleted val="0"/>
    <c:plotArea>
      <c:layout/>
      <c:barChart>
        <c:barDir val="col"/>
        <c:grouping val="clustered"/>
        <c:varyColors val="0"/>
        <c:ser>
          <c:idx val="0"/>
          <c:order val="0"/>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rgbClr val="3A5468"/>
                    </a:solidFill>
                    <a:latin typeface="+mn-lt"/>
                    <a:ea typeface="+mn-ea"/>
                    <a:cs typeface="+mn-cs"/>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Alta!$A$21:$A$25</c:f>
              <c:strCache>
                <c:ptCount val="4"/>
                <c:pt idx="0">
                  <c:v>Autonomia da Família</c:v>
                </c:pt>
                <c:pt idx="1">
                  <c:v>Mudança pais/Residência</c:v>
                </c:pt>
                <c:pt idx="2">
                  <c:v>Não aceitação da Intervenção</c:v>
                </c:pt>
                <c:pt idx="3">
                  <c:v>Encaminhamento p/ outra instituição da Comunidade</c:v>
                </c:pt>
              </c:strCache>
              <c:extLst/>
            </c:strRef>
          </c:cat>
          <c:val>
            <c:numRef>
              <c:f>Alta!$B$21:$B$25</c:f>
              <c:numCache>
                <c:formatCode>General</c:formatCode>
                <c:ptCount val="4"/>
                <c:pt idx="0">
                  <c:v>43</c:v>
                </c:pt>
                <c:pt idx="1">
                  <c:v>6</c:v>
                </c:pt>
                <c:pt idx="2">
                  <c:v>2</c:v>
                </c:pt>
                <c:pt idx="3">
                  <c:v>2</c:v>
                </c:pt>
              </c:numCache>
              <c:extLst/>
            </c:numRef>
          </c:val>
          <c:extLst>
            <c:ext xmlns:c16="http://schemas.microsoft.com/office/drawing/2014/chart" uri="{C3380CC4-5D6E-409C-BE32-E72D297353CC}">
              <c16:uniqueId val="{00000000-0A00-4DCB-ACBF-9C449DC878E1}"/>
            </c:ext>
          </c:extLst>
        </c:ser>
        <c:dLbls>
          <c:dLblPos val="outEnd"/>
          <c:showLegendKey val="0"/>
          <c:showVal val="1"/>
          <c:showCatName val="0"/>
          <c:showSerName val="0"/>
          <c:showPercent val="0"/>
          <c:showBubbleSize val="0"/>
        </c:dLbls>
        <c:gapWidth val="100"/>
        <c:overlap val="-24"/>
        <c:axId val="69182208"/>
        <c:axId val="69184896"/>
      </c:barChart>
      <c:catAx>
        <c:axId val="6918220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000" b="1" i="0" u="none" strike="noStrike" kern="1200" baseline="0">
                <a:solidFill>
                  <a:srgbClr val="3A5468"/>
                </a:solidFill>
                <a:latin typeface="+mn-lt"/>
                <a:ea typeface="+mn-ea"/>
                <a:cs typeface="+mn-cs"/>
              </a:defRPr>
            </a:pPr>
            <a:endParaRPr lang="pt-PT"/>
          </a:p>
        </c:txPr>
        <c:crossAx val="69184896"/>
        <c:crosses val="autoZero"/>
        <c:auto val="1"/>
        <c:lblAlgn val="ctr"/>
        <c:lblOffset val="100"/>
        <c:noMultiLvlLbl val="0"/>
      </c:catAx>
      <c:valAx>
        <c:axId val="69184896"/>
        <c:scaling>
          <c:orientation val="minMax"/>
          <c:max val="48"/>
        </c:scaling>
        <c:delete val="0"/>
        <c:axPos val="l"/>
        <c:majorGridlines>
          <c:spPr>
            <a:ln w="9525" cap="flat" cmpd="sng" algn="ctr">
              <a:solidFill>
                <a:schemeClr val="tx1">
                  <a:lumMod val="15000"/>
                  <a:lumOff val="8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rgbClr val="3A5468"/>
                    </a:solidFill>
                    <a:latin typeface="+mn-lt"/>
                    <a:ea typeface="+mn-ea"/>
                    <a:cs typeface="+mn-cs"/>
                  </a:defRPr>
                </a:pPr>
                <a:r>
                  <a:rPr lang="pt-PT"/>
                  <a:t>nº bebés com alta</a:t>
                </a:r>
              </a:p>
            </c:rich>
          </c:tx>
          <c:overlay val="0"/>
          <c:spPr>
            <a:noFill/>
            <a:ln>
              <a:noFill/>
            </a:ln>
            <a:effectLst/>
          </c:spPr>
          <c:txPr>
            <a:bodyPr rot="-5400000" spcFirstLastPara="1" vertOverflow="ellipsis" vert="horz" wrap="square" anchor="ctr" anchorCtr="1"/>
            <a:lstStyle/>
            <a:p>
              <a:pPr>
                <a:defRPr sz="1000" b="1" i="0" u="none" strike="noStrike" kern="1200" baseline="0">
                  <a:solidFill>
                    <a:srgbClr val="3A5468"/>
                  </a:solidFill>
                  <a:latin typeface="+mn-lt"/>
                  <a:ea typeface="+mn-ea"/>
                  <a:cs typeface="+mn-cs"/>
                </a:defRPr>
              </a:pPr>
              <a:endParaRPr lang="pt-PT"/>
            </a:p>
          </c:txPr>
        </c:title>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200" b="1" i="0" u="none" strike="noStrike" kern="1200" baseline="0">
                <a:solidFill>
                  <a:srgbClr val="3A5468"/>
                </a:solidFill>
                <a:latin typeface="+mn-lt"/>
                <a:ea typeface="+mn-ea"/>
                <a:cs typeface="+mn-cs"/>
              </a:defRPr>
            </a:pPr>
            <a:endParaRPr lang="pt-PT"/>
          </a:p>
        </c:txPr>
        <c:crossAx val="69182208"/>
        <c:crosses val="autoZero"/>
        <c:crossBetween val="between"/>
      </c:valAx>
      <c:spPr>
        <a:noFill/>
        <a:ln>
          <a:noFill/>
        </a:ln>
        <a:effectLst/>
      </c:spPr>
    </c:plotArea>
    <c:plotVisOnly val="1"/>
    <c:dispBlanksAs val="gap"/>
    <c:showDLblsOverMax val="0"/>
  </c:chart>
  <c:spPr>
    <a:solidFill>
      <a:schemeClr val="bg1"/>
    </a:solidFill>
    <a:ln w="9525" cap="flat" cmpd="sng" algn="ctr">
      <a:noFill/>
      <a:prstDash val="solid"/>
      <a:round/>
    </a:ln>
    <a:effectLst/>
  </c:spPr>
  <c:txPr>
    <a:bodyPr/>
    <a:lstStyle/>
    <a:p>
      <a:pPr>
        <a:defRPr b="1">
          <a:solidFill>
            <a:srgbClr val="3A5468"/>
          </a:solidFill>
        </a:defRPr>
      </a:pPr>
      <a:endParaRPr lang="pt-PT"/>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3A5468"/>
                </a:solidFill>
                <a:latin typeface="Calibri" panose="020F0502020204030204" pitchFamily="34" charset="0"/>
                <a:ea typeface="+mn-ea"/>
                <a:cs typeface="Calibri" panose="020F0502020204030204" pitchFamily="34" charset="0"/>
              </a:defRPr>
            </a:pPr>
            <a:r>
              <a:rPr lang="pt-PT"/>
              <a:t>Tipos de apoios</a:t>
            </a:r>
          </a:p>
        </c:rich>
      </c:tx>
      <c:overlay val="0"/>
      <c:spPr>
        <a:noFill/>
        <a:ln w="3175">
          <a:noFill/>
        </a:ln>
        <a:effectLst/>
      </c:spPr>
      <c:txPr>
        <a:bodyPr rot="0" spcFirstLastPara="1" vertOverflow="ellipsis" vert="horz" wrap="square" anchor="ctr" anchorCtr="1"/>
        <a:lstStyle/>
        <a:p>
          <a:pPr>
            <a:defRPr sz="1400" b="1" i="0" u="none" strike="noStrike" kern="1200" spc="0" baseline="0">
              <a:solidFill>
                <a:srgbClr val="3A5468"/>
              </a:solidFill>
              <a:latin typeface="Calibri" panose="020F0502020204030204" pitchFamily="34" charset="0"/>
              <a:ea typeface="+mn-ea"/>
              <a:cs typeface="Calibri" panose="020F0502020204030204" pitchFamily="34" charset="0"/>
            </a:defRPr>
          </a:pPr>
          <a:endParaRPr lang="pt-PT"/>
        </a:p>
      </c:txPr>
    </c:title>
    <c:autoTitleDeleted val="0"/>
    <c:plotArea>
      <c:layout/>
      <c:barChart>
        <c:barDir val="col"/>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'Bens e BA'!$E$9:$E$12</c:f>
              <c:strCache>
                <c:ptCount val="4"/>
                <c:pt idx="0">
                  <c:v>Apoio em Bens</c:v>
                </c:pt>
                <c:pt idx="1">
                  <c:v>Apoio em Bens + BA</c:v>
                </c:pt>
                <c:pt idx="2">
                  <c:v>Apoio BA</c:v>
                </c:pt>
                <c:pt idx="3">
                  <c:v>S/ apoio BB</c:v>
                </c:pt>
              </c:strCache>
            </c:strRef>
          </c:cat>
          <c:val>
            <c:numRef>
              <c:f>'Bens e BA'!$F$9:$F$12</c:f>
              <c:numCache>
                <c:formatCode>General</c:formatCode>
                <c:ptCount val="4"/>
                <c:pt idx="0">
                  <c:v>4</c:v>
                </c:pt>
                <c:pt idx="1">
                  <c:v>1</c:v>
                </c:pt>
                <c:pt idx="2">
                  <c:v>4</c:v>
                </c:pt>
                <c:pt idx="3">
                  <c:v>44</c:v>
                </c:pt>
              </c:numCache>
            </c:numRef>
          </c:val>
          <c:extLst>
            <c:ext xmlns:c16="http://schemas.microsoft.com/office/drawing/2014/chart" uri="{C3380CC4-5D6E-409C-BE32-E72D297353CC}">
              <c16:uniqueId val="{00000000-A3AE-4783-A997-836E3B00CE02}"/>
            </c:ext>
          </c:extLst>
        </c:ser>
        <c:dLbls>
          <c:dLblPos val="outEnd"/>
          <c:showLegendKey val="0"/>
          <c:showVal val="1"/>
          <c:showCatName val="0"/>
          <c:showSerName val="0"/>
          <c:showPercent val="0"/>
          <c:showBubbleSize val="0"/>
        </c:dLbls>
        <c:gapWidth val="219"/>
        <c:overlap val="-27"/>
        <c:axId val="70412928"/>
        <c:axId val="82073088"/>
      </c:barChart>
      <c:catAx>
        <c:axId val="7041292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crossAx val="82073088"/>
        <c:crosses val="autoZero"/>
        <c:auto val="1"/>
        <c:lblAlgn val="ctr"/>
        <c:lblOffset val="100"/>
        <c:noMultiLvlLbl val="0"/>
      </c:catAx>
      <c:valAx>
        <c:axId val="82073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crossAx val="70412928"/>
        <c:crosses val="autoZero"/>
        <c:crossBetween val="between"/>
      </c:valAx>
      <c:spPr>
        <a:noFill/>
        <a:ln>
          <a:noFill/>
        </a:ln>
        <a:effectLst/>
      </c:spPr>
    </c:plotArea>
    <c:plotVisOnly val="1"/>
    <c:dispBlanksAs val="gap"/>
    <c:showDLblsOverMax val="0"/>
  </c:chart>
  <c:spPr>
    <a:noFill/>
    <a:ln w="3175">
      <a:noFill/>
    </a:ln>
    <a:effectLst/>
  </c:spPr>
  <c:txPr>
    <a:bodyPr/>
    <a:lstStyle/>
    <a:p>
      <a:pPr>
        <a:defRPr b="1">
          <a:solidFill>
            <a:srgbClr val="3A5468"/>
          </a:solidFill>
          <a:latin typeface="Calibri" panose="020F0502020204030204" pitchFamily="34" charset="0"/>
          <a:cs typeface="Calibri" panose="020F0502020204030204" pitchFamily="34" charset="0"/>
        </a:defRPr>
      </a:pPr>
      <a:endParaRPr lang="pt-PT"/>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pt-PT" dirty="0"/>
              <a:t>Famílias Acompanhadas </a:t>
            </a:r>
          </a:p>
        </c:rich>
      </c:tx>
      <c:layout>
        <c:manualLayout>
          <c:xMode val="edge"/>
          <c:yMode val="edge"/>
          <c:x val="0.3734466659238429"/>
          <c:y val="3.432921855751056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t-PT"/>
        </a:p>
      </c:txPr>
    </c:title>
    <c:autoTitleDeleted val="0"/>
    <c:plotArea>
      <c:layout>
        <c:manualLayout>
          <c:layoutTarget val="inner"/>
          <c:xMode val="edge"/>
          <c:yMode val="edge"/>
          <c:x val="8.6814319256822092E-2"/>
          <c:y val="4.7962545643103115E-2"/>
          <c:w val="0.91318568074317785"/>
          <c:h val="0.8231508691764382"/>
        </c:manualLayout>
      </c:layout>
      <c:barChart>
        <c:barDir val="col"/>
        <c:grouping val="clustered"/>
        <c:varyColors val="0"/>
        <c:ser>
          <c:idx val="0"/>
          <c:order val="0"/>
          <c:tx>
            <c:strRef>
              <c:f>Folha1!$B$1</c:f>
              <c:strCache>
                <c:ptCount val="1"/>
                <c:pt idx="0">
                  <c:v>Nº Familias</c:v>
                </c:pt>
              </c:strCache>
            </c:strRef>
          </c:tx>
          <c:spPr>
            <a:solidFill>
              <a:schemeClr val="accent5">
                <a:shade val="58000"/>
              </a:schemeClr>
            </a:solidFill>
            <a:ln>
              <a:noFill/>
            </a:ln>
            <a:effectLst/>
          </c:spPr>
          <c:invertIfNegative val="0"/>
          <c:dLbls>
            <c:dLbl>
              <c:idx val="0"/>
              <c:layout>
                <c:manualLayout>
                  <c:x val="-3.0424627178535207E-3"/>
                  <c:y val="-1.883815868343392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E4B-4BFC-9046-85E9B4F538D7}"/>
                </c:ext>
              </c:extLst>
            </c:dLbl>
            <c:dLbl>
              <c:idx val="1"/>
              <c:layout>
                <c:manualLayout>
                  <c:x val="-2.788891940514699E-17"/>
                  <c:y val="6.908755234698922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E4B-4BFC-9046-85E9B4F538D7}"/>
                </c:ext>
              </c:extLst>
            </c:dLbl>
            <c:dLbl>
              <c:idx val="2"/>
              <c:layout>
                <c:manualLayout>
                  <c:x val="3.0424627178535068E-3"/>
                  <c:y val="2.617602915010141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E4B-4BFC-9046-85E9B4F538D7}"/>
                </c:ext>
              </c:extLst>
            </c:dLbl>
            <c:dLbl>
              <c:idx val="3"/>
              <c:layout>
                <c:manualLayout>
                  <c:x val="1.5212313589267534E-3"/>
                  <c:y val="2.617602915010180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E4B-4BFC-9046-85E9B4F538D7}"/>
                </c:ext>
              </c:extLst>
            </c:dLbl>
            <c:dLbl>
              <c:idx val="4"/>
              <c:layout>
                <c:manualLayout>
                  <c:x val="-3.0424627178535068E-3"/>
                  <c:y val="2.407336451345424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E4B-4BFC-9046-85E9B4F538D7}"/>
                </c:ext>
              </c:extLst>
            </c:dLbl>
            <c:dLbl>
              <c:idx val="5"/>
              <c:layout>
                <c:manualLayout>
                  <c:x val="-1.5212313589267534E-3"/>
                  <c:y val="2.617602915010180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E4B-4BFC-9046-85E9B4F538D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pt-P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Folha1!$A$2:$A$7</c:f>
              <c:numCache>
                <c:formatCode>General</c:formatCode>
                <c:ptCount val="6"/>
                <c:pt idx="0">
                  <c:v>2015</c:v>
                </c:pt>
                <c:pt idx="1">
                  <c:v>2016</c:v>
                </c:pt>
                <c:pt idx="2">
                  <c:v>2017</c:v>
                </c:pt>
                <c:pt idx="3">
                  <c:v>2018</c:v>
                </c:pt>
                <c:pt idx="4">
                  <c:v>2019</c:v>
                </c:pt>
                <c:pt idx="5">
                  <c:v>2020</c:v>
                </c:pt>
              </c:numCache>
            </c:numRef>
          </c:cat>
          <c:val>
            <c:numRef>
              <c:f>Folha1!$B$2:$B$7</c:f>
              <c:numCache>
                <c:formatCode>General</c:formatCode>
                <c:ptCount val="6"/>
                <c:pt idx="0">
                  <c:v>33</c:v>
                </c:pt>
                <c:pt idx="1">
                  <c:v>37</c:v>
                </c:pt>
                <c:pt idx="2">
                  <c:v>44</c:v>
                </c:pt>
                <c:pt idx="3">
                  <c:v>46</c:v>
                </c:pt>
                <c:pt idx="4">
                  <c:v>60</c:v>
                </c:pt>
                <c:pt idx="5">
                  <c:v>70</c:v>
                </c:pt>
              </c:numCache>
            </c:numRef>
          </c:val>
          <c:extLst>
            <c:ext xmlns:c16="http://schemas.microsoft.com/office/drawing/2014/chart" uri="{C3380CC4-5D6E-409C-BE32-E72D297353CC}">
              <c16:uniqueId val="{00000000-2E4B-4BFC-9046-85E9B4F538D7}"/>
            </c:ext>
          </c:extLst>
        </c:ser>
        <c:ser>
          <c:idx val="1"/>
          <c:order val="1"/>
          <c:tx>
            <c:strRef>
              <c:f>Folha1!$C$1</c:f>
              <c:strCache>
                <c:ptCount val="1"/>
                <c:pt idx="0">
                  <c:v>Nº Familias2</c:v>
                </c:pt>
              </c:strCache>
            </c:strRef>
          </c:tx>
          <c:spPr>
            <a:solidFill>
              <a:schemeClr val="accent5">
                <a:shade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P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Folha1!$A$2:$A$7</c:f>
              <c:numCache>
                <c:formatCode>General</c:formatCode>
                <c:ptCount val="6"/>
                <c:pt idx="0">
                  <c:v>2015</c:v>
                </c:pt>
                <c:pt idx="1">
                  <c:v>2016</c:v>
                </c:pt>
                <c:pt idx="2">
                  <c:v>2017</c:v>
                </c:pt>
                <c:pt idx="3">
                  <c:v>2018</c:v>
                </c:pt>
                <c:pt idx="4">
                  <c:v>2019</c:v>
                </c:pt>
                <c:pt idx="5">
                  <c:v>2020</c:v>
                </c:pt>
              </c:numCache>
            </c:numRef>
          </c:cat>
          <c:val>
            <c:numRef>
              <c:f>Folha1!$C$2:$C$7</c:f>
              <c:numCache>
                <c:formatCode>General</c:formatCode>
                <c:ptCount val="6"/>
              </c:numCache>
            </c:numRef>
          </c:val>
          <c:extLst>
            <c:ext xmlns:c16="http://schemas.microsoft.com/office/drawing/2014/chart" uri="{C3380CC4-5D6E-409C-BE32-E72D297353CC}">
              <c16:uniqueId val="{00000001-2E4B-4BFC-9046-85E9B4F538D7}"/>
            </c:ext>
          </c:extLst>
        </c:ser>
        <c:ser>
          <c:idx val="2"/>
          <c:order val="2"/>
          <c:tx>
            <c:strRef>
              <c:f>Folha1!$D$1</c:f>
              <c:strCache>
                <c:ptCount val="1"/>
                <c:pt idx="0">
                  <c:v>Nº Familias3</c:v>
                </c:pt>
              </c:strCache>
            </c:strRef>
          </c:tx>
          <c:spPr>
            <a:solidFill>
              <a:schemeClr val="accent5">
                <a:tint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P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Folha1!$A$2:$A$7</c:f>
              <c:numCache>
                <c:formatCode>General</c:formatCode>
                <c:ptCount val="6"/>
                <c:pt idx="0">
                  <c:v>2015</c:v>
                </c:pt>
                <c:pt idx="1">
                  <c:v>2016</c:v>
                </c:pt>
                <c:pt idx="2">
                  <c:v>2017</c:v>
                </c:pt>
                <c:pt idx="3">
                  <c:v>2018</c:v>
                </c:pt>
                <c:pt idx="4">
                  <c:v>2019</c:v>
                </c:pt>
                <c:pt idx="5">
                  <c:v>2020</c:v>
                </c:pt>
              </c:numCache>
            </c:numRef>
          </c:cat>
          <c:val>
            <c:numRef>
              <c:f>Folha1!$D$2:$D$7</c:f>
              <c:numCache>
                <c:formatCode>General</c:formatCode>
                <c:ptCount val="6"/>
              </c:numCache>
            </c:numRef>
          </c:val>
          <c:extLst>
            <c:ext xmlns:c16="http://schemas.microsoft.com/office/drawing/2014/chart" uri="{C3380CC4-5D6E-409C-BE32-E72D297353CC}">
              <c16:uniqueId val="{00000002-2E4B-4BFC-9046-85E9B4F538D7}"/>
            </c:ext>
          </c:extLst>
        </c:ser>
        <c:ser>
          <c:idx val="3"/>
          <c:order val="3"/>
          <c:tx>
            <c:strRef>
              <c:f>Folha1!$E$1</c:f>
              <c:strCache>
                <c:ptCount val="1"/>
                <c:pt idx="0">
                  <c:v>Nº Familias4</c:v>
                </c:pt>
              </c:strCache>
            </c:strRef>
          </c:tx>
          <c:spPr>
            <a:solidFill>
              <a:schemeClr val="accent5">
                <a:tint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P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Folha1!$A$2:$A$7</c:f>
              <c:numCache>
                <c:formatCode>General</c:formatCode>
                <c:ptCount val="6"/>
                <c:pt idx="0">
                  <c:v>2015</c:v>
                </c:pt>
                <c:pt idx="1">
                  <c:v>2016</c:v>
                </c:pt>
                <c:pt idx="2">
                  <c:v>2017</c:v>
                </c:pt>
                <c:pt idx="3">
                  <c:v>2018</c:v>
                </c:pt>
                <c:pt idx="4">
                  <c:v>2019</c:v>
                </c:pt>
                <c:pt idx="5">
                  <c:v>2020</c:v>
                </c:pt>
              </c:numCache>
            </c:numRef>
          </c:cat>
          <c:val>
            <c:numRef>
              <c:f>Folha1!$E$2:$E$7</c:f>
              <c:numCache>
                <c:formatCode>General</c:formatCode>
                <c:ptCount val="6"/>
              </c:numCache>
            </c:numRef>
          </c:val>
          <c:extLst>
            <c:ext xmlns:c16="http://schemas.microsoft.com/office/drawing/2014/chart" uri="{C3380CC4-5D6E-409C-BE32-E72D297353CC}">
              <c16:uniqueId val="{00000003-2E4B-4BFC-9046-85E9B4F538D7}"/>
            </c:ext>
          </c:extLst>
        </c:ser>
        <c:dLbls>
          <c:dLblPos val="inEnd"/>
          <c:showLegendKey val="0"/>
          <c:showVal val="1"/>
          <c:showCatName val="0"/>
          <c:showSerName val="0"/>
          <c:showPercent val="0"/>
          <c:showBubbleSize val="0"/>
        </c:dLbls>
        <c:gapWidth val="219"/>
        <c:overlap val="-27"/>
        <c:axId val="278801136"/>
        <c:axId val="278801792"/>
      </c:barChart>
      <c:catAx>
        <c:axId val="278801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pt-PT"/>
          </a:p>
        </c:txPr>
        <c:crossAx val="278801792"/>
        <c:crosses val="autoZero"/>
        <c:auto val="1"/>
        <c:lblAlgn val="ctr"/>
        <c:lblOffset val="100"/>
        <c:noMultiLvlLbl val="0"/>
      </c:catAx>
      <c:valAx>
        <c:axId val="27880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pt-PT"/>
          </a:p>
        </c:txPr>
        <c:crossAx val="2788011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PT"/>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1" i="0" u="none" strike="noStrike" kern="1200" spc="0" baseline="0">
                <a:solidFill>
                  <a:srgbClr val="3A5468"/>
                </a:solidFill>
                <a:latin typeface="+mn-lt"/>
                <a:ea typeface="+mn-ea"/>
                <a:cs typeface="+mn-cs"/>
              </a:defRPr>
            </a:pPr>
            <a:r>
              <a:rPr lang="en-US" b="1" dirty="0" err="1">
                <a:solidFill>
                  <a:srgbClr val="3A5468"/>
                </a:solidFill>
              </a:rPr>
              <a:t>Bebés</a:t>
            </a:r>
            <a:r>
              <a:rPr lang="en-US" b="1" dirty="0">
                <a:solidFill>
                  <a:srgbClr val="3A5468"/>
                </a:solidFill>
              </a:rPr>
              <a:t> </a:t>
            </a: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3A5468"/>
              </a:solidFill>
              <a:latin typeface="+mn-lt"/>
              <a:ea typeface="+mn-ea"/>
              <a:cs typeface="+mn-cs"/>
            </a:defRPr>
          </a:pPr>
          <a:endParaRPr lang="pt-PT"/>
        </a:p>
      </c:txPr>
    </c:title>
    <c:autoTitleDeleted val="0"/>
    <c:plotArea>
      <c:layout>
        <c:manualLayout>
          <c:layoutTarget val="inner"/>
          <c:xMode val="edge"/>
          <c:yMode val="edge"/>
          <c:x val="4.7089638695726362E-2"/>
          <c:y val="0.1036112051682432"/>
          <c:w val="0.93983404023781492"/>
          <c:h val="0.69812055580051013"/>
        </c:manualLayout>
      </c:layout>
      <c:barChart>
        <c:barDir val="col"/>
        <c:grouping val="stacked"/>
        <c:varyColors val="0"/>
        <c:ser>
          <c:idx val="0"/>
          <c:order val="0"/>
          <c:tx>
            <c:strRef>
              <c:f>Folha1!$B$1</c:f>
              <c:strCache>
                <c:ptCount val="1"/>
                <c:pt idx="0">
                  <c:v>Idade do Bebé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3A5468"/>
                    </a:solidFill>
                    <a:latin typeface="+mn-lt"/>
                    <a:ea typeface="+mn-ea"/>
                    <a:cs typeface="+mn-cs"/>
                  </a:defRPr>
                </a:pPr>
                <a:endParaRPr lang="pt-P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Folha1!$A$2:$A$5</c:f>
              <c:strCache>
                <c:ptCount val="4"/>
                <c:pt idx="0">
                  <c:v>Nasc. Até 2m.</c:v>
                </c:pt>
                <c:pt idx="1">
                  <c:v>3 m. a 6m.</c:v>
                </c:pt>
                <c:pt idx="2">
                  <c:v>Mais 6 m.</c:v>
                </c:pt>
                <c:pt idx="3">
                  <c:v>Gestação</c:v>
                </c:pt>
              </c:strCache>
            </c:strRef>
          </c:cat>
          <c:val>
            <c:numRef>
              <c:f>Folha1!$B$2:$B$5</c:f>
              <c:numCache>
                <c:formatCode>0</c:formatCode>
                <c:ptCount val="4"/>
                <c:pt idx="0">
                  <c:v>46</c:v>
                </c:pt>
                <c:pt idx="1">
                  <c:v>12</c:v>
                </c:pt>
                <c:pt idx="2">
                  <c:v>10</c:v>
                </c:pt>
                <c:pt idx="3">
                  <c:v>2</c:v>
                </c:pt>
              </c:numCache>
            </c:numRef>
          </c:val>
          <c:extLst>
            <c:ext xmlns:c16="http://schemas.microsoft.com/office/drawing/2014/chart" uri="{C3380CC4-5D6E-409C-BE32-E72D297353CC}">
              <c16:uniqueId val="{00000000-2CBE-4CEC-83F0-130FC9788CD8}"/>
            </c:ext>
          </c:extLst>
        </c:ser>
        <c:dLbls>
          <c:dLblPos val="ctr"/>
          <c:showLegendKey val="0"/>
          <c:showVal val="1"/>
          <c:showCatName val="0"/>
          <c:showSerName val="0"/>
          <c:showPercent val="0"/>
          <c:showBubbleSize val="0"/>
        </c:dLbls>
        <c:gapWidth val="150"/>
        <c:overlap val="100"/>
        <c:axId val="450229192"/>
        <c:axId val="450230176"/>
      </c:barChart>
      <c:catAx>
        <c:axId val="450229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3A5468"/>
                </a:solidFill>
                <a:latin typeface="+mn-lt"/>
                <a:ea typeface="+mn-ea"/>
                <a:cs typeface="+mn-cs"/>
              </a:defRPr>
            </a:pPr>
            <a:endParaRPr lang="pt-PT"/>
          </a:p>
        </c:txPr>
        <c:crossAx val="450230176"/>
        <c:crosses val="autoZero"/>
        <c:auto val="1"/>
        <c:lblAlgn val="ctr"/>
        <c:lblOffset val="100"/>
        <c:noMultiLvlLbl val="0"/>
      </c:catAx>
      <c:valAx>
        <c:axId val="4502301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3A5468"/>
                </a:solidFill>
                <a:latin typeface="+mn-lt"/>
                <a:ea typeface="+mn-ea"/>
                <a:cs typeface="+mn-cs"/>
              </a:defRPr>
            </a:pPr>
            <a:endParaRPr lang="pt-PT"/>
          </a:p>
        </c:txPr>
        <c:crossAx val="450229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rgbClr val="3A5468"/>
              </a:solidFill>
              <a:latin typeface="+mn-lt"/>
              <a:ea typeface="+mn-ea"/>
              <a:cs typeface="+mn-cs"/>
            </a:defRPr>
          </a:pPr>
          <a:endParaRPr lang="pt-PT"/>
        </a:p>
      </c:txPr>
    </c:legend>
    <c:plotVisOnly val="1"/>
    <c:dispBlanksAs val="gap"/>
    <c:showDLblsOverMax val="0"/>
  </c:chart>
  <c:spPr>
    <a:noFill/>
    <a:ln>
      <a:noFill/>
    </a:ln>
    <a:effectLst/>
  </c:spPr>
  <c:txPr>
    <a:bodyPr/>
    <a:lstStyle/>
    <a:p>
      <a:pPr>
        <a:defRPr/>
      </a:pPr>
      <a:endParaRPr lang="pt-PT"/>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3A5468"/>
                </a:solidFill>
                <a:latin typeface="+mn-lt"/>
                <a:ea typeface="+mn-ea"/>
                <a:cs typeface="+mn-cs"/>
              </a:defRPr>
            </a:pPr>
            <a:r>
              <a:rPr lang="en-US" b="1">
                <a:solidFill>
                  <a:srgbClr val="3A5468"/>
                </a:solidFill>
              </a:rPr>
              <a:t>Famílias Acompanhadas</a:t>
            </a:r>
          </a:p>
        </c:rich>
      </c:tx>
      <c:layout>
        <c:manualLayout>
          <c:xMode val="edge"/>
          <c:yMode val="edge"/>
          <c:x val="0.24782789095305677"/>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rgbClr val="3A5468"/>
              </a:solidFill>
              <a:latin typeface="+mn-lt"/>
              <a:ea typeface="+mn-ea"/>
              <a:cs typeface="+mn-cs"/>
            </a:defRPr>
          </a:pPr>
          <a:endParaRPr lang="pt-PT"/>
        </a:p>
      </c:txPr>
    </c:title>
    <c:autoTitleDeleted val="0"/>
    <c:plotArea>
      <c:layout/>
      <c:pieChart>
        <c:varyColors val="1"/>
        <c:ser>
          <c:idx val="0"/>
          <c:order val="0"/>
          <c:tx>
            <c:strRef>
              <c:f>Folha1!$B$1</c:f>
              <c:strCache>
                <c:ptCount val="1"/>
                <c:pt idx="0">
                  <c:v>Vendas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A24-416F-BB85-A1090CE488A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A24-416F-BB85-A1090CE488A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A24-416F-BB85-A1090CE488A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A24-416F-BB85-A1090CE488A4}"/>
              </c:ext>
            </c:extLst>
          </c:dPt>
          <c:dLbls>
            <c:dLbl>
              <c:idx val="0"/>
              <c:layout>
                <c:manualLayout>
                  <c:x val="6.8499069389771974E-2"/>
                  <c:y val="-0.23925512502366286"/>
                </c:manualLayout>
              </c:layout>
              <c:tx>
                <c:rich>
                  <a:bodyPr/>
                  <a:lstStyle/>
                  <a:p>
                    <a:r>
                      <a:rPr lang="en-US"/>
                      <a:t>29 famílias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A24-416F-BB85-A1090CE488A4}"/>
                </c:ext>
              </c:extLst>
            </c:dLbl>
            <c:dLbl>
              <c:idx val="1"/>
              <c:layout>
                <c:manualLayout>
                  <c:x val="-1.8822572005728275E-2"/>
                  <c:y val="6.2662179199081042E-2"/>
                </c:manualLayout>
              </c:layout>
              <c:tx>
                <c:rich>
                  <a:bodyPr/>
                  <a:lstStyle/>
                  <a:p>
                    <a:r>
                      <a:rPr lang="en-US"/>
                      <a:t>1 família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A24-416F-BB85-A1090CE488A4}"/>
                </c:ext>
              </c:extLst>
            </c:dLbl>
            <c:dLbl>
              <c:idx val="2"/>
              <c:layout>
                <c:manualLayout>
                  <c:x val="-5.6629151473183766E-2"/>
                  <c:y val="-1.0060422416046747E-2"/>
                </c:manualLayout>
              </c:layout>
              <c:tx>
                <c:rich>
                  <a:bodyPr/>
                  <a:lstStyle/>
                  <a:p>
                    <a:r>
                      <a:rPr lang="en-US"/>
                      <a:t>5 famílias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7A24-416F-BB85-A1090CE488A4}"/>
                </c:ext>
              </c:extLst>
            </c:dLbl>
            <c:dLbl>
              <c:idx val="3"/>
              <c:layout>
                <c:manualLayout>
                  <c:x val="-5.0003679926233023E-2"/>
                  <c:y val="-1.6998633670429976E-4"/>
                </c:manualLayout>
              </c:layout>
              <c:tx>
                <c:rich>
                  <a:bodyPr/>
                  <a:lstStyle/>
                  <a:p>
                    <a:r>
                      <a:rPr lang="en-US" dirty="0"/>
                      <a:t>5 </a:t>
                    </a:r>
                    <a:r>
                      <a:rPr lang="en-US" dirty="0" err="1"/>
                      <a:t>famílias</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7A24-416F-BB85-A1090CE488A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3A5468"/>
                    </a:solidFill>
                    <a:latin typeface="+mn-lt"/>
                    <a:ea typeface="+mn-ea"/>
                    <a:cs typeface="+mn-cs"/>
                  </a:defRPr>
                </a:pPr>
                <a:endParaRPr lang="pt-P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Folha1!$A$2:$A$5</c:f>
              <c:strCache>
                <c:ptCount val="4"/>
                <c:pt idx="0">
                  <c:v>Autonomia/Objetivos alcançados</c:v>
                </c:pt>
                <c:pt idx="1">
                  <c:v>Emigração/Deslocação</c:v>
                </c:pt>
                <c:pt idx="2">
                  <c:v>Sobreposição Apoios</c:v>
                </c:pt>
                <c:pt idx="3">
                  <c:v>Não aderência/Ausência</c:v>
                </c:pt>
              </c:strCache>
            </c:strRef>
          </c:cat>
          <c:val>
            <c:numRef>
              <c:f>Folha1!$B$2:$B$5</c:f>
              <c:numCache>
                <c:formatCode>General</c:formatCode>
                <c:ptCount val="4"/>
                <c:pt idx="0">
                  <c:v>29</c:v>
                </c:pt>
                <c:pt idx="1">
                  <c:v>1</c:v>
                </c:pt>
                <c:pt idx="2">
                  <c:v>5</c:v>
                </c:pt>
                <c:pt idx="3">
                  <c:v>5</c:v>
                </c:pt>
              </c:numCache>
            </c:numRef>
          </c:val>
          <c:extLst>
            <c:ext xmlns:c16="http://schemas.microsoft.com/office/drawing/2014/chart" uri="{C3380CC4-5D6E-409C-BE32-E72D297353CC}">
              <c16:uniqueId val="{00000008-7A24-416F-BB85-A1090CE488A4}"/>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3449258028606365"/>
          <c:y val="0.65379567808792038"/>
          <c:w val="0.7157336198662273"/>
          <c:h val="0.32854946280454278"/>
        </c:manualLayout>
      </c:layout>
      <c:overlay val="0"/>
      <c:spPr>
        <a:noFill/>
        <a:ln>
          <a:noFill/>
        </a:ln>
        <a:effectLst/>
      </c:spPr>
      <c:txPr>
        <a:bodyPr rot="0" spcFirstLastPara="1" vertOverflow="ellipsis" vert="horz" wrap="square" anchor="ctr" anchorCtr="1"/>
        <a:lstStyle/>
        <a:p>
          <a:pPr>
            <a:defRPr sz="1197" b="1" i="0" u="none" strike="noStrike" kern="1200" baseline="0">
              <a:solidFill>
                <a:srgbClr val="3A5468"/>
              </a:solidFill>
              <a:latin typeface="+mn-lt"/>
              <a:ea typeface="+mn-ea"/>
              <a:cs typeface="+mn-cs"/>
            </a:defRPr>
          </a:pPr>
          <a:endParaRPr lang="pt-PT"/>
        </a:p>
      </c:txPr>
    </c:legend>
    <c:plotVisOnly val="1"/>
    <c:dispBlanksAs val="gap"/>
    <c:showDLblsOverMax val="0"/>
  </c:chart>
  <c:spPr>
    <a:noFill/>
    <a:ln>
      <a:noFill/>
    </a:ln>
    <a:effectLst/>
  </c:spPr>
  <c:txPr>
    <a:bodyPr/>
    <a:lstStyle/>
    <a:p>
      <a:pPr>
        <a:defRPr/>
      </a:pPr>
      <a:endParaRPr lang="pt-PT"/>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800" b="1" i="0" u="none" strike="noStrike" kern="1200" baseline="0">
                <a:solidFill>
                  <a:srgbClr val="3A5468"/>
                </a:solidFill>
                <a:effectLst/>
                <a:latin typeface="+mn-lt"/>
                <a:ea typeface="+mn-ea"/>
                <a:cs typeface="+mn-cs"/>
              </a:defRPr>
            </a:pPr>
            <a:r>
              <a:rPr lang="en-US" sz="2800" b="1">
                <a:solidFill>
                  <a:srgbClr val="3A5468"/>
                </a:solidFill>
              </a:rPr>
              <a:t>Principais Nacionalidades</a:t>
            </a:r>
          </a:p>
        </c:rich>
      </c:tx>
      <c:overlay val="0"/>
      <c:spPr>
        <a:noFill/>
        <a:ln>
          <a:noFill/>
        </a:ln>
        <a:effectLst/>
      </c:spPr>
      <c:txPr>
        <a:bodyPr rot="0" spcFirstLastPara="1" vertOverflow="ellipsis" vert="horz" wrap="square" anchor="ctr" anchorCtr="1"/>
        <a:lstStyle/>
        <a:p>
          <a:pPr>
            <a:defRPr sz="2800" b="1" i="0" u="none" strike="noStrike" kern="1200" baseline="0">
              <a:solidFill>
                <a:srgbClr val="3A5468"/>
              </a:solidFill>
              <a:effectLst/>
              <a:latin typeface="+mn-lt"/>
              <a:ea typeface="+mn-ea"/>
              <a:cs typeface="+mn-cs"/>
            </a:defRPr>
          </a:pPr>
          <a:endParaRPr lang="pt-PT"/>
        </a:p>
      </c:txPr>
    </c:title>
    <c:autoTitleDeleted val="0"/>
    <c:plotArea>
      <c:layout>
        <c:manualLayout>
          <c:layoutTarget val="inner"/>
          <c:xMode val="edge"/>
          <c:yMode val="edge"/>
          <c:x val="2.6614751328002437E-2"/>
          <c:y val="9.9246620862835186E-2"/>
          <c:w val="0.94744584312902935"/>
          <c:h val="0.67462296524579057"/>
        </c:manualLayout>
      </c:layout>
      <c:barChart>
        <c:barDir val="col"/>
        <c:grouping val="clustered"/>
        <c:varyColors val="0"/>
        <c:ser>
          <c:idx val="0"/>
          <c:order val="0"/>
          <c:tx>
            <c:strRef>
              <c:f>Folha1!$B$1</c:f>
              <c:strCache>
                <c:ptCount val="1"/>
                <c:pt idx="0">
                  <c:v>Nacionalidades</c:v>
                </c:pt>
              </c:strCache>
            </c:strRef>
          </c:tx>
          <c:spPr>
            <a:gradFill>
              <a:gsLst>
                <a:gs pos="0">
                  <a:schemeClr val="accent4"/>
                </a:gs>
                <a:gs pos="100000">
                  <a:schemeClr val="accent4">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3A5468"/>
                    </a:solidFill>
                    <a:latin typeface="+mn-lt"/>
                    <a:ea typeface="+mn-ea"/>
                    <a:cs typeface="+mn-cs"/>
                  </a:defRPr>
                </a:pPr>
                <a:endParaRPr lang="pt-P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Folha1!$A$2:$A$12</c:f>
              <c:strCache>
                <c:ptCount val="11"/>
                <c:pt idx="0">
                  <c:v>Portuguesa</c:v>
                </c:pt>
                <c:pt idx="1">
                  <c:v>Guineense</c:v>
                </c:pt>
                <c:pt idx="2">
                  <c:v>Cabo Verdeana</c:v>
                </c:pt>
                <c:pt idx="3">
                  <c:v>Angolana</c:v>
                </c:pt>
                <c:pt idx="4">
                  <c:v>S.Tomé Principe</c:v>
                </c:pt>
                <c:pt idx="5">
                  <c:v>Indiana</c:v>
                </c:pt>
                <c:pt idx="6">
                  <c:v>Nepalesa</c:v>
                </c:pt>
                <c:pt idx="7">
                  <c:v>Brasileira</c:v>
                </c:pt>
                <c:pt idx="8">
                  <c:v>Moçambique</c:v>
                </c:pt>
                <c:pt idx="9">
                  <c:v>Blangladesh</c:v>
                </c:pt>
                <c:pt idx="10">
                  <c:v>Moldava</c:v>
                </c:pt>
              </c:strCache>
            </c:strRef>
          </c:cat>
          <c:val>
            <c:numRef>
              <c:f>Folha1!$B$2:$B$12</c:f>
              <c:numCache>
                <c:formatCode>0</c:formatCode>
                <c:ptCount val="11"/>
                <c:pt idx="0">
                  <c:v>19</c:v>
                </c:pt>
                <c:pt idx="1">
                  <c:v>17</c:v>
                </c:pt>
                <c:pt idx="2">
                  <c:v>5</c:v>
                </c:pt>
                <c:pt idx="3">
                  <c:v>7</c:v>
                </c:pt>
                <c:pt idx="4">
                  <c:v>5</c:v>
                </c:pt>
                <c:pt idx="5">
                  <c:v>7</c:v>
                </c:pt>
                <c:pt idx="6">
                  <c:v>4</c:v>
                </c:pt>
                <c:pt idx="7">
                  <c:v>2</c:v>
                </c:pt>
                <c:pt idx="8">
                  <c:v>2</c:v>
                </c:pt>
                <c:pt idx="9">
                  <c:v>1</c:v>
                </c:pt>
                <c:pt idx="10">
                  <c:v>1</c:v>
                </c:pt>
              </c:numCache>
            </c:numRef>
          </c:val>
          <c:extLst>
            <c:ext xmlns:c16="http://schemas.microsoft.com/office/drawing/2014/chart" uri="{C3380CC4-5D6E-409C-BE32-E72D297353CC}">
              <c16:uniqueId val="{00000000-5454-4CE9-BFBC-6BD346EC0979}"/>
            </c:ext>
          </c:extLst>
        </c:ser>
        <c:dLbls>
          <c:dLblPos val="inEnd"/>
          <c:showLegendKey val="0"/>
          <c:showVal val="1"/>
          <c:showCatName val="0"/>
          <c:showSerName val="0"/>
          <c:showPercent val="0"/>
          <c:showBubbleSize val="0"/>
        </c:dLbls>
        <c:gapWidth val="41"/>
        <c:axId val="308615368"/>
        <c:axId val="308616152"/>
      </c:barChart>
      <c:catAx>
        <c:axId val="3086153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3A5468"/>
                </a:solidFill>
                <a:effectLst/>
                <a:latin typeface="+mn-lt"/>
                <a:ea typeface="+mn-ea"/>
                <a:cs typeface="+mn-cs"/>
              </a:defRPr>
            </a:pPr>
            <a:endParaRPr lang="pt-PT"/>
          </a:p>
        </c:txPr>
        <c:crossAx val="308616152"/>
        <c:crosses val="autoZero"/>
        <c:auto val="1"/>
        <c:lblAlgn val="ctr"/>
        <c:lblOffset val="100"/>
        <c:noMultiLvlLbl val="0"/>
      </c:catAx>
      <c:valAx>
        <c:axId val="308616152"/>
        <c:scaling>
          <c:orientation val="minMax"/>
        </c:scaling>
        <c:delete val="1"/>
        <c:axPos val="l"/>
        <c:numFmt formatCode="0" sourceLinked="1"/>
        <c:majorTickMark val="none"/>
        <c:minorTickMark val="none"/>
        <c:tickLblPos val="nextTo"/>
        <c:crossAx val="308615368"/>
        <c:crosses val="autoZero"/>
        <c:crossBetween val="between"/>
      </c:valAx>
      <c:spPr>
        <a:solidFill>
          <a:schemeClr val="accent2">
            <a:lumMod val="20000"/>
            <a:lumOff val="80000"/>
          </a:schemeClr>
        </a:solid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pt-PT"/>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00" b="1" i="0" u="none" strike="noStrike" kern="1200" spc="0" baseline="0">
                <a:solidFill>
                  <a:srgbClr val="3A5468"/>
                </a:solidFill>
                <a:latin typeface="+mn-lt"/>
                <a:ea typeface="+mn-ea"/>
                <a:cs typeface="+mn-cs"/>
              </a:defRPr>
            </a:pPr>
            <a:r>
              <a:rPr lang="en-US">
                <a:solidFill>
                  <a:srgbClr val="3A5468"/>
                </a:solidFill>
              </a:rPr>
              <a:t>Valor gasto em Farmácia</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3A5468"/>
              </a:solidFill>
              <a:latin typeface="+mn-lt"/>
              <a:ea typeface="+mn-ea"/>
              <a:cs typeface="+mn-cs"/>
            </a:defRPr>
          </a:pPr>
          <a:endParaRPr lang="pt-PT"/>
        </a:p>
      </c:txPr>
    </c:title>
    <c:autoTitleDeleted val="0"/>
    <c:plotArea>
      <c:layout/>
      <c:barChart>
        <c:barDir val="col"/>
        <c:grouping val="clustered"/>
        <c:varyColors val="0"/>
        <c:ser>
          <c:idx val="0"/>
          <c:order val="0"/>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rgbClr val="3A5468"/>
                    </a:solidFill>
                    <a:latin typeface="+mn-lt"/>
                    <a:ea typeface="+mn-ea"/>
                    <a:cs typeface="+mn-cs"/>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Relatório!$B$139:$C$142</c:f>
              <c:multiLvlStrCache>
                <c:ptCount val="4"/>
                <c:lvl>
                  <c:pt idx="0">
                    <c:v>Domicilio</c:v>
                  </c:pt>
                  <c:pt idx="1">
                    <c:v>Psicossocial</c:v>
                  </c:pt>
                </c:lvl>
                <c:lvl>
                  <c:pt idx="0">
                    <c:v>Banco do Bebé</c:v>
                  </c:pt>
                  <c:pt idx="2">
                    <c:v>HSM</c:v>
                  </c:pt>
                  <c:pt idx="3">
                    <c:v>MAC</c:v>
                  </c:pt>
                </c:lvl>
              </c:multiLvlStrCache>
            </c:multiLvlStrRef>
          </c:cat>
          <c:val>
            <c:numRef>
              <c:f>Relatório!$D$139:$D$142</c:f>
              <c:numCache>
                <c:formatCode>"€"#,##0.00_);[Red]\("€"#,##0.00\)</c:formatCode>
                <c:ptCount val="4"/>
                <c:pt idx="0">
                  <c:v>1643.45</c:v>
                </c:pt>
                <c:pt idx="1">
                  <c:v>136.97</c:v>
                </c:pt>
                <c:pt idx="2">
                  <c:v>1795.82</c:v>
                </c:pt>
                <c:pt idx="3">
                  <c:v>925.79</c:v>
                </c:pt>
              </c:numCache>
            </c:numRef>
          </c:val>
          <c:extLst>
            <c:ext xmlns:c16="http://schemas.microsoft.com/office/drawing/2014/chart" uri="{C3380CC4-5D6E-409C-BE32-E72D297353CC}">
              <c16:uniqueId val="{00000000-4BE4-4C54-9885-2703B3484F6B}"/>
            </c:ext>
          </c:extLst>
        </c:ser>
        <c:dLbls>
          <c:dLblPos val="outEnd"/>
          <c:showLegendKey val="0"/>
          <c:showVal val="1"/>
          <c:showCatName val="0"/>
          <c:showSerName val="0"/>
          <c:showPercent val="0"/>
          <c:showBubbleSize val="0"/>
        </c:dLbls>
        <c:gapWidth val="219"/>
        <c:overlap val="-27"/>
        <c:axId val="1049001744"/>
        <c:axId val="1048999248"/>
      </c:barChart>
      <c:catAx>
        <c:axId val="1049001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3A5468"/>
                </a:solidFill>
                <a:latin typeface="+mn-lt"/>
                <a:ea typeface="+mn-ea"/>
                <a:cs typeface="+mn-cs"/>
              </a:defRPr>
            </a:pPr>
            <a:endParaRPr lang="pt-PT"/>
          </a:p>
        </c:txPr>
        <c:crossAx val="1048999248"/>
        <c:crossesAt val="0"/>
        <c:auto val="1"/>
        <c:lblAlgn val="ctr"/>
        <c:lblOffset val="100"/>
        <c:noMultiLvlLbl val="0"/>
      </c:catAx>
      <c:valAx>
        <c:axId val="104899924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rgbClr val="3A5468"/>
                </a:solidFill>
                <a:latin typeface="+mn-lt"/>
                <a:ea typeface="+mn-ea"/>
                <a:cs typeface="+mn-cs"/>
              </a:defRPr>
            </a:pPr>
            <a:endParaRPr lang="pt-PT"/>
          </a:p>
        </c:txPr>
        <c:crossAx val="1049001744"/>
        <c:crosses val="autoZero"/>
        <c:crossBetween val="between"/>
      </c:valAx>
      <c:spPr>
        <a:noFill/>
        <a:ln>
          <a:noFill/>
        </a:ln>
        <a:effectLst/>
      </c:spPr>
    </c:plotArea>
    <c:plotVisOnly val="1"/>
    <c:dispBlanksAs val="gap"/>
    <c:showDLblsOverMax val="0"/>
  </c:chart>
  <c:spPr>
    <a:noFill/>
    <a:ln>
      <a:noFill/>
    </a:ln>
    <a:effectLst/>
  </c:spPr>
  <c:txPr>
    <a:bodyPr/>
    <a:lstStyle/>
    <a:p>
      <a:pPr>
        <a:defRPr b="1"/>
      </a:pPr>
      <a:endParaRPr lang="pt-PT"/>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600" b="0" i="0" u="none" strike="noStrike" kern="1200" spc="0" baseline="0">
                <a:solidFill>
                  <a:srgbClr val="3A5468"/>
                </a:solidFill>
                <a:latin typeface="+mn-lt"/>
                <a:ea typeface="+mn-ea"/>
                <a:cs typeface="+mn-cs"/>
              </a:defRPr>
            </a:pPr>
            <a:r>
              <a:rPr lang="en-US" sz="1600" b="1" dirty="0">
                <a:solidFill>
                  <a:srgbClr val="3A5468"/>
                </a:solidFill>
              </a:rPr>
              <a:t>Total de </a:t>
            </a:r>
            <a:r>
              <a:rPr lang="en-US" sz="1600" b="1" dirty="0" err="1">
                <a:solidFill>
                  <a:srgbClr val="3A5468"/>
                </a:solidFill>
              </a:rPr>
              <a:t>litros</a:t>
            </a:r>
            <a:r>
              <a:rPr lang="en-US" sz="1600" b="1" dirty="0">
                <a:solidFill>
                  <a:srgbClr val="3A5468"/>
                </a:solidFill>
              </a:rPr>
              <a:t> de Leite </a:t>
            </a:r>
            <a:r>
              <a:rPr lang="en-US" sz="1600" b="1" dirty="0" err="1">
                <a:solidFill>
                  <a:srgbClr val="3A5468"/>
                </a:solidFill>
              </a:rPr>
              <a:t>recolhidos</a:t>
            </a:r>
            <a:r>
              <a:rPr lang="en-US" sz="1600" b="1" dirty="0">
                <a:solidFill>
                  <a:srgbClr val="3A5468"/>
                </a:solidFill>
              </a:rPr>
              <a:t> </a:t>
            </a:r>
            <a:r>
              <a:rPr lang="en-US" sz="1600" b="1" dirty="0" err="1">
                <a:solidFill>
                  <a:srgbClr val="3A5468"/>
                </a:solidFill>
              </a:rPr>
              <a:t>por</a:t>
            </a:r>
            <a:r>
              <a:rPr lang="en-US" sz="1600" b="1" dirty="0">
                <a:solidFill>
                  <a:srgbClr val="3A5468"/>
                </a:solidFill>
              </a:rPr>
              <a:t> </a:t>
            </a:r>
            <a:r>
              <a:rPr lang="en-US" sz="1600" b="1" dirty="0" err="1">
                <a:solidFill>
                  <a:srgbClr val="3A5468"/>
                </a:solidFill>
              </a:rPr>
              <a:t>mês</a:t>
            </a:r>
            <a:r>
              <a:rPr lang="en-US" sz="1600" b="1" dirty="0">
                <a:solidFill>
                  <a:srgbClr val="3A5468"/>
                </a:solidFill>
              </a:rPr>
              <a:t>  (L) </a:t>
            </a:r>
          </a:p>
        </c:rich>
      </c:tx>
      <c:layout>
        <c:manualLayout>
          <c:xMode val="edge"/>
          <c:yMode val="edge"/>
          <c:x val="0.52840932289838949"/>
          <c:y val="0.12799431894385691"/>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rgbClr val="3A5468"/>
              </a:solidFill>
              <a:latin typeface="+mn-lt"/>
              <a:ea typeface="+mn-ea"/>
              <a:cs typeface="+mn-cs"/>
            </a:defRPr>
          </a:pPr>
          <a:endParaRPr lang="pt-PT"/>
        </a:p>
      </c:txPr>
    </c:title>
    <c:autoTitleDeleted val="0"/>
    <c:plotArea>
      <c:layout>
        <c:manualLayout>
          <c:layoutTarget val="inner"/>
          <c:xMode val="edge"/>
          <c:yMode val="edge"/>
          <c:x val="3.6506261652234764E-2"/>
          <c:y val="0.11638696819885144"/>
          <c:w val="0.93722475295962571"/>
          <c:h val="0.73964901335749023"/>
        </c:manualLayout>
      </c:layout>
      <c:barChart>
        <c:barDir val="col"/>
        <c:grouping val="clustered"/>
        <c:varyColors val="0"/>
        <c:ser>
          <c:idx val="0"/>
          <c:order val="0"/>
          <c:tx>
            <c:strRef>
              <c:f>Folha1!$B$1</c:f>
              <c:strCache>
                <c:ptCount val="1"/>
                <c:pt idx="0">
                  <c:v>Total  (L) </c:v>
                </c:pt>
              </c:strCache>
            </c:strRef>
          </c:tx>
          <c:spPr>
            <a:solidFill>
              <a:schemeClr val="accent4"/>
            </a:solidFill>
            <a:ln>
              <a:noFill/>
            </a:ln>
            <a:effectLst/>
          </c:spPr>
          <c:invertIfNegative val="0"/>
          <c:dLbls>
            <c:dLbl>
              <c:idx val="0"/>
              <c:layout>
                <c:manualLayout>
                  <c:x val="0"/>
                  <c:y val="-5.426747455410937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EF3-46F8-BE97-DD82054341A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Folha1!$A$2:$A$12</c:f>
              <c:strCache>
                <c:ptCount val="11"/>
                <c:pt idx="0">
                  <c:v>Janeiro</c:v>
                </c:pt>
                <c:pt idx="1">
                  <c:v>Fevereiro</c:v>
                </c:pt>
                <c:pt idx="2">
                  <c:v>Março</c:v>
                </c:pt>
                <c:pt idx="3">
                  <c:v>Abril</c:v>
                </c:pt>
                <c:pt idx="4">
                  <c:v>Maio</c:v>
                </c:pt>
                <c:pt idx="5">
                  <c:v>Junho</c:v>
                </c:pt>
                <c:pt idx="6">
                  <c:v>Julho</c:v>
                </c:pt>
                <c:pt idx="7">
                  <c:v>Setembro</c:v>
                </c:pt>
                <c:pt idx="8">
                  <c:v>Outubro</c:v>
                </c:pt>
                <c:pt idx="9">
                  <c:v>Novembro</c:v>
                </c:pt>
                <c:pt idx="10">
                  <c:v>Dezembro</c:v>
                </c:pt>
              </c:strCache>
            </c:strRef>
          </c:cat>
          <c:val>
            <c:numRef>
              <c:f>Folha1!$B$2:$B$12</c:f>
              <c:numCache>
                <c:formatCode>General</c:formatCode>
                <c:ptCount val="11"/>
                <c:pt idx="0">
                  <c:v>33.46</c:v>
                </c:pt>
                <c:pt idx="1">
                  <c:v>7.54</c:v>
                </c:pt>
                <c:pt idx="2">
                  <c:v>0.39</c:v>
                </c:pt>
                <c:pt idx="3">
                  <c:v>0</c:v>
                </c:pt>
                <c:pt idx="4">
                  <c:v>0</c:v>
                </c:pt>
                <c:pt idx="5">
                  <c:v>14.75</c:v>
                </c:pt>
                <c:pt idx="6">
                  <c:v>11.31</c:v>
                </c:pt>
                <c:pt idx="7">
                  <c:v>8.9700000000000006</c:v>
                </c:pt>
                <c:pt idx="8">
                  <c:v>9.92</c:v>
                </c:pt>
                <c:pt idx="9">
                  <c:v>24.56</c:v>
                </c:pt>
                <c:pt idx="10">
                  <c:v>14.35</c:v>
                </c:pt>
              </c:numCache>
            </c:numRef>
          </c:val>
          <c:extLst>
            <c:ext xmlns:c16="http://schemas.microsoft.com/office/drawing/2014/chart" uri="{C3380CC4-5D6E-409C-BE32-E72D297353CC}">
              <c16:uniqueId val="{00000001-5EF3-46F8-BE97-DD82054341A0}"/>
            </c:ext>
          </c:extLst>
        </c:ser>
        <c:dLbls>
          <c:dLblPos val="outEnd"/>
          <c:showLegendKey val="0"/>
          <c:showVal val="1"/>
          <c:showCatName val="0"/>
          <c:showSerName val="0"/>
          <c:showPercent val="0"/>
          <c:showBubbleSize val="0"/>
        </c:dLbls>
        <c:gapWidth val="219"/>
        <c:overlap val="-27"/>
        <c:axId val="305040600"/>
        <c:axId val="305041384"/>
      </c:barChart>
      <c:catAx>
        <c:axId val="3050406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crossAx val="305041384"/>
        <c:crosses val="autoZero"/>
        <c:auto val="1"/>
        <c:lblAlgn val="ctr"/>
        <c:lblOffset val="100"/>
        <c:noMultiLvlLbl val="0"/>
      </c:catAx>
      <c:valAx>
        <c:axId val="305041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crossAx val="305040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P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3A5468"/>
                </a:solidFill>
                <a:latin typeface="+mn-lt"/>
                <a:ea typeface="+mn-ea"/>
                <a:cs typeface="+mn-cs"/>
              </a:defRPr>
            </a:pPr>
            <a:r>
              <a:rPr lang="pt-PT" sz="1600">
                <a:solidFill>
                  <a:srgbClr val="3A5468"/>
                </a:solidFill>
              </a:rPr>
              <a:t>Nº Famílias referenciadas por ano</a:t>
            </a:r>
          </a:p>
        </c:rich>
      </c:tx>
      <c:overlay val="0"/>
      <c:spPr>
        <a:noFill/>
        <a:ln>
          <a:noFill/>
        </a:ln>
        <a:effectLst/>
      </c:spPr>
      <c:txPr>
        <a:bodyPr rot="0" spcFirstLastPara="1" vertOverflow="ellipsis" vert="horz" wrap="square" anchor="ctr" anchorCtr="1"/>
        <a:lstStyle/>
        <a:p>
          <a:pPr>
            <a:defRPr sz="1600" b="1" i="0" u="none" strike="noStrike" kern="1200" spc="0" baseline="0">
              <a:solidFill>
                <a:srgbClr val="3A5468"/>
              </a:solidFill>
              <a:latin typeface="+mn-lt"/>
              <a:ea typeface="+mn-ea"/>
              <a:cs typeface="+mn-cs"/>
            </a:defRPr>
          </a:pPr>
          <a:endParaRPr lang="pt-P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7901095405255815E-2"/>
          <c:y val="0.13128756047873696"/>
          <c:w val="0.93341907261592305"/>
          <c:h val="0.74403579760863225"/>
        </c:manualLayout>
      </c:layout>
      <c:bar3DChart>
        <c:barDir val="col"/>
        <c:grouping val="clustered"/>
        <c:varyColors val="0"/>
        <c:ser>
          <c:idx val="0"/>
          <c:order val="0"/>
          <c:spPr>
            <a:solidFill>
              <a:schemeClr val="accent1"/>
            </a:solidFill>
            <a:ln>
              <a:noFill/>
            </a:ln>
            <a:effectLst/>
            <a:sp3d/>
          </c:spPr>
          <c:invertIfNegative val="0"/>
          <c:dLbls>
            <c:dLbl>
              <c:idx val="0"/>
              <c:layout>
                <c:manualLayout>
                  <c:x val="4.6706888530516702E-3"/>
                  <c:y val="-7.27654698242933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832-4F86-B288-AA23B8A6062B}"/>
                </c:ext>
              </c:extLst>
            </c:dLbl>
            <c:dLbl>
              <c:idx val="1"/>
              <c:layout>
                <c:manualLayout>
                  <c:x val="-8.5628306453777509E-17"/>
                  <c:y val="-6.87229437229437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832-4F86-B288-AA23B8A6062B}"/>
                </c:ext>
              </c:extLst>
            </c:dLbl>
            <c:dLbl>
              <c:idx val="2"/>
              <c:showLegendKey val="0"/>
              <c:showVal val="1"/>
              <c:showCatName val="0"/>
              <c:showSerName val="0"/>
              <c:showPercent val="0"/>
              <c:showBubbleSize val="0"/>
              <c:extLst>
                <c:ext xmlns:c15="http://schemas.microsoft.com/office/drawing/2012/chart" uri="{CE6537A1-D6FC-4f65-9D91-7224C49458BB}">
                  <c15:layout>
                    <c:manualLayout>
                      <c:w val="5.41566372511341E-2"/>
                      <c:h val="0.11759708428826075"/>
                    </c:manualLayout>
                  </c15:layout>
                </c:ext>
                <c:ext xmlns:c16="http://schemas.microsoft.com/office/drawing/2014/chart" uri="{C3380CC4-5D6E-409C-BE32-E72D297353CC}">
                  <c16:uniqueId val="{00000001-1832-4F86-B288-AA23B8A6062B}"/>
                </c:ext>
              </c:extLst>
            </c:dLbl>
            <c:dLbl>
              <c:idx val="3"/>
              <c:layout>
                <c:manualLayout>
                  <c:x val="1.6347410985680846E-2"/>
                  <c:y val="-3.23402088107970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832-4F86-B288-AA23B8A6062B}"/>
                </c:ext>
              </c:extLst>
            </c:dLbl>
            <c:spPr>
              <a:noFill/>
              <a:ln>
                <a:noFill/>
              </a:ln>
              <a:effectLst/>
            </c:spPr>
            <c:txPr>
              <a:bodyPr rot="0" spcFirstLastPara="1" vertOverflow="ellipsis" vert="horz" wrap="square" anchor="ctr" anchorCtr="1"/>
              <a:lstStyle/>
              <a:p>
                <a:pPr>
                  <a:defRPr sz="1400" b="1" i="0" u="none" strike="noStrike" kern="1200" baseline="0">
                    <a:solidFill>
                      <a:srgbClr val="3A5468"/>
                    </a:solidFill>
                    <a:latin typeface="+mn-lt"/>
                    <a:ea typeface="+mn-ea"/>
                    <a:cs typeface="+mn-cs"/>
                  </a:defRPr>
                </a:pPr>
                <a:endParaRPr lang="pt-P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AnoRef!$A$20:$A$23</c:f>
              <c:numCache>
                <c:formatCode>General</c:formatCode>
                <c:ptCount val="4"/>
                <c:pt idx="0">
                  <c:v>2016</c:v>
                </c:pt>
                <c:pt idx="1">
                  <c:v>2018</c:v>
                </c:pt>
                <c:pt idx="2">
                  <c:v>2019</c:v>
                </c:pt>
                <c:pt idx="3">
                  <c:v>2020</c:v>
                </c:pt>
              </c:numCache>
            </c:numRef>
          </c:cat>
          <c:val>
            <c:numRef>
              <c:f>AnoRef!$B$20:$B$23</c:f>
              <c:numCache>
                <c:formatCode>General</c:formatCode>
                <c:ptCount val="4"/>
                <c:pt idx="0">
                  <c:v>1</c:v>
                </c:pt>
                <c:pt idx="1">
                  <c:v>9</c:v>
                </c:pt>
                <c:pt idx="2">
                  <c:v>38</c:v>
                </c:pt>
                <c:pt idx="3">
                  <c:v>56</c:v>
                </c:pt>
              </c:numCache>
            </c:numRef>
          </c:val>
          <c:extLst>
            <c:ext xmlns:c16="http://schemas.microsoft.com/office/drawing/2014/chart" uri="{C3380CC4-5D6E-409C-BE32-E72D297353CC}">
              <c16:uniqueId val="{00000000-82BC-4352-979A-D4C89D818A3E}"/>
            </c:ext>
          </c:extLst>
        </c:ser>
        <c:dLbls>
          <c:showLegendKey val="0"/>
          <c:showVal val="1"/>
          <c:showCatName val="0"/>
          <c:showSerName val="0"/>
          <c:showPercent val="0"/>
          <c:showBubbleSize val="0"/>
        </c:dLbls>
        <c:gapWidth val="150"/>
        <c:shape val="box"/>
        <c:axId val="69245568"/>
        <c:axId val="69268992"/>
        <c:axId val="0"/>
      </c:bar3DChart>
      <c:catAx>
        <c:axId val="692455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rgbClr val="3A5468"/>
                </a:solidFill>
                <a:latin typeface="+mn-lt"/>
                <a:ea typeface="+mn-ea"/>
                <a:cs typeface="+mn-cs"/>
              </a:defRPr>
            </a:pPr>
            <a:endParaRPr lang="pt-PT"/>
          </a:p>
        </c:txPr>
        <c:crossAx val="69268992"/>
        <c:crosses val="autoZero"/>
        <c:auto val="1"/>
        <c:lblAlgn val="ctr"/>
        <c:lblOffset val="100"/>
        <c:noMultiLvlLbl val="0"/>
      </c:catAx>
      <c:valAx>
        <c:axId val="69268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rgbClr val="3A5468"/>
                </a:solidFill>
                <a:latin typeface="+mn-lt"/>
                <a:ea typeface="+mn-ea"/>
                <a:cs typeface="+mn-cs"/>
              </a:defRPr>
            </a:pPr>
            <a:endParaRPr lang="pt-PT"/>
          </a:p>
        </c:txPr>
        <c:crossAx val="69245568"/>
        <c:crosses val="autoZero"/>
        <c:crossBetween val="between"/>
      </c:valAx>
      <c:spPr>
        <a:noFill/>
        <a:ln>
          <a:noFill/>
        </a:ln>
        <a:effectLst/>
      </c:spPr>
    </c:plotArea>
    <c:plotVisOnly val="1"/>
    <c:dispBlanksAs val="gap"/>
    <c:showDLblsOverMax val="0"/>
  </c:chart>
  <c:spPr>
    <a:noFill/>
    <a:ln>
      <a:noFill/>
    </a:ln>
    <a:effectLst/>
  </c:spPr>
  <c:txPr>
    <a:bodyPr/>
    <a:lstStyle/>
    <a:p>
      <a:pPr>
        <a:defRPr b="1"/>
      </a:pPr>
      <a:endParaRPr lang="pt-P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solidFill>
                  <a:srgbClr val="3A5468"/>
                </a:solidFill>
              </a:defRPr>
            </a:pPr>
            <a:r>
              <a:rPr lang="pt-PT" sz="1600">
                <a:solidFill>
                  <a:srgbClr val="3A5468"/>
                </a:solidFill>
              </a:rPr>
              <a:t>Percentagem de famílias referenciadas por ano</a:t>
            </a:r>
          </a:p>
        </c:rich>
      </c:tx>
      <c:layout>
        <c:manualLayout>
          <c:xMode val="edge"/>
          <c:yMode val="edge"/>
          <c:x val="0.14961314414484628"/>
          <c:y val="0"/>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9.943307086614174E-2"/>
          <c:y val="0.17147944636416848"/>
          <c:w val="0.70873250218722661"/>
          <c:h val="0.77314814814814814"/>
        </c:manualLayout>
      </c:layout>
      <c:pie3DChart>
        <c:varyColors val="1"/>
        <c:ser>
          <c:idx val="0"/>
          <c:order val="0"/>
          <c:dLbls>
            <c:spPr>
              <a:noFill/>
              <a:ln>
                <a:noFill/>
              </a:ln>
              <a:effectLst/>
            </c:spPr>
            <c:dLblPos val="bestFit"/>
            <c:showLegendKey val="0"/>
            <c:showVal val="0"/>
            <c:showCatName val="0"/>
            <c:showSerName val="0"/>
            <c:showPercent val="1"/>
            <c:showBubbleSize val="0"/>
            <c:showLeaderLines val="1"/>
            <c:extLst>
              <c:ext xmlns:c15="http://schemas.microsoft.com/office/drawing/2012/chart" uri="{CE6537A1-D6FC-4f65-9D91-7224C49458BB}"/>
            </c:extLst>
          </c:dLbls>
          <c:cat>
            <c:numRef>
              <c:f>AnoRef!$A$20:$A$23</c:f>
              <c:numCache>
                <c:formatCode>General</c:formatCode>
                <c:ptCount val="4"/>
                <c:pt idx="0">
                  <c:v>2016</c:v>
                </c:pt>
                <c:pt idx="1">
                  <c:v>2018</c:v>
                </c:pt>
                <c:pt idx="2">
                  <c:v>2019</c:v>
                </c:pt>
                <c:pt idx="3">
                  <c:v>2020</c:v>
                </c:pt>
              </c:numCache>
            </c:numRef>
          </c:cat>
          <c:val>
            <c:numRef>
              <c:f>AnoRef!$B$20:$B$23</c:f>
              <c:numCache>
                <c:formatCode>General</c:formatCode>
                <c:ptCount val="4"/>
                <c:pt idx="0">
                  <c:v>1</c:v>
                </c:pt>
                <c:pt idx="1">
                  <c:v>9</c:v>
                </c:pt>
                <c:pt idx="2">
                  <c:v>38</c:v>
                </c:pt>
                <c:pt idx="3">
                  <c:v>56</c:v>
                </c:pt>
              </c:numCache>
            </c:numRef>
          </c:val>
          <c:extLst>
            <c:ext xmlns:c16="http://schemas.microsoft.com/office/drawing/2014/chart" uri="{C3380CC4-5D6E-409C-BE32-E72D297353CC}">
              <c16:uniqueId val="{00000000-1F2B-4285-BC57-0C5F84E9EC58}"/>
            </c:ext>
          </c:extLst>
        </c:ser>
        <c:dLbls>
          <c:dLblPos val="bestFit"/>
          <c:showLegendKey val="0"/>
          <c:showVal val="1"/>
          <c:showCatName val="0"/>
          <c:showSerName val="0"/>
          <c:showPercent val="0"/>
          <c:showBubbleSize val="0"/>
          <c:showLeaderLines val="1"/>
        </c:dLbls>
      </c:pie3DChart>
    </c:plotArea>
    <c:legend>
      <c:legendPos val="r"/>
      <c:overlay val="0"/>
    </c:legend>
    <c:plotVisOnly val="1"/>
    <c:dispBlanksAs val="gap"/>
    <c:showDLblsOverMax val="0"/>
  </c:chart>
  <c:txPr>
    <a:bodyPr/>
    <a:lstStyle/>
    <a:p>
      <a:pPr>
        <a:defRPr b="1"/>
      </a:pPr>
      <a:endParaRPr lang="pt-PT"/>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rgbClr val="3A5468"/>
                </a:solidFill>
                <a:latin typeface="+mn-lt"/>
                <a:ea typeface="+mn-ea"/>
                <a:cs typeface="+mn-cs"/>
              </a:defRPr>
            </a:pPr>
            <a:r>
              <a:rPr lang="en-US" sz="1800"/>
              <a:t>Famílias por Concelho de Residência (2020)</a:t>
            </a:r>
          </a:p>
        </c:rich>
      </c:tx>
      <c:overlay val="0"/>
      <c:spPr>
        <a:noFill/>
        <a:ln>
          <a:noFill/>
        </a:ln>
        <a:effectLst/>
      </c:spPr>
      <c:txPr>
        <a:bodyPr rot="0" spcFirstLastPara="1" vertOverflow="ellipsis" vert="horz" wrap="square" anchor="ctr" anchorCtr="1"/>
        <a:lstStyle/>
        <a:p>
          <a:pPr>
            <a:defRPr sz="1800" b="1" i="0" u="none" strike="noStrike" kern="1200" spc="0" baseline="0">
              <a:solidFill>
                <a:srgbClr val="3A5468"/>
              </a:solidFill>
              <a:latin typeface="+mn-lt"/>
              <a:ea typeface="+mn-ea"/>
              <a:cs typeface="+mn-cs"/>
            </a:defRPr>
          </a:pPr>
          <a:endParaRPr lang="pt-PT"/>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rgbClr val="3A5468"/>
                    </a:solidFill>
                    <a:latin typeface="+mn-lt"/>
                    <a:ea typeface="+mn-ea"/>
                    <a:cs typeface="+mn-cs"/>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Concelhos!$A$23:$A$33</c:f>
              <c:strCache>
                <c:ptCount val="11"/>
                <c:pt idx="0">
                  <c:v>Amadora</c:v>
                </c:pt>
                <c:pt idx="1">
                  <c:v>Barreiro</c:v>
                </c:pt>
                <c:pt idx="2">
                  <c:v>Cascais</c:v>
                </c:pt>
                <c:pt idx="3">
                  <c:v>Lisboa</c:v>
                </c:pt>
                <c:pt idx="4">
                  <c:v>Loures</c:v>
                </c:pt>
                <c:pt idx="5">
                  <c:v>Mafra</c:v>
                </c:pt>
                <c:pt idx="6">
                  <c:v>Moita</c:v>
                </c:pt>
                <c:pt idx="7">
                  <c:v>Odivelas</c:v>
                </c:pt>
                <c:pt idx="8">
                  <c:v>Oeiras</c:v>
                </c:pt>
                <c:pt idx="9">
                  <c:v>Seixal </c:v>
                </c:pt>
                <c:pt idx="10">
                  <c:v>Sintra</c:v>
                </c:pt>
              </c:strCache>
            </c:strRef>
          </c:cat>
          <c:val>
            <c:numRef>
              <c:f>Concelhos!$B$23:$B$33</c:f>
              <c:numCache>
                <c:formatCode>General</c:formatCode>
                <c:ptCount val="11"/>
                <c:pt idx="0">
                  <c:v>2</c:v>
                </c:pt>
                <c:pt idx="1">
                  <c:v>2</c:v>
                </c:pt>
                <c:pt idx="2">
                  <c:v>2</c:v>
                </c:pt>
                <c:pt idx="3">
                  <c:v>28</c:v>
                </c:pt>
                <c:pt idx="4">
                  <c:v>46</c:v>
                </c:pt>
                <c:pt idx="5">
                  <c:v>1</c:v>
                </c:pt>
                <c:pt idx="6">
                  <c:v>1</c:v>
                </c:pt>
                <c:pt idx="7">
                  <c:v>16</c:v>
                </c:pt>
                <c:pt idx="8">
                  <c:v>1</c:v>
                </c:pt>
                <c:pt idx="9">
                  <c:v>1</c:v>
                </c:pt>
                <c:pt idx="10">
                  <c:v>4</c:v>
                </c:pt>
              </c:numCache>
            </c:numRef>
          </c:val>
          <c:extLst>
            <c:ext xmlns:c16="http://schemas.microsoft.com/office/drawing/2014/chart" uri="{C3380CC4-5D6E-409C-BE32-E72D297353CC}">
              <c16:uniqueId val="{00000000-3A1E-4D47-B616-C3A31C8D4DDF}"/>
            </c:ext>
          </c:extLst>
        </c:ser>
        <c:dLbls>
          <c:showLegendKey val="0"/>
          <c:showVal val="0"/>
          <c:showCatName val="0"/>
          <c:showSerName val="0"/>
          <c:showPercent val="0"/>
          <c:showBubbleSize val="0"/>
        </c:dLbls>
        <c:gapWidth val="219"/>
        <c:overlap val="-27"/>
        <c:axId val="47544192"/>
        <c:axId val="47545728"/>
      </c:barChart>
      <c:catAx>
        <c:axId val="4754419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3A5468"/>
                </a:solidFill>
                <a:latin typeface="+mn-lt"/>
                <a:ea typeface="+mn-ea"/>
                <a:cs typeface="+mn-cs"/>
              </a:defRPr>
            </a:pPr>
            <a:endParaRPr lang="pt-PT"/>
          </a:p>
        </c:txPr>
        <c:crossAx val="47545728"/>
        <c:crosses val="autoZero"/>
        <c:auto val="1"/>
        <c:lblAlgn val="ctr"/>
        <c:lblOffset val="100"/>
        <c:noMultiLvlLbl val="0"/>
      </c:catAx>
      <c:valAx>
        <c:axId val="47545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rgbClr val="3A5468"/>
                    </a:solidFill>
                    <a:latin typeface="+mn-lt"/>
                    <a:ea typeface="+mn-ea"/>
                    <a:cs typeface="+mn-cs"/>
                  </a:defRPr>
                </a:pPr>
                <a:r>
                  <a:rPr lang="pt-PT"/>
                  <a:t>Nº de famílias</a:t>
                </a:r>
              </a:p>
            </c:rich>
          </c:tx>
          <c:overlay val="0"/>
          <c:spPr>
            <a:noFill/>
            <a:ln>
              <a:noFill/>
            </a:ln>
            <a:effectLst/>
          </c:spPr>
          <c:txPr>
            <a:bodyPr rot="-5400000" spcFirstLastPara="1" vertOverflow="ellipsis" vert="horz" wrap="square" anchor="ctr" anchorCtr="1"/>
            <a:lstStyle/>
            <a:p>
              <a:pPr>
                <a:defRPr sz="1000" b="1" i="0" u="none" strike="noStrike" kern="1200" baseline="0">
                  <a:solidFill>
                    <a:srgbClr val="3A5468"/>
                  </a:solidFill>
                  <a:latin typeface="+mn-lt"/>
                  <a:ea typeface="+mn-ea"/>
                  <a:cs typeface="+mn-cs"/>
                </a:defRPr>
              </a:pPr>
              <a:endParaRPr lang="pt-P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3A5468"/>
                </a:solidFill>
                <a:latin typeface="+mn-lt"/>
                <a:ea typeface="+mn-ea"/>
                <a:cs typeface="+mn-cs"/>
              </a:defRPr>
            </a:pPr>
            <a:endParaRPr lang="pt-PT"/>
          </a:p>
        </c:txPr>
        <c:crossAx val="47544192"/>
        <c:crosses val="autoZero"/>
        <c:crossBetween val="between"/>
      </c:valAx>
      <c:spPr>
        <a:noFill/>
        <a:ln>
          <a:noFill/>
        </a:ln>
        <a:effectLst/>
      </c:spPr>
    </c:plotArea>
    <c:plotVisOnly val="1"/>
    <c:dispBlanksAs val="gap"/>
    <c:showDLblsOverMax val="0"/>
  </c:chart>
  <c:spPr>
    <a:noFill/>
    <a:ln>
      <a:noFill/>
    </a:ln>
    <a:effectLst/>
  </c:spPr>
  <c:txPr>
    <a:bodyPr/>
    <a:lstStyle/>
    <a:p>
      <a:pPr>
        <a:defRPr b="1">
          <a:solidFill>
            <a:srgbClr val="3A5468"/>
          </a:solidFill>
        </a:defRPr>
      </a:pPr>
      <a:endParaRPr lang="pt-P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rgbClr val="3A5468"/>
                </a:solidFill>
                <a:latin typeface="+mn-lt"/>
                <a:ea typeface="+mn-ea"/>
                <a:cs typeface="+mn-cs"/>
              </a:defRPr>
            </a:pPr>
            <a:r>
              <a:rPr lang="en-US"/>
              <a:t>Evolução de famílias por Concelho de Residência</a:t>
            </a:r>
          </a:p>
        </c:rich>
      </c:tx>
      <c:overlay val="0"/>
      <c:spPr>
        <a:noFill/>
        <a:ln>
          <a:noFill/>
        </a:ln>
        <a:effectLst/>
      </c:spPr>
      <c:txPr>
        <a:bodyPr rot="0" spcFirstLastPara="1" vertOverflow="ellipsis" vert="horz" wrap="square" anchor="ctr" anchorCtr="1"/>
        <a:lstStyle/>
        <a:p>
          <a:pPr>
            <a:defRPr sz="1800" b="1" i="0" u="none" strike="noStrike" kern="1200" baseline="0">
              <a:solidFill>
                <a:srgbClr val="3A5468"/>
              </a:solidFill>
              <a:latin typeface="+mn-lt"/>
              <a:ea typeface="+mn-ea"/>
              <a:cs typeface="+mn-cs"/>
            </a:defRPr>
          </a:pPr>
          <a:endParaRPr lang="pt-PT"/>
        </a:p>
      </c:txPr>
    </c:title>
    <c:autoTitleDeleted val="0"/>
    <c:plotArea>
      <c:layout/>
      <c:barChart>
        <c:barDir val="col"/>
        <c:grouping val="clustered"/>
        <c:varyColors val="0"/>
        <c:ser>
          <c:idx val="0"/>
          <c:order val="0"/>
          <c:tx>
            <c:v>2019</c:v>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rgbClr val="3A5468"/>
                    </a:solidFill>
                    <a:latin typeface="+mn-lt"/>
                    <a:ea typeface="+mn-ea"/>
                    <a:cs typeface="+mn-cs"/>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Concelhos!$A$2:$A$14</c:f>
              <c:strCache>
                <c:ptCount val="11"/>
                <c:pt idx="0">
                  <c:v>Amadora</c:v>
                </c:pt>
                <c:pt idx="1">
                  <c:v>Barreiro</c:v>
                </c:pt>
                <c:pt idx="2">
                  <c:v>Cascais</c:v>
                </c:pt>
                <c:pt idx="3">
                  <c:v>Lisboa</c:v>
                </c:pt>
                <c:pt idx="4">
                  <c:v>Loures</c:v>
                </c:pt>
                <c:pt idx="5">
                  <c:v>Mafra</c:v>
                </c:pt>
                <c:pt idx="6">
                  <c:v>Moita</c:v>
                </c:pt>
                <c:pt idx="7">
                  <c:v>Odivelas</c:v>
                </c:pt>
                <c:pt idx="8">
                  <c:v>Oeiras</c:v>
                </c:pt>
                <c:pt idx="9">
                  <c:v>Seixal </c:v>
                </c:pt>
                <c:pt idx="10">
                  <c:v>Sintra</c:v>
                </c:pt>
              </c:strCache>
              <c:extLst/>
            </c:strRef>
          </c:cat>
          <c:val>
            <c:numRef>
              <c:f>Concelhos!$D$2:$D$14</c:f>
              <c:numCache>
                <c:formatCode>General</c:formatCode>
                <c:ptCount val="11"/>
                <c:pt idx="0">
                  <c:v>6</c:v>
                </c:pt>
                <c:pt idx="1">
                  <c:v>0</c:v>
                </c:pt>
                <c:pt idx="2">
                  <c:v>2</c:v>
                </c:pt>
                <c:pt idx="3">
                  <c:v>37</c:v>
                </c:pt>
                <c:pt idx="4">
                  <c:v>44</c:v>
                </c:pt>
                <c:pt idx="5">
                  <c:v>1</c:v>
                </c:pt>
                <c:pt idx="6">
                  <c:v>2</c:v>
                </c:pt>
                <c:pt idx="7">
                  <c:v>17</c:v>
                </c:pt>
                <c:pt idx="8">
                  <c:v>0</c:v>
                </c:pt>
                <c:pt idx="9">
                  <c:v>2</c:v>
                </c:pt>
                <c:pt idx="10">
                  <c:v>5</c:v>
                </c:pt>
              </c:numCache>
              <c:extLst/>
            </c:numRef>
          </c:val>
          <c:extLst>
            <c:ext xmlns:c16="http://schemas.microsoft.com/office/drawing/2014/chart" uri="{C3380CC4-5D6E-409C-BE32-E72D297353CC}">
              <c16:uniqueId val="{00000000-BDB2-4F0D-A244-5A5A5B21A886}"/>
            </c:ext>
          </c:extLst>
        </c:ser>
        <c:ser>
          <c:idx val="1"/>
          <c:order val="1"/>
          <c:tx>
            <c:v>2020</c:v>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rgbClr val="3A5468"/>
                    </a:solidFill>
                    <a:latin typeface="+mn-lt"/>
                    <a:ea typeface="+mn-ea"/>
                    <a:cs typeface="+mn-cs"/>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Concelhos!$A$2:$A$14</c:f>
              <c:strCache>
                <c:ptCount val="11"/>
                <c:pt idx="0">
                  <c:v>Amadora</c:v>
                </c:pt>
                <c:pt idx="1">
                  <c:v>Barreiro</c:v>
                </c:pt>
                <c:pt idx="2">
                  <c:v>Cascais</c:v>
                </c:pt>
                <c:pt idx="3">
                  <c:v>Lisboa</c:v>
                </c:pt>
                <c:pt idx="4">
                  <c:v>Loures</c:v>
                </c:pt>
                <c:pt idx="5">
                  <c:v>Mafra</c:v>
                </c:pt>
                <c:pt idx="6">
                  <c:v>Moita</c:v>
                </c:pt>
                <c:pt idx="7">
                  <c:v>Odivelas</c:v>
                </c:pt>
                <c:pt idx="8">
                  <c:v>Oeiras</c:v>
                </c:pt>
                <c:pt idx="9">
                  <c:v>Seixal </c:v>
                </c:pt>
                <c:pt idx="10">
                  <c:v>Sintra</c:v>
                </c:pt>
              </c:strCache>
              <c:extLst/>
            </c:strRef>
          </c:cat>
          <c:val>
            <c:numRef>
              <c:f>Concelhos!$E$2:$E$14</c:f>
              <c:numCache>
                <c:formatCode>General</c:formatCode>
                <c:ptCount val="11"/>
                <c:pt idx="0">
                  <c:v>2</c:v>
                </c:pt>
                <c:pt idx="1">
                  <c:v>2</c:v>
                </c:pt>
                <c:pt idx="2">
                  <c:v>2</c:v>
                </c:pt>
                <c:pt idx="3">
                  <c:v>28</c:v>
                </c:pt>
                <c:pt idx="4">
                  <c:v>46</c:v>
                </c:pt>
                <c:pt idx="5">
                  <c:v>1</c:v>
                </c:pt>
                <c:pt idx="6">
                  <c:v>1</c:v>
                </c:pt>
                <c:pt idx="7">
                  <c:v>16</c:v>
                </c:pt>
                <c:pt idx="8">
                  <c:v>1</c:v>
                </c:pt>
                <c:pt idx="9">
                  <c:v>1</c:v>
                </c:pt>
                <c:pt idx="10">
                  <c:v>4</c:v>
                </c:pt>
              </c:numCache>
              <c:extLst/>
            </c:numRef>
          </c:val>
          <c:extLst>
            <c:ext xmlns:c16="http://schemas.microsoft.com/office/drawing/2014/chart" uri="{C3380CC4-5D6E-409C-BE32-E72D297353CC}">
              <c16:uniqueId val="{00000001-BDB2-4F0D-A244-5A5A5B21A886}"/>
            </c:ext>
          </c:extLst>
        </c:ser>
        <c:dLbls>
          <c:dLblPos val="outEnd"/>
          <c:showLegendKey val="0"/>
          <c:showVal val="1"/>
          <c:showCatName val="0"/>
          <c:showSerName val="0"/>
          <c:showPercent val="0"/>
          <c:showBubbleSize val="0"/>
        </c:dLbls>
        <c:gapWidth val="219"/>
        <c:overlap val="-27"/>
        <c:axId val="70498944"/>
        <c:axId val="70504832"/>
      </c:barChart>
      <c:catAx>
        <c:axId val="7049894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000" b="1" i="0" u="none" strike="noStrike" kern="1200" baseline="0">
                <a:solidFill>
                  <a:srgbClr val="3A5468"/>
                </a:solidFill>
                <a:latin typeface="+mn-lt"/>
                <a:ea typeface="+mn-ea"/>
                <a:cs typeface="+mn-cs"/>
              </a:defRPr>
            </a:pPr>
            <a:endParaRPr lang="pt-PT"/>
          </a:p>
        </c:txPr>
        <c:crossAx val="70504832"/>
        <c:crosses val="autoZero"/>
        <c:auto val="1"/>
        <c:lblAlgn val="ctr"/>
        <c:lblOffset val="100"/>
        <c:noMultiLvlLbl val="0"/>
      </c:catAx>
      <c:valAx>
        <c:axId val="70504832"/>
        <c:scaling>
          <c:orientation val="minMax"/>
        </c:scaling>
        <c:delete val="0"/>
        <c:axPos val="l"/>
        <c:majorGridlines>
          <c:spPr>
            <a:ln w="9525" cap="flat" cmpd="sng" algn="ctr">
              <a:solidFill>
                <a:schemeClr val="tx1">
                  <a:lumMod val="15000"/>
                  <a:lumOff val="8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rgbClr val="3A5468"/>
                    </a:solidFill>
                    <a:latin typeface="+mn-lt"/>
                    <a:ea typeface="+mn-ea"/>
                    <a:cs typeface="+mn-cs"/>
                  </a:defRPr>
                </a:pPr>
                <a:r>
                  <a:rPr lang="pt-PT"/>
                  <a:t>Nº de famílias</a:t>
                </a:r>
              </a:p>
            </c:rich>
          </c:tx>
          <c:overlay val="0"/>
          <c:spPr>
            <a:noFill/>
            <a:ln>
              <a:noFill/>
            </a:ln>
            <a:effectLst/>
          </c:spPr>
          <c:txPr>
            <a:bodyPr rot="-5400000" spcFirstLastPara="1" vertOverflow="ellipsis" vert="horz" wrap="square" anchor="ctr" anchorCtr="1"/>
            <a:lstStyle/>
            <a:p>
              <a:pPr>
                <a:defRPr sz="1000" b="1" i="0" u="none" strike="noStrike" kern="1200" baseline="0">
                  <a:solidFill>
                    <a:srgbClr val="3A5468"/>
                  </a:solidFill>
                  <a:latin typeface="+mn-lt"/>
                  <a:ea typeface="+mn-ea"/>
                  <a:cs typeface="+mn-cs"/>
                </a:defRPr>
              </a:pPr>
              <a:endParaRPr lang="pt-PT"/>
            </a:p>
          </c:txPr>
        </c:title>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000" b="1" i="0" u="none" strike="noStrike" kern="1200" baseline="0">
                <a:solidFill>
                  <a:srgbClr val="3A5468"/>
                </a:solidFill>
                <a:latin typeface="+mn-lt"/>
                <a:ea typeface="+mn-ea"/>
                <a:cs typeface="+mn-cs"/>
              </a:defRPr>
            </a:pPr>
            <a:endParaRPr lang="pt-PT"/>
          </a:p>
        </c:txPr>
        <c:crossAx val="70498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rgbClr val="3A5468"/>
              </a:solidFill>
              <a:latin typeface="+mn-lt"/>
              <a:ea typeface="+mn-ea"/>
              <a:cs typeface="+mn-cs"/>
            </a:defRPr>
          </a:pPr>
          <a:endParaRPr lang="pt-PT"/>
        </a:p>
      </c:txPr>
    </c:legend>
    <c:plotVisOnly val="1"/>
    <c:dispBlanksAs val="gap"/>
    <c:showDLblsOverMax val="0"/>
  </c:chart>
  <c:spPr>
    <a:solidFill>
      <a:schemeClr val="bg1"/>
    </a:solidFill>
    <a:ln w="9525" cap="flat" cmpd="sng" algn="ctr">
      <a:noFill/>
      <a:prstDash val="solid"/>
      <a:round/>
    </a:ln>
    <a:effectLst/>
  </c:spPr>
  <c:txPr>
    <a:bodyPr/>
    <a:lstStyle/>
    <a:p>
      <a:pPr>
        <a:defRPr b="1">
          <a:solidFill>
            <a:srgbClr val="3A5468"/>
          </a:solidFill>
        </a:defRPr>
      </a:pPr>
      <a:endParaRPr lang="pt-P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dPt>
            <c:idx val="14"/>
            <c:bubble3D val="0"/>
            <c:spPr>
              <a:solidFill>
                <a:srgbClr val="FFFF00"/>
              </a:solidFill>
            </c:spPr>
            <c:extLst>
              <c:ext xmlns:c16="http://schemas.microsoft.com/office/drawing/2014/chart" uri="{C3380CC4-5D6E-409C-BE32-E72D297353CC}">
                <c16:uniqueId val="{00000001-C3B5-4515-91C3-01EC770E2E66}"/>
              </c:ext>
            </c:extLst>
          </c:dPt>
          <c:dPt>
            <c:idx val="17"/>
            <c:bubble3D val="0"/>
            <c:spPr>
              <a:solidFill>
                <a:schemeClr val="accent5">
                  <a:lumMod val="75000"/>
                </a:schemeClr>
              </a:solidFill>
            </c:spPr>
            <c:extLst>
              <c:ext xmlns:c16="http://schemas.microsoft.com/office/drawing/2014/chart" uri="{C3380CC4-5D6E-409C-BE32-E72D297353CC}">
                <c16:uniqueId val="{00000003-C3B5-4515-91C3-01EC770E2E66}"/>
              </c:ext>
            </c:extLst>
          </c:dPt>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Nacionalidades!$A$2:$A$19</c:f>
              <c:strCache>
                <c:ptCount val="15"/>
                <c:pt idx="0">
                  <c:v>Angolana</c:v>
                </c:pt>
                <c:pt idx="1">
                  <c:v>Bengali</c:v>
                </c:pt>
                <c:pt idx="2">
                  <c:v>Brasileira</c:v>
                </c:pt>
                <c:pt idx="3">
                  <c:v>Caboverdeana</c:v>
                </c:pt>
                <c:pt idx="4">
                  <c:v>Eritreia</c:v>
                </c:pt>
                <c:pt idx="5">
                  <c:v>Guineense</c:v>
                </c:pt>
                <c:pt idx="6">
                  <c:v>Indiana</c:v>
                </c:pt>
                <c:pt idx="7">
                  <c:v>Nepalesa</c:v>
                </c:pt>
                <c:pt idx="8">
                  <c:v>Nigeriana</c:v>
                </c:pt>
                <c:pt idx="9">
                  <c:v>Paquistanesa</c:v>
                </c:pt>
                <c:pt idx="10">
                  <c:v>Portuguesa</c:v>
                </c:pt>
                <c:pt idx="11">
                  <c:v>Sãotomense</c:v>
                </c:pt>
                <c:pt idx="12">
                  <c:v>Serra Leonesa</c:v>
                </c:pt>
                <c:pt idx="13">
                  <c:v>Senegalense</c:v>
                </c:pt>
                <c:pt idx="14">
                  <c:v>Timorense</c:v>
                </c:pt>
              </c:strCache>
              <c:extLst/>
            </c:strRef>
          </c:cat>
          <c:val>
            <c:numRef>
              <c:f>Nacionalidades!$E$2:$E$19</c:f>
              <c:numCache>
                <c:formatCode>General</c:formatCode>
                <c:ptCount val="15"/>
                <c:pt idx="0">
                  <c:v>6</c:v>
                </c:pt>
                <c:pt idx="1">
                  <c:v>6</c:v>
                </c:pt>
                <c:pt idx="2">
                  <c:v>4</c:v>
                </c:pt>
                <c:pt idx="3">
                  <c:v>5</c:v>
                </c:pt>
                <c:pt idx="4">
                  <c:v>1</c:v>
                </c:pt>
                <c:pt idx="5">
                  <c:v>17</c:v>
                </c:pt>
                <c:pt idx="6">
                  <c:v>9</c:v>
                </c:pt>
                <c:pt idx="7">
                  <c:v>6</c:v>
                </c:pt>
                <c:pt idx="8">
                  <c:v>1</c:v>
                </c:pt>
                <c:pt idx="9">
                  <c:v>1</c:v>
                </c:pt>
                <c:pt idx="10">
                  <c:v>34</c:v>
                </c:pt>
                <c:pt idx="11">
                  <c:v>9</c:v>
                </c:pt>
                <c:pt idx="12">
                  <c:v>3</c:v>
                </c:pt>
                <c:pt idx="13">
                  <c:v>1</c:v>
                </c:pt>
                <c:pt idx="14">
                  <c:v>1</c:v>
                </c:pt>
              </c:numCache>
              <c:extLst/>
            </c:numRef>
          </c:val>
          <c:extLst>
            <c:ext xmlns:c16="http://schemas.microsoft.com/office/drawing/2014/chart" uri="{C3380CC4-5D6E-409C-BE32-E72D297353CC}">
              <c16:uniqueId val="{00000004-C3B5-4515-91C3-01EC770E2E66}"/>
            </c:ext>
          </c:extLst>
        </c:ser>
        <c:dLbls>
          <c:showLegendKey val="0"/>
          <c:showVal val="0"/>
          <c:showCatName val="1"/>
          <c:showSerName val="0"/>
          <c:showPercent val="1"/>
          <c:showBubbleSize val="0"/>
          <c:showLeaderLines val="1"/>
        </c:dLbls>
      </c:pie3DChart>
    </c:plotArea>
    <c:plotVisOnly val="1"/>
    <c:dispBlanksAs val="gap"/>
    <c:showDLblsOverMax val="0"/>
  </c:chart>
  <c:txPr>
    <a:bodyPr/>
    <a:lstStyle/>
    <a:p>
      <a:pPr>
        <a:defRPr b="1">
          <a:solidFill>
            <a:srgbClr val="3A5468"/>
          </a:solidFill>
        </a:defRPr>
      </a:pPr>
      <a:endParaRPr lang="pt-PT"/>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3A5468"/>
                </a:solidFill>
                <a:latin typeface="+mn-lt"/>
                <a:ea typeface="+mn-ea"/>
                <a:cs typeface="+mn-cs"/>
              </a:defRPr>
            </a:pPr>
            <a:r>
              <a:rPr lang="pt-PT"/>
              <a:t>Nacionalidade das famílias acompanhadas</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3A5468"/>
              </a:solidFill>
              <a:latin typeface="+mn-lt"/>
              <a:ea typeface="+mn-ea"/>
              <a:cs typeface="+mn-cs"/>
            </a:defRPr>
          </a:pPr>
          <a:endParaRPr lang="pt-PT"/>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rgbClr val="3A5468"/>
                    </a:solidFill>
                    <a:latin typeface="+mn-lt"/>
                    <a:ea typeface="+mn-ea"/>
                    <a:cs typeface="+mn-cs"/>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Nacionalidades!$A$2:$A$19</c:f>
              <c:strCache>
                <c:ptCount val="15"/>
                <c:pt idx="0">
                  <c:v>Angolana</c:v>
                </c:pt>
                <c:pt idx="1">
                  <c:v>Bengali</c:v>
                </c:pt>
                <c:pt idx="2">
                  <c:v>Brasileira</c:v>
                </c:pt>
                <c:pt idx="3">
                  <c:v>Caboverdeana</c:v>
                </c:pt>
                <c:pt idx="4">
                  <c:v>Eritreia</c:v>
                </c:pt>
                <c:pt idx="5">
                  <c:v>Guineense</c:v>
                </c:pt>
                <c:pt idx="6">
                  <c:v>Indiana</c:v>
                </c:pt>
                <c:pt idx="7">
                  <c:v>Nepalesa</c:v>
                </c:pt>
                <c:pt idx="8">
                  <c:v>Nigeriana</c:v>
                </c:pt>
                <c:pt idx="9">
                  <c:v>Paquistanesa</c:v>
                </c:pt>
                <c:pt idx="10">
                  <c:v>Portuguesa</c:v>
                </c:pt>
                <c:pt idx="11">
                  <c:v>Sãotomense</c:v>
                </c:pt>
                <c:pt idx="12">
                  <c:v>Serra Leonesa</c:v>
                </c:pt>
                <c:pt idx="13">
                  <c:v>Senegalense</c:v>
                </c:pt>
                <c:pt idx="14">
                  <c:v>Timorense</c:v>
                </c:pt>
              </c:strCache>
              <c:extLst/>
            </c:strRef>
          </c:cat>
          <c:val>
            <c:numRef>
              <c:f>Nacionalidades!$E$2:$E$19</c:f>
              <c:numCache>
                <c:formatCode>General</c:formatCode>
                <c:ptCount val="15"/>
                <c:pt idx="0">
                  <c:v>6</c:v>
                </c:pt>
                <c:pt idx="1">
                  <c:v>6</c:v>
                </c:pt>
                <c:pt idx="2">
                  <c:v>4</c:v>
                </c:pt>
                <c:pt idx="3">
                  <c:v>5</c:v>
                </c:pt>
                <c:pt idx="4">
                  <c:v>1</c:v>
                </c:pt>
                <c:pt idx="5">
                  <c:v>17</c:v>
                </c:pt>
                <c:pt idx="6">
                  <c:v>9</c:v>
                </c:pt>
                <c:pt idx="7">
                  <c:v>6</c:v>
                </c:pt>
                <c:pt idx="8">
                  <c:v>1</c:v>
                </c:pt>
                <c:pt idx="9">
                  <c:v>1</c:v>
                </c:pt>
                <c:pt idx="10">
                  <c:v>34</c:v>
                </c:pt>
                <c:pt idx="11">
                  <c:v>9</c:v>
                </c:pt>
                <c:pt idx="12">
                  <c:v>3</c:v>
                </c:pt>
                <c:pt idx="13">
                  <c:v>1</c:v>
                </c:pt>
                <c:pt idx="14">
                  <c:v>1</c:v>
                </c:pt>
              </c:numCache>
              <c:extLst/>
            </c:numRef>
          </c:val>
          <c:extLst>
            <c:ext xmlns:c16="http://schemas.microsoft.com/office/drawing/2014/chart" uri="{C3380CC4-5D6E-409C-BE32-E72D297353CC}">
              <c16:uniqueId val="{00000000-8CB8-4BC7-BB46-F103D0BC476E}"/>
            </c:ext>
          </c:extLst>
        </c:ser>
        <c:dLbls>
          <c:dLblPos val="outEnd"/>
          <c:showLegendKey val="0"/>
          <c:showVal val="1"/>
          <c:showCatName val="0"/>
          <c:showSerName val="0"/>
          <c:showPercent val="0"/>
          <c:showBubbleSize val="0"/>
        </c:dLbls>
        <c:gapWidth val="219"/>
        <c:overlap val="-27"/>
        <c:axId val="72218112"/>
        <c:axId val="72245632"/>
      </c:barChart>
      <c:catAx>
        <c:axId val="72218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3A5468"/>
                </a:solidFill>
                <a:latin typeface="+mn-lt"/>
                <a:ea typeface="+mn-ea"/>
                <a:cs typeface="+mn-cs"/>
              </a:defRPr>
            </a:pPr>
            <a:endParaRPr lang="pt-PT"/>
          </a:p>
        </c:txPr>
        <c:crossAx val="72245632"/>
        <c:crosses val="autoZero"/>
        <c:auto val="1"/>
        <c:lblAlgn val="ctr"/>
        <c:lblOffset val="100"/>
        <c:noMultiLvlLbl val="0"/>
      </c:catAx>
      <c:valAx>
        <c:axId val="722456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rgbClr val="3A5468"/>
                    </a:solidFill>
                    <a:latin typeface="+mn-lt"/>
                    <a:ea typeface="+mn-ea"/>
                    <a:cs typeface="+mn-cs"/>
                  </a:defRPr>
                </a:pPr>
                <a:r>
                  <a:rPr lang="pt-PT"/>
                  <a:t>Nº de famílias</a:t>
                </a:r>
              </a:p>
            </c:rich>
          </c:tx>
          <c:overlay val="0"/>
          <c:spPr>
            <a:noFill/>
            <a:ln>
              <a:noFill/>
            </a:ln>
            <a:effectLst/>
          </c:spPr>
          <c:txPr>
            <a:bodyPr rot="-5400000" spcFirstLastPara="1" vertOverflow="ellipsis" vert="horz" wrap="square" anchor="ctr" anchorCtr="1"/>
            <a:lstStyle/>
            <a:p>
              <a:pPr>
                <a:defRPr sz="1000" b="1" i="0" u="none" strike="noStrike" kern="1200" baseline="0">
                  <a:solidFill>
                    <a:srgbClr val="3A5468"/>
                  </a:solidFill>
                  <a:latin typeface="+mn-lt"/>
                  <a:ea typeface="+mn-ea"/>
                  <a:cs typeface="+mn-cs"/>
                </a:defRPr>
              </a:pPr>
              <a:endParaRPr lang="pt-P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3A5468"/>
                </a:solidFill>
                <a:latin typeface="+mn-lt"/>
                <a:ea typeface="+mn-ea"/>
                <a:cs typeface="+mn-cs"/>
              </a:defRPr>
            </a:pPr>
            <a:endParaRPr lang="pt-PT"/>
          </a:p>
        </c:txPr>
        <c:crossAx val="72218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3A5468"/>
          </a:solidFill>
        </a:defRPr>
      </a:pPr>
      <a:endParaRPr lang="pt-P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3A5468"/>
                </a:solidFill>
                <a:latin typeface="Calibri" panose="020F0502020204030204" pitchFamily="34" charset="0"/>
                <a:ea typeface="+mn-ea"/>
                <a:cs typeface="Calibri" panose="020F0502020204030204" pitchFamily="34" charset="0"/>
              </a:defRPr>
            </a:pPr>
            <a:r>
              <a:rPr lang="en-US"/>
              <a:t>Tipologia Familiar 2020</a:t>
            </a:r>
          </a:p>
        </c:rich>
      </c:tx>
      <c:layout>
        <c:manualLayout>
          <c:xMode val="edge"/>
          <c:yMode val="edge"/>
          <c:x val="0.17798840932968987"/>
          <c:y val="2.446483965898196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3A5468"/>
              </a:solidFill>
              <a:latin typeface="Calibri" panose="020F0502020204030204" pitchFamily="34" charset="0"/>
              <a:ea typeface="+mn-ea"/>
              <a:cs typeface="Calibri" panose="020F0502020204030204" pitchFamily="34" charset="0"/>
            </a:defRPr>
          </a:pPr>
          <a:endParaRPr lang="pt-PT"/>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TipologiaFam!$A$2:$A$7</c:f>
              <c:strCache>
                <c:ptCount val="5"/>
                <c:pt idx="0">
                  <c:v>Família nuclear</c:v>
                </c:pt>
                <c:pt idx="1">
                  <c:v>Agregado monoparental feminino</c:v>
                </c:pt>
                <c:pt idx="2">
                  <c:v>Nuclear, com um progenitor fora do pais</c:v>
                </c:pt>
                <c:pt idx="3">
                  <c:v>FamílianNuclear,em cohabitação c/ nucleo familiar alargado</c:v>
                </c:pt>
                <c:pt idx="4">
                  <c:v>A. Monoparental feminino em cohabitação c/ núcleo fam. alargado</c:v>
                </c:pt>
              </c:strCache>
              <c:extLst/>
            </c:strRef>
          </c:cat>
          <c:val>
            <c:numRef>
              <c:f>TipologiaFam!$E$2:$E$7</c:f>
              <c:numCache>
                <c:formatCode>General</c:formatCode>
                <c:ptCount val="5"/>
                <c:pt idx="0">
                  <c:v>54</c:v>
                </c:pt>
                <c:pt idx="1">
                  <c:v>30</c:v>
                </c:pt>
                <c:pt idx="2">
                  <c:v>3</c:v>
                </c:pt>
                <c:pt idx="3">
                  <c:v>12</c:v>
                </c:pt>
                <c:pt idx="4">
                  <c:v>5</c:v>
                </c:pt>
              </c:numCache>
              <c:extLst/>
            </c:numRef>
          </c:val>
          <c:extLst>
            <c:ext xmlns:c16="http://schemas.microsoft.com/office/drawing/2014/chart" uri="{C3380CC4-5D6E-409C-BE32-E72D297353CC}">
              <c16:uniqueId val="{00000000-D24C-4275-A8BF-678FF84727FA}"/>
            </c:ext>
          </c:extLst>
        </c:ser>
        <c:dLbls>
          <c:dLblPos val="outEnd"/>
          <c:showLegendKey val="0"/>
          <c:showVal val="1"/>
          <c:showCatName val="0"/>
          <c:showSerName val="0"/>
          <c:showPercent val="0"/>
          <c:showBubbleSize val="0"/>
        </c:dLbls>
        <c:gapWidth val="219"/>
        <c:overlap val="-27"/>
        <c:axId val="70580096"/>
        <c:axId val="70581632"/>
      </c:barChart>
      <c:catAx>
        <c:axId val="705800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crossAx val="70581632"/>
        <c:crosses val="autoZero"/>
        <c:auto val="1"/>
        <c:lblAlgn val="ctr"/>
        <c:lblOffset val="100"/>
        <c:noMultiLvlLbl val="0"/>
      </c:catAx>
      <c:valAx>
        <c:axId val="70581632"/>
        <c:scaling>
          <c:orientation val="minMax"/>
          <c:max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rgbClr val="3A5468"/>
                    </a:solidFill>
                    <a:latin typeface="Calibri" panose="020F0502020204030204" pitchFamily="34" charset="0"/>
                    <a:ea typeface="+mn-ea"/>
                    <a:cs typeface="Calibri" panose="020F0502020204030204" pitchFamily="34" charset="0"/>
                  </a:defRPr>
                </a:pPr>
                <a:r>
                  <a:rPr lang="en-US"/>
                  <a:t>Nº de famílias</a:t>
                </a:r>
              </a:p>
            </c:rich>
          </c:tx>
          <c:overlay val="0"/>
          <c:spPr>
            <a:noFill/>
            <a:ln>
              <a:noFill/>
            </a:ln>
            <a:effectLst/>
          </c:spPr>
          <c:txPr>
            <a:bodyPr rot="-5400000" spcFirstLastPara="1" vertOverflow="ellipsis" vert="horz" wrap="square" anchor="ctr" anchorCtr="1"/>
            <a:lstStyle/>
            <a:p>
              <a:pPr>
                <a:defRPr sz="1000"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3A5468"/>
                </a:solidFill>
                <a:latin typeface="Calibri" panose="020F0502020204030204" pitchFamily="34" charset="0"/>
                <a:ea typeface="+mn-ea"/>
                <a:cs typeface="Calibri" panose="020F0502020204030204" pitchFamily="34" charset="0"/>
              </a:defRPr>
            </a:pPr>
            <a:endParaRPr lang="pt-PT"/>
          </a:p>
        </c:txPr>
        <c:crossAx val="70580096"/>
        <c:crosses val="autoZero"/>
        <c:crossBetween val="between"/>
      </c:valAx>
      <c:spPr>
        <a:noFill/>
        <a:ln>
          <a:noFill/>
        </a:ln>
        <a:effectLst/>
      </c:spPr>
    </c:plotArea>
    <c:plotVisOnly val="1"/>
    <c:dispBlanksAs val="gap"/>
    <c:showDLblsOverMax val="0"/>
  </c:chart>
  <c:spPr>
    <a:noFill/>
    <a:ln>
      <a:noFill/>
    </a:ln>
    <a:effectLst/>
  </c:spPr>
  <c:txPr>
    <a:bodyPr/>
    <a:lstStyle/>
    <a:p>
      <a:pPr>
        <a:defRPr b="1">
          <a:solidFill>
            <a:srgbClr val="3A5468"/>
          </a:solidFill>
          <a:latin typeface="Calibri" panose="020F0502020204030204" pitchFamily="34" charset="0"/>
          <a:cs typeface="Calibri" panose="020F0502020204030204" pitchFamily="34" charset="0"/>
        </a:defRPr>
      </a:pPr>
      <a:endParaRPr lang="pt-P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withinLinear" id="17">
  <a:schemeClr val="accent4"/>
</cs:colorStyle>
</file>

<file path=ppt/charts/colors13.xml><?xml version="1.0" encoding="utf-8"?>
<cs:colorStyle xmlns:cs="http://schemas.microsoft.com/office/drawing/2012/chartStyle" xmlns:a="http://schemas.openxmlformats.org/drawingml/2006/main" meth="withinLinear" id="17">
  <a:schemeClr val="accent4"/>
</cs:colorStyle>
</file>

<file path=ppt/charts/colors1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withinLinear" id="18">
  <a:schemeClr val="accent5"/>
</cs:colorStyle>
</file>

<file path=ppt/charts/colors16.xml><?xml version="1.0" encoding="utf-8"?>
<cs:colorStyle xmlns:cs="http://schemas.microsoft.com/office/drawing/2012/chartStyle" xmlns:a="http://schemas.openxmlformats.org/drawingml/2006/main" meth="withinLinear" id="17">
  <a:schemeClr val="accent4"/>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withinLinear" id="17">
  <a:schemeClr val="accent4"/>
</cs:colorStyle>
</file>

<file path=ppt/charts/colors19.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7">
  <a:schemeClr val="accent4"/>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921F48-A124-4F99-9D8F-79F2F5D37D25}" type="doc">
      <dgm:prSet loTypeId="urn:microsoft.com/office/officeart/2005/8/layout/orgChart1" loCatId="hierarchy" qsTypeId="urn:microsoft.com/office/officeart/2005/8/quickstyle/3d1" qsCatId="3D" csTypeId="urn:microsoft.com/office/officeart/2005/8/colors/accent1_4" csCatId="accent1" phldr="1"/>
      <dgm:spPr/>
      <dgm:t>
        <a:bodyPr/>
        <a:lstStyle/>
        <a:p>
          <a:endParaRPr lang="pt-PT"/>
        </a:p>
      </dgm:t>
    </dgm:pt>
    <dgm:pt modelId="{096EB7CC-D4A9-40FE-9235-B70FA3C5CCCA}">
      <dgm:prSet phldrT="[Texto]" custT="1"/>
      <dgm:spPr>
        <a:solidFill>
          <a:srgbClr val="6B90AC"/>
        </a:solidFill>
      </dgm:spPr>
      <dgm:t>
        <a:bodyPr/>
        <a:lstStyle/>
        <a:p>
          <a:r>
            <a:rPr lang="pt-PT" sz="3600" b="1">
              <a:latin typeface="Calibri" panose="020F0502020204030204" pitchFamily="34" charset="0"/>
              <a:cs typeface="Calibri" panose="020F0502020204030204" pitchFamily="34" charset="0"/>
            </a:rPr>
            <a:t>82 </a:t>
          </a:r>
          <a:r>
            <a:rPr lang="pt-PT" sz="3600" b="1" dirty="0">
              <a:latin typeface="Calibri" panose="020F0502020204030204" pitchFamily="34" charset="0"/>
              <a:cs typeface="Calibri" panose="020F0502020204030204" pitchFamily="34" charset="0"/>
            </a:rPr>
            <a:t>Voluntários</a:t>
          </a:r>
        </a:p>
      </dgm:t>
    </dgm:pt>
    <dgm:pt modelId="{34A026A4-1FBF-4799-B6CD-CC7FB94A48A0}" type="parTrans" cxnId="{5665DDB9-764B-49E6-BE94-16D2EF7F95D8}">
      <dgm:prSet/>
      <dgm:spPr/>
      <dgm:t>
        <a:bodyPr/>
        <a:lstStyle/>
        <a:p>
          <a:endParaRPr lang="pt-PT"/>
        </a:p>
      </dgm:t>
    </dgm:pt>
    <dgm:pt modelId="{3DDED558-B4F1-44F8-B609-11C9D6A45590}" type="sibTrans" cxnId="{5665DDB9-764B-49E6-BE94-16D2EF7F95D8}">
      <dgm:prSet/>
      <dgm:spPr/>
      <dgm:t>
        <a:bodyPr/>
        <a:lstStyle/>
        <a:p>
          <a:endParaRPr lang="pt-PT"/>
        </a:p>
      </dgm:t>
    </dgm:pt>
    <dgm:pt modelId="{A401BFBB-173C-4C12-AF42-D6AB435EC1B6}">
      <dgm:prSet phldrT="[Texto]"/>
      <dgm:spPr>
        <a:solidFill>
          <a:srgbClr val="6B90AC"/>
        </a:solidFill>
      </dgm:spPr>
      <dgm:t>
        <a:bodyPr/>
        <a:lstStyle/>
        <a:p>
          <a:r>
            <a:rPr lang="pt-PT" b="1" dirty="0">
              <a:latin typeface="Calibri" panose="020F0502020204030204" pitchFamily="34" charset="0"/>
              <a:cs typeface="Calibri" panose="020F0502020204030204" pitchFamily="34" charset="0"/>
            </a:rPr>
            <a:t>31 Apoio Bens</a:t>
          </a:r>
        </a:p>
      </dgm:t>
    </dgm:pt>
    <dgm:pt modelId="{847571F8-0451-49EC-BCDD-D6F63D058022}" type="parTrans" cxnId="{081025A1-FE8A-406A-8FC4-EAD1DD5148D9}">
      <dgm:prSet/>
      <dgm:spPr>
        <a:ln>
          <a:solidFill>
            <a:srgbClr val="6B90AC"/>
          </a:solidFill>
        </a:ln>
      </dgm:spPr>
      <dgm:t>
        <a:bodyPr/>
        <a:lstStyle/>
        <a:p>
          <a:endParaRPr lang="pt-PT"/>
        </a:p>
      </dgm:t>
    </dgm:pt>
    <dgm:pt modelId="{7A795A93-8612-43F0-94A3-0F8E98BB7E97}" type="sibTrans" cxnId="{081025A1-FE8A-406A-8FC4-EAD1DD5148D9}">
      <dgm:prSet/>
      <dgm:spPr/>
      <dgm:t>
        <a:bodyPr/>
        <a:lstStyle/>
        <a:p>
          <a:endParaRPr lang="pt-PT"/>
        </a:p>
      </dgm:t>
    </dgm:pt>
    <dgm:pt modelId="{E15B5BC2-D61E-4DAC-A254-2D3F333FA899}">
      <dgm:prSet phldrT="[Texto]"/>
      <dgm:spPr>
        <a:solidFill>
          <a:srgbClr val="6B90AC"/>
        </a:solidFill>
      </dgm:spPr>
      <dgm:t>
        <a:bodyPr/>
        <a:lstStyle/>
        <a:p>
          <a:r>
            <a:rPr lang="pt-PT" b="1" dirty="0">
              <a:latin typeface="Calibri" panose="020F0502020204030204" pitchFamily="34" charset="0"/>
              <a:cs typeface="Calibri" panose="020F0502020204030204" pitchFamily="34" charset="0"/>
            </a:rPr>
            <a:t>15 Enfermarias</a:t>
          </a:r>
        </a:p>
      </dgm:t>
    </dgm:pt>
    <dgm:pt modelId="{DB4EC625-E551-4553-A0C8-505684FA4EC4}" type="parTrans" cxnId="{A4873AF3-FC6B-4876-993D-9FEA3F28E9F2}">
      <dgm:prSet/>
      <dgm:spPr/>
      <dgm:t>
        <a:bodyPr/>
        <a:lstStyle/>
        <a:p>
          <a:endParaRPr lang="pt-PT"/>
        </a:p>
      </dgm:t>
    </dgm:pt>
    <dgm:pt modelId="{8C68958B-2D26-40F0-AC04-073B382EDF85}" type="sibTrans" cxnId="{A4873AF3-FC6B-4876-993D-9FEA3F28E9F2}">
      <dgm:prSet/>
      <dgm:spPr/>
      <dgm:t>
        <a:bodyPr/>
        <a:lstStyle/>
        <a:p>
          <a:endParaRPr lang="pt-PT"/>
        </a:p>
      </dgm:t>
    </dgm:pt>
    <dgm:pt modelId="{4AC3566C-55B8-4D64-8331-19EC64BD5676}">
      <dgm:prSet phldrT="[Texto]"/>
      <dgm:spPr>
        <a:solidFill>
          <a:srgbClr val="6B90AC"/>
        </a:solidFill>
      </dgm:spPr>
      <dgm:t>
        <a:bodyPr/>
        <a:lstStyle/>
        <a:p>
          <a:r>
            <a:rPr lang="pt-PT" b="1" dirty="0">
              <a:latin typeface="Calibri" panose="020F0502020204030204" pitchFamily="34" charset="0"/>
              <a:cs typeface="Calibri" panose="020F0502020204030204" pitchFamily="34" charset="0"/>
            </a:rPr>
            <a:t>25 Domicilio</a:t>
          </a:r>
        </a:p>
      </dgm:t>
    </dgm:pt>
    <dgm:pt modelId="{904A994B-ED2E-49AA-A184-A6216C2BA72F}" type="parTrans" cxnId="{8C9DEE1B-AE90-45D4-96FC-933DB9BA4C2A}">
      <dgm:prSet/>
      <dgm:spPr/>
      <dgm:t>
        <a:bodyPr/>
        <a:lstStyle/>
        <a:p>
          <a:endParaRPr lang="pt-PT"/>
        </a:p>
      </dgm:t>
    </dgm:pt>
    <dgm:pt modelId="{32268A5F-EAE3-4BDD-BB49-60F903CBA9F2}" type="sibTrans" cxnId="{8C9DEE1B-AE90-45D4-96FC-933DB9BA4C2A}">
      <dgm:prSet/>
      <dgm:spPr/>
      <dgm:t>
        <a:bodyPr/>
        <a:lstStyle/>
        <a:p>
          <a:endParaRPr lang="pt-PT"/>
        </a:p>
      </dgm:t>
    </dgm:pt>
    <dgm:pt modelId="{C7B90084-DF59-4C13-BBA7-33C6D4D39064}">
      <dgm:prSet/>
      <dgm:spPr>
        <a:solidFill>
          <a:srgbClr val="6B90AC"/>
        </a:solidFill>
      </dgm:spPr>
      <dgm:t>
        <a:bodyPr/>
        <a:lstStyle/>
        <a:p>
          <a:r>
            <a:rPr lang="pt-PT" b="1" dirty="0">
              <a:latin typeface="Calibri" panose="020F0502020204030204" pitchFamily="34" charset="0"/>
              <a:cs typeface="Calibri" panose="020F0502020204030204" pitchFamily="34" charset="0"/>
            </a:rPr>
            <a:t>1 Informática</a:t>
          </a:r>
        </a:p>
      </dgm:t>
    </dgm:pt>
    <dgm:pt modelId="{18981370-6F43-43A3-BA7D-3314FBDCDC14}" type="parTrans" cxnId="{18CD367F-2533-485C-A7CA-253DBF258895}">
      <dgm:prSet/>
      <dgm:spPr/>
      <dgm:t>
        <a:bodyPr/>
        <a:lstStyle/>
        <a:p>
          <a:endParaRPr lang="pt-PT"/>
        </a:p>
      </dgm:t>
    </dgm:pt>
    <dgm:pt modelId="{55FB2A90-4BF5-49C2-A0E5-69794521683C}" type="sibTrans" cxnId="{18CD367F-2533-485C-A7CA-253DBF258895}">
      <dgm:prSet/>
      <dgm:spPr/>
      <dgm:t>
        <a:bodyPr/>
        <a:lstStyle/>
        <a:p>
          <a:endParaRPr lang="pt-PT"/>
        </a:p>
      </dgm:t>
    </dgm:pt>
    <dgm:pt modelId="{306555DC-CF8B-49AE-BC24-3EEFADC47D54}">
      <dgm:prSet custT="1"/>
      <dgm:spPr>
        <a:solidFill>
          <a:srgbClr val="6B90AC"/>
        </a:solidFill>
      </dgm:spPr>
      <dgm:t>
        <a:bodyPr/>
        <a:lstStyle/>
        <a:p>
          <a:r>
            <a:rPr lang="pt-PT" sz="1900" b="1" dirty="0">
              <a:latin typeface="Calibri" panose="020F0502020204030204" pitchFamily="34" charset="0"/>
              <a:cs typeface="Calibri" panose="020F0502020204030204" pitchFamily="34" charset="0"/>
            </a:rPr>
            <a:t>9 Banco Alimentar</a:t>
          </a:r>
        </a:p>
      </dgm:t>
    </dgm:pt>
    <dgm:pt modelId="{1DFD4697-70DA-4EBE-8C61-A75DC14B49B5}" type="parTrans" cxnId="{86DEA4CA-D878-4E04-9A55-0CF3FC090150}">
      <dgm:prSet/>
      <dgm:spPr/>
      <dgm:t>
        <a:bodyPr/>
        <a:lstStyle/>
        <a:p>
          <a:endParaRPr lang="pt-PT"/>
        </a:p>
      </dgm:t>
    </dgm:pt>
    <dgm:pt modelId="{4DAD97F9-C83A-4134-B0EC-35626120ED83}" type="sibTrans" cxnId="{86DEA4CA-D878-4E04-9A55-0CF3FC090150}">
      <dgm:prSet/>
      <dgm:spPr/>
      <dgm:t>
        <a:bodyPr/>
        <a:lstStyle/>
        <a:p>
          <a:endParaRPr lang="pt-PT"/>
        </a:p>
      </dgm:t>
    </dgm:pt>
    <dgm:pt modelId="{33E22835-2C87-4644-8312-6A0B5FAB1091}">
      <dgm:prSet custT="1"/>
      <dgm:spPr>
        <a:solidFill>
          <a:srgbClr val="6B90AC"/>
        </a:solidFill>
      </dgm:spPr>
      <dgm:t>
        <a:bodyPr/>
        <a:lstStyle/>
        <a:p>
          <a:r>
            <a:rPr lang="pt-PT" sz="1900" b="1" dirty="0">
              <a:latin typeface="+mn-lt"/>
              <a:cs typeface="Arial" panose="020B0604020202020204" pitchFamily="34" charset="0"/>
            </a:rPr>
            <a:t>3 Banco Leite Humano</a:t>
          </a:r>
        </a:p>
      </dgm:t>
    </dgm:pt>
    <dgm:pt modelId="{C078ABFE-C795-46B1-AFAC-94918A0E3EDA}" type="parTrans" cxnId="{0D6AB675-63FD-4415-9419-90916983C550}">
      <dgm:prSet/>
      <dgm:spPr>
        <a:ln>
          <a:solidFill>
            <a:srgbClr val="6B90AC"/>
          </a:solidFill>
        </a:ln>
      </dgm:spPr>
      <dgm:t>
        <a:bodyPr/>
        <a:lstStyle/>
        <a:p>
          <a:endParaRPr lang="pt-PT"/>
        </a:p>
      </dgm:t>
    </dgm:pt>
    <dgm:pt modelId="{D23CB320-79C6-440A-9AFA-0D9FED5D78C7}" type="sibTrans" cxnId="{0D6AB675-63FD-4415-9419-90916983C550}">
      <dgm:prSet/>
      <dgm:spPr/>
      <dgm:t>
        <a:bodyPr/>
        <a:lstStyle/>
        <a:p>
          <a:endParaRPr lang="pt-PT"/>
        </a:p>
      </dgm:t>
    </dgm:pt>
    <dgm:pt modelId="{307166BF-74EB-44FA-A857-9C14C7DFD1E5}" type="pres">
      <dgm:prSet presAssocID="{F8921F48-A124-4F99-9D8F-79F2F5D37D25}" presName="hierChild1" presStyleCnt="0">
        <dgm:presLayoutVars>
          <dgm:orgChart val="1"/>
          <dgm:chPref val="1"/>
          <dgm:dir/>
          <dgm:animOne val="branch"/>
          <dgm:animLvl val="lvl"/>
          <dgm:resizeHandles/>
        </dgm:presLayoutVars>
      </dgm:prSet>
      <dgm:spPr/>
    </dgm:pt>
    <dgm:pt modelId="{A5735889-792E-4209-8142-28DC5E821CEF}" type="pres">
      <dgm:prSet presAssocID="{096EB7CC-D4A9-40FE-9235-B70FA3C5CCCA}" presName="hierRoot1" presStyleCnt="0">
        <dgm:presLayoutVars>
          <dgm:hierBranch val="init"/>
        </dgm:presLayoutVars>
      </dgm:prSet>
      <dgm:spPr/>
    </dgm:pt>
    <dgm:pt modelId="{2B8DFF4C-E8BD-45D4-9EE2-C24F4A539993}" type="pres">
      <dgm:prSet presAssocID="{096EB7CC-D4A9-40FE-9235-B70FA3C5CCCA}" presName="rootComposite1" presStyleCnt="0"/>
      <dgm:spPr/>
    </dgm:pt>
    <dgm:pt modelId="{E4A1B219-2D3F-4A76-A42A-2D72E29968AE}" type="pres">
      <dgm:prSet presAssocID="{096EB7CC-D4A9-40FE-9235-B70FA3C5CCCA}" presName="rootText1" presStyleLbl="node0" presStyleIdx="0" presStyleCnt="1" custScaleX="352727" custScaleY="108791" custLinFactNeighborX="-3950" custLinFactNeighborY="3160">
        <dgm:presLayoutVars>
          <dgm:chPref val="3"/>
        </dgm:presLayoutVars>
      </dgm:prSet>
      <dgm:spPr/>
    </dgm:pt>
    <dgm:pt modelId="{F1BD8358-E4A8-416B-8CD0-B18125FA8CFC}" type="pres">
      <dgm:prSet presAssocID="{096EB7CC-D4A9-40FE-9235-B70FA3C5CCCA}" presName="rootConnector1" presStyleLbl="node1" presStyleIdx="0" presStyleCnt="0"/>
      <dgm:spPr/>
    </dgm:pt>
    <dgm:pt modelId="{D7A3FB37-A70F-4BA0-8889-CC16FA6D816E}" type="pres">
      <dgm:prSet presAssocID="{096EB7CC-D4A9-40FE-9235-B70FA3C5CCCA}" presName="hierChild2" presStyleCnt="0"/>
      <dgm:spPr/>
    </dgm:pt>
    <dgm:pt modelId="{B82680FD-D8C4-4516-9CB8-51E9516941BC}" type="pres">
      <dgm:prSet presAssocID="{847571F8-0451-49EC-BCDD-D6F63D058022}" presName="Name37" presStyleLbl="parChTrans1D2" presStyleIdx="0" presStyleCnt="6"/>
      <dgm:spPr/>
    </dgm:pt>
    <dgm:pt modelId="{895EFAD4-FD61-45A9-B32C-5BB4896219F6}" type="pres">
      <dgm:prSet presAssocID="{A401BFBB-173C-4C12-AF42-D6AB435EC1B6}" presName="hierRoot2" presStyleCnt="0">
        <dgm:presLayoutVars>
          <dgm:hierBranch val="init"/>
        </dgm:presLayoutVars>
      </dgm:prSet>
      <dgm:spPr/>
    </dgm:pt>
    <dgm:pt modelId="{6278F268-A2C5-49AE-A688-6C35240E4264}" type="pres">
      <dgm:prSet presAssocID="{A401BFBB-173C-4C12-AF42-D6AB435EC1B6}" presName="rootComposite" presStyleCnt="0"/>
      <dgm:spPr/>
    </dgm:pt>
    <dgm:pt modelId="{CAF1CFF8-C4C5-406A-8513-B0FA123E1AB9}" type="pres">
      <dgm:prSet presAssocID="{A401BFBB-173C-4C12-AF42-D6AB435EC1B6}" presName="rootText" presStyleLbl="node2" presStyleIdx="0" presStyleCnt="6">
        <dgm:presLayoutVars>
          <dgm:chPref val="3"/>
        </dgm:presLayoutVars>
      </dgm:prSet>
      <dgm:spPr/>
    </dgm:pt>
    <dgm:pt modelId="{FD580998-6C2D-48A8-8562-F32C970C5DBE}" type="pres">
      <dgm:prSet presAssocID="{A401BFBB-173C-4C12-AF42-D6AB435EC1B6}" presName="rootConnector" presStyleLbl="node2" presStyleIdx="0" presStyleCnt="6"/>
      <dgm:spPr/>
    </dgm:pt>
    <dgm:pt modelId="{07851332-7A38-48E7-8013-5691EC4AB735}" type="pres">
      <dgm:prSet presAssocID="{A401BFBB-173C-4C12-AF42-D6AB435EC1B6}" presName="hierChild4" presStyleCnt="0"/>
      <dgm:spPr/>
    </dgm:pt>
    <dgm:pt modelId="{4929ACEE-7626-4495-979E-D80AB2AC558E}" type="pres">
      <dgm:prSet presAssocID="{A401BFBB-173C-4C12-AF42-D6AB435EC1B6}" presName="hierChild5" presStyleCnt="0"/>
      <dgm:spPr/>
    </dgm:pt>
    <dgm:pt modelId="{1915B5B1-0242-465D-847E-F4DD24F58C15}" type="pres">
      <dgm:prSet presAssocID="{DB4EC625-E551-4553-A0C8-505684FA4EC4}" presName="Name37" presStyleLbl="parChTrans1D2" presStyleIdx="1" presStyleCnt="6"/>
      <dgm:spPr/>
    </dgm:pt>
    <dgm:pt modelId="{12A8649B-E13B-4FA5-8EF1-F51564FF1A26}" type="pres">
      <dgm:prSet presAssocID="{E15B5BC2-D61E-4DAC-A254-2D3F333FA899}" presName="hierRoot2" presStyleCnt="0">
        <dgm:presLayoutVars>
          <dgm:hierBranch val="init"/>
        </dgm:presLayoutVars>
      </dgm:prSet>
      <dgm:spPr/>
    </dgm:pt>
    <dgm:pt modelId="{B1E64110-131A-4A40-8FBD-A32C15EFA0EB}" type="pres">
      <dgm:prSet presAssocID="{E15B5BC2-D61E-4DAC-A254-2D3F333FA899}" presName="rootComposite" presStyleCnt="0"/>
      <dgm:spPr/>
    </dgm:pt>
    <dgm:pt modelId="{E590D089-E4EB-422C-AB72-5A9D1DCE8B7C}" type="pres">
      <dgm:prSet presAssocID="{E15B5BC2-D61E-4DAC-A254-2D3F333FA899}" presName="rootText" presStyleLbl="node2" presStyleIdx="1" presStyleCnt="6">
        <dgm:presLayoutVars>
          <dgm:chPref val="3"/>
        </dgm:presLayoutVars>
      </dgm:prSet>
      <dgm:spPr/>
    </dgm:pt>
    <dgm:pt modelId="{733EC223-D623-46CA-A81C-F9C8D0F70F65}" type="pres">
      <dgm:prSet presAssocID="{E15B5BC2-D61E-4DAC-A254-2D3F333FA899}" presName="rootConnector" presStyleLbl="node2" presStyleIdx="1" presStyleCnt="6"/>
      <dgm:spPr/>
    </dgm:pt>
    <dgm:pt modelId="{542E6521-9F55-458C-92F2-AE1F2354D120}" type="pres">
      <dgm:prSet presAssocID="{E15B5BC2-D61E-4DAC-A254-2D3F333FA899}" presName="hierChild4" presStyleCnt="0"/>
      <dgm:spPr/>
    </dgm:pt>
    <dgm:pt modelId="{0DB3D859-E306-42C9-894E-D3809EBCBE1F}" type="pres">
      <dgm:prSet presAssocID="{E15B5BC2-D61E-4DAC-A254-2D3F333FA899}" presName="hierChild5" presStyleCnt="0"/>
      <dgm:spPr/>
    </dgm:pt>
    <dgm:pt modelId="{76D0AF3D-219B-4E18-88ED-0A4A46758E04}" type="pres">
      <dgm:prSet presAssocID="{904A994B-ED2E-49AA-A184-A6216C2BA72F}" presName="Name37" presStyleLbl="parChTrans1D2" presStyleIdx="2" presStyleCnt="6"/>
      <dgm:spPr/>
    </dgm:pt>
    <dgm:pt modelId="{7D83B086-2BF3-425C-BDD8-9CB7D75CDF35}" type="pres">
      <dgm:prSet presAssocID="{4AC3566C-55B8-4D64-8331-19EC64BD5676}" presName="hierRoot2" presStyleCnt="0">
        <dgm:presLayoutVars>
          <dgm:hierBranch val="init"/>
        </dgm:presLayoutVars>
      </dgm:prSet>
      <dgm:spPr/>
    </dgm:pt>
    <dgm:pt modelId="{FB5FDCA1-EF0D-4238-84F5-8AE01619AF36}" type="pres">
      <dgm:prSet presAssocID="{4AC3566C-55B8-4D64-8331-19EC64BD5676}" presName="rootComposite" presStyleCnt="0"/>
      <dgm:spPr/>
    </dgm:pt>
    <dgm:pt modelId="{B27CC5FB-C0CB-46D6-AB72-B4634964EC51}" type="pres">
      <dgm:prSet presAssocID="{4AC3566C-55B8-4D64-8331-19EC64BD5676}" presName="rootText" presStyleLbl="node2" presStyleIdx="2" presStyleCnt="6">
        <dgm:presLayoutVars>
          <dgm:chPref val="3"/>
        </dgm:presLayoutVars>
      </dgm:prSet>
      <dgm:spPr/>
    </dgm:pt>
    <dgm:pt modelId="{653B1CFE-A729-4DFC-B7D4-699755508248}" type="pres">
      <dgm:prSet presAssocID="{4AC3566C-55B8-4D64-8331-19EC64BD5676}" presName="rootConnector" presStyleLbl="node2" presStyleIdx="2" presStyleCnt="6"/>
      <dgm:spPr/>
    </dgm:pt>
    <dgm:pt modelId="{DB4500CB-76EA-4F3F-A845-E4691F0C5D8E}" type="pres">
      <dgm:prSet presAssocID="{4AC3566C-55B8-4D64-8331-19EC64BD5676}" presName="hierChild4" presStyleCnt="0"/>
      <dgm:spPr/>
    </dgm:pt>
    <dgm:pt modelId="{90152942-63FA-4686-BE5C-5C7E1DD39D28}" type="pres">
      <dgm:prSet presAssocID="{4AC3566C-55B8-4D64-8331-19EC64BD5676}" presName="hierChild5" presStyleCnt="0"/>
      <dgm:spPr/>
    </dgm:pt>
    <dgm:pt modelId="{DD7A99B8-7C27-4E9F-A70B-D29A94EFA671}" type="pres">
      <dgm:prSet presAssocID="{18981370-6F43-43A3-BA7D-3314FBDCDC14}" presName="Name37" presStyleLbl="parChTrans1D2" presStyleIdx="3" presStyleCnt="6"/>
      <dgm:spPr/>
    </dgm:pt>
    <dgm:pt modelId="{D53DCB18-D5E6-4A53-A832-56AB080BA546}" type="pres">
      <dgm:prSet presAssocID="{C7B90084-DF59-4C13-BBA7-33C6D4D39064}" presName="hierRoot2" presStyleCnt="0">
        <dgm:presLayoutVars>
          <dgm:hierBranch val="init"/>
        </dgm:presLayoutVars>
      </dgm:prSet>
      <dgm:spPr/>
    </dgm:pt>
    <dgm:pt modelId="{C71C5369-7493-4378-846C-8AAA1AF1B5AD}" type="pres">
      <dgm:prSet presAssocID="{C7B90084-DF59-4C13-BBA7-33C6D4D39064}" presName="rootComposite" presStyleCnt="0"/>
      <dgm:spPr/>
    </dgm:pt>
    <dgm:pt modelId="{CC8716CE-D438-4B6D-BF52-13B3F41538F5}" type="pres">
      <dgm:prSet presAssocID="{C7B90084-DF59-4C13-BBA7-33C6D4D39064}" presName="rootText" presStyleLbl="node2" presStyleIdx="3" presStyleCnt="6">
        <dgm:presLayoutVars>
          <dgm:chPref val="3"/>
        </dgm:presLayoutVars>
      </dgm:prSet>
      <dgm:spPr/>
    </dgm:pt>
    <dgm:pt modelId="{9E74B215-6B1A-4BD5-B680-477A904F2367}" type="pres">
      <dgm:prSet presAssocID="{C7B90084-DF59-4C13-BBA7-33C6D4D39064}" presName="rootConnector" presStyleLbl="node2" presStyleIdx="3" presStyleCnt="6"/>
      <dgm:spPr/>
    </dgm:pt>
    <dgm:pt modelId="{127BFBAF-4202-49E1-A0DB-B051C7840C38}" type="pres">
      <dgm:prSet presAssocID="{C7B90084-DF59-4C13-BBA7-33C6D4D39064}" presName="hierChild4" presStyleCnt="0"/>
      <dgm:spPr/>
    </dgm:pt>
    <dgm:pt modelId="{30C143D8-7F2C-41A4-A48F-78F7879C99C9}" type="pres">
      <dgm:prSet presAssocID="{C7B90084-DF59-4C13-BBA7-33C6D4D39064}" presName="hierChild5" presStyleCnt="0"/>
      <dgm:spPr/>
    </dgm:pt>
    <dgm:pt modelId="{32DF260A-52E3-477E-BEB2-04757DA9F1A6}" type="pres">
      <dgm:prSet presAssocID="{1DFD4697-70DA-4EBE-8C61-A75DC14B49B5}" presName="Name37" presStyleLbl="parChTrans1D2" presStyleIdx="4" presStyleCnt="6"/>
      <dgm:spPr/>
    </dgm:pt>
    <dgm:pt modelId="{6FFFD033-14E5-4F00-BF9F-911213926A2B}" type="pres">
      <dgm:prSet presAssocID="{306555DC-CF8B-49AE-BC24-3EEFADC47D54}" presName="hierRoot2" presStyleCnt="0">
        <dgm:presLayoutVars>
          <dgm:hierBranch val="init"/>
        </dgm:presLayoutVars>
      </dgm:prSet>
      <dgm:spPr/>
    </dgm:pt>
    <dgm:pt modelId="{BA16F948-D642-4D11-B34C-9C147421A214}" type="pres">
      <dgm:prSet presAssocID="{306555DC-CF8B-49AE-BC24-3EEFADC47D54}" presName="rootComposite" presStyleCnt="0"/>
      <dgm:spPr/>
    </dgm:pt>
    <dgm:pt modelId="{679D66F2-D3D6-4B09-BBF9-3590122CEB17}" type="pres">
      <dgm:prSet presAssocID="{306555DC-CF8B-49AE-BC24-3EEFADC47D54}" presName="rootText" presStyleLbl="node2" presStyleIdx="4" presStyleCnt="6">
        <dgm:presLayoutVars>
          <dgm:chPref val="3"/>
        </dgm:presLayoutVars>
      </dgm:prSet>
      <dgm:spPr/>
    </dgm:pt>
    <dgm:pt modelId="{15F56417-92DE-4E4B-996B-733B919111BD}" type="pres">
      <dgm:prSet presAssocID="{306555DC-CF8B-49AE-BC24-3EEFADC47D54}" presName="rootConnector" presStyleLbl="node2" presStyleIdx="4" presStyleCnt="6"/>
      <dgm:spPr/>
    </dgm:pt>
    <dgm:pt modelId="{757A0778-B3FB-4E2D-A765-1FE04F7908AD}" type="pres">
      <dgm:prSet presAssocID="{306555DC-CF8B-49AE-BC24-3EEFADC47D54}" presName="hierChild4" presStyleCnt="0"/>
      <dgm:spPr/>
    </dgm:pt>
    <dgm:pt modelId="{E5380AA9-48B6-4F91-BCE6-74D191234162}" type="pres">
      <dgm:prSet presAssocID="{306555DC-CF8B-49AE-BC24-3EEFADC47D54}" presName="hierChild5" presStyleCnt="0"/>
      <dgm:spPr/>
    </dgm:pt>
    <dgm:pt modelId="{34F16500-EAAC-4BE6-8F0A-ABAE7C01601B}" type="pres">
      <dgm:prSet presAssocID="{C078ABFE-C795-46B1-AFAC-94918A0E3EDA}" presName="Name37" presStyleLbl="parChTrans1D2" presStyleIdx="5" presStyleCnt="6"/>
      <dgm:spPr/>
    </dgm:pt>
    <dgm:pt modelId="{6C7EE571-EF45-47EC-B479-651B8E75989A}" type="pres">
      <dgm:prSet presAssocID="{33E22835-2C87-4644-8312-6A0B5FAB1091}" presName="hierRoot2" presStyleCnt="0">
        <dgm:presLayoutVars>
          <dgm:hierBranch val="init"/>
        </dgm:presLayoutVars>
      </dgm:prSet>
      <dgm:spPr/>
    </dgm:pt>
    <dgm:pt modelId="{87BD0BAA-4ED9-417D-920B-7EB30EFD34C6}" type="pres">
      <dgm:prSet presAssocID="{33E22835-2C87-4644-8312-6A0B5FAB1091}" presName="rootComposite" presStyleCnt="0"/>
      <dgm:spPr/>
    </dgm:pt>
    <dgm:pt modelId="{1DA523DB-E366-407B-B517-DA27421D3DE0}" type="pres">
      <dgm:prSet presAssocID="{33E22835-2C87-4644-8312-6A0B5FAB1091}" presName="rootText" presStyleLbl="node2" presStyleIdx="5" presStyleCnt="6" custScaleX="129498">
        <dgm:presLayoutVars>
          <dgm:chPref val="3"/>
        </dgm:presLayoutVars>
      </dgm:prSet>
      <dgm:spPr/>
    </dgm:pt>
    <dgm:pt modelId="{2ECEE148-A746-485D-9F01-F20DA0F0B148}" type="pres">
      <dgm:prSet presAssocID="{33E22835-2C87-4644-8312-6A0B5FAB1091}" presName="rootConnector" presStyleLbl="node2" presStyleIdx="5" presStyleCnt="6"/>
      <dgm:spPr/>
    </dgm:pt>
    <dgm:pt modelId="{4B0A6D38-A41E-4593-BF94-3B2AFEA52630}" type="pres">
      <dgm:prSet presAssocID="{33E22835-2C87-4644-8312-6A0B5FAB1091}" presName="hierChild4" presStyleCnt="0"/>
      <dgm:spPr/>
    </dgm:pt>
    <dgm:pt modelId="{99A21F99-DE1C-4742-8812-105F6E914C3D}" type="pres">
      <dgm:prSet presAssocID="{33E22835-2C87-4644-8312-6A0B5FAB1091}" presName="hierChild5" presStyleCnt="0"/>
      <dgm:spPr/>
    </dgm:pt>
    <dgm:pt modelId="{F186412B-2FCA-40F8-8146-F1685CE6EE94}" type="pres">
      <dgm:prSet presAssocID="{096EB7CC-D4A9-40FE-9235-B70FA3C5CCCA}" presName="hierChild3" presStyleCnt="0"/>
      <dgm:spPr/>
    </dgm:pt>
  </dgm:ptLst>
  <dgm:cxnLst>
    <dgm:cxn modelId="{68531E01-034D-4F66-A387-84D4F542F65D}" type="presOf" srcId="{A401BFBB-173C-4C12-AF42-D6AB435EC1B6}" destId="{CAF1CFF8-C4C5-406A-8513-B0FA123E1AB9}" srcOrd="0" destOrd="0" presId="urn:microsoft.com/office/officeart/2005/8/layout/orgChart1"/>
    <dgm:cxn modelId="{A2796504-36FB-4C49-89CF-5A37F53A15F2}" type="presOf" srcId="{E15B5BC2-D61E-4DAC-A254-2D3F333FA899}" destId="{733EC223-D623-46CA-A81C-F9C8D0F70F65}" srcOrd="1" destOrd="0" presId="urn:microsoft.com/office/officeart/2005/8/layout/orgChart1"/>
    <dgm:cxn modelId="{37C8BA1B-9486-4477-A7FF-476F549922BC}" type="presOf" srcId="{DB4EC625-E551-4553-A0C8-505684FA4EC4}" destId="{1915B5B1-0242-465D-847E-F4DD24F58C15}" srcOrd="0" destOrd="0" presId="urn:microsoft.com/office/officeart/2005/8/layout/orgChart1"/>
    <dgm:cxn modelId="{8C9DEE1B-AE90-45D4-96FC-933DB9BA4C2A}" srcId="{096EB7CC-D4A9-40FE-9235-B70FA3C5CCCA}" destId="{4AC3566C-55B8-4D64-8331-19EC64BD5676}" srcOrd="2" destOrd="0" parTransId="{904A994B-ED2E-49AA-A184-A6216C2BA72F}" sibTransId="{32268A5F-EAE3-4BDD-BB49-60F903CBA9F2}"/>
    <dgm:cxn modelId="{AD2C1635-CECE-476C-910D-B1FBBC9E3181}" type="presOf" srcId="{306555DC-CF8B-49AE-BC24-3EEFADC47D54}" destId="{15F56417-92DE-4E4B-996B-733B919111BD}" srcOrd="1" destOrd="0" presId="urn:microsoft.com/office/officeart/2005/8/layout/orgChart1"/>
    <dgm:cxn modelId="{2136EC39-11A8-42E9-8FC4-6B3A94676EE3}" type="presOf" srcId="{C078ABFE-C795-46B1-AFAC-94918A0E3EDA}" destId="{34F16500-EAAC-4BE6-8F0A-ABAE7C01601B}" srcOrd="0" destOrd="0" presId="urn:microsoft.com/office/officeart/2005/8/layout/orgChart1"/>
    <dgm:cxn modelId="{0D6AB675-63FD-4415-9419-90916983C550}" srcId="{096EB7CC-D4A9-40FE-9235-B70FA3C5CCCA}" destId="{33E22835-2C87-4644-8312-6A0B5FAB1091}" srcOrd="5" destOrd="0" parTransId="{C078ABFE-C795-46B1-AFAC-94918A0E3EDA}" sibTransId="{D23CB320-79C6-440A-9AFA-0D9FED5D78C7}"/>
    <dgm:cxn modelId="{188A0077-CC26-4843-ACFC-3C892B8E95B6}" type="presOf" srcId="{F8921F48-A124-4F99-9D8F-79F2F5D37D25}" destId="{307166BF-74EB-44FA-A857-9C14C7DFD1E5}" srcOrd="0" destOrd="0" presId="urn:microsoft.com/office/officeart/2005/8/layout/orgChart1"/>
    <dgm:cxn modelId="{69E4037D-BE1E-4939-838C-394F0DAD33CD}" type="presOf" srcId="{33E22835-2C87-4644-8312-6A0B5FAB1091}" destId="{1DA523DB-E366-407B-B517-DA27421D3DE0}" srcOrd="0" destOrd="0" presId="urn:microsoft.com/office/officeart/2005/8/layout/orgChart1"/>
    <dgm:cxn modelId="{18CD367F-2533-485C-A7CA-253DBF258895}" srcId="{096EB7CC-D4A9-40FE-9235-B70FA3C5CCCA}" destId="{C7B90084-DF59-4C13-BBA7-33C6D4D39064}" srcOrd="3" destOrd="0" parTransId="{18981370-6F43-43A3-BA7D-3314FBDCDC14}" sibTransId="{55FB2A90-4BF5-49C2-A0E5-69794521683C}"/>
    <dgm:cxn modelId="{4FAA5C93-E979-41D3-B0A4-52D5DA851685}" type="presOf" srcId="{E15B5BC2-D61E-4DAC-A254-2D3F333FA899}" destId="{E590D089-E4EB-422C-AB72-5A9D1DCE8B7C}" srcOrd="0" destOrd="0" presId="urn:microsoft.com/office/officeart/2005/8/layout/orgChart1"/>
    <dgm:cxn modelId="{311B6F9F-A1D9-4AFD-86DA-E297667C140F}" type="presOf" srcId="{306555DC-CF8B-49AE-BC24-3EEFADC47D54}" destId="{679D66F2-D3D6-4B09-BBF9-3590122CEB17}" srcOrd="0" destOrd="0" presId="urn:microsoft.com/office/officeart/2005/8/layout/orgChart1"/>
    <dgm:cxn modelId="{081025A1-FE8A-406A-8FC4-EAD1DD5148D9}" srcId="{096EB7CC-D4A9-40FE-9235-B70FA3C5CCCA}" destId="{A401BFBB-173C-4C12-AF42-D6AB435EC1B6}" srcOrd="0" destOrd="0" parTransId="{847571F8-0451-49EC-BCDD-D6F63D058022}" sibTransId="{7A795A93-8612-43F0-94A3-0F8E98BB7E97}"/>
    <dgm:cxn modelId="{79D073B3-3551-4320-9EC7-CE55089E0388}" type="presOf" srcId="{4AC3566C-55B8-4D64-8331-19EC64BD5676}" destId="{B27CC5FB-C0CB-46D6-AB72-B4634964EC51}" srcOrd="0" destOrd="0" presId="urn:microsoft.com/office/officeart/2005/8/layout/orgChart1"/>
    <dgm:cxn modelId="{A335B7B4-64A3-444E-ACC2-288F32111283}" type="presOf" srcId="{4AC3566C-55B8-4D64-8331-19EC64BD5676}" destId="{653B1CFE-A729-4DFC-B7D4-699755508248}" srcOrd="1" destOrd="0" presId="urn:microsoft.com/office/officeart/2005/8/layout/orgChart1"/>
    <dgm:cxn modelId="{5665DDB9-764B-49E6-BE94-16D2EF7F95D8}" srcId="{F8921F48-A124-4F99-9D8F-79F2F5D37D25}" destId="{096EB7CC-D4A9-40FE-9235-B70FA3C5CCCA}" srcOrd="0" destOrd="0" parTransId="{34A026A4-1FBF-4799-B6CD-CC7FB94A48A0}" sibTransId="{3DDED558-B4F1-44F8-B609-11C9D6A45590}"/>
    <dgm:cxn modelId="{86DEA4CA-D878-4E04-9A55-0CF3FC090150}" srcId="{096EB7CC-D4A9-40FE-9235-B70FA3C5CCCA}" destId="{306555DC-CF8B-49AE-BC24-3EEFADC47D54}" srcOrd="4" destOrd="0" parTransId="{1DFD4697-70DA-4EBE-8C61-A75DC14B49B5}" sibTransId="{4DAD97F9-C83A-4134-B0EC-35626120ED83}"/>
    <dgm:cxn modelId="{0BACDCCA-920D-42C0-A646-3FCB39D027CC}" type="presOf" srcId="{096EB7CC-D4A9-40FE-9235-B70FA3C5CCCA}" destId="{E4A1B219-2D3F-4A76-A42A-2D72E29968AE}" srcOrd="0" destOrd="0" presId="urn:microsoft.com/office/officeart/2005/8/layout/orgChart1"/>
    <dgm:cxn modelId="{FD1066D9-F69C-412A-9A70-1EED6AD74FDB}" type="presOf" srcId="{904A994B-ED2E-49AA-A184-A6216C2BA72F}" destId="{76D0AF3D-219B-4E18-88ED-0A4A46758E04}" srcOrd="0" destOrd="0" presId="urn:microsoft.com/office/officeart/2005/8/layout/orgChart1"/>
    <dgm:cxn modelId="{F22FAED9-054F-47BF-A9A0-64CE7C20AE49}" type="presOf" srcId="{18981370-6F43-43A3-BA7D-3314FBDCDC14}" destId="{DD7A99B8-7C27-4E9F-A70B-D29A94EFA671}" srcOrd="0" destOrd="0" presId="urn:microsoft.com/office/officeart/2005/8/layout/orgChart1"/>
    <dgm:cxn modelId="{12B6EEDA-310A-4A0C-A188-1CE105C60716}" type="presOf" srcId="{096EB7CC-D4A9-40FE-9235-B70FA3C5CCCA}" destId="{F1BD8358-E4A8-416B-8CD0-B18125FA8CFC}" srcOrd="1" destOrd="0" presId="urn:microsoft.com/office/officeart/2005/8/layout/orgChart1"/>
    <dgm:cxn modelId="{530EA3DD-7AD6-4BDF-B216-7178B0480BD5}" type="presOf" srcId="{C7B90084-DF59-4C13-BBA7-33C6D4D39064}" destId="{9E74B215-6B1A-4BD5-B680-477A904F2367}" srcOrd="1" destOrd="0" presId="urn:microsoft.com/office/officeart/2005/8/layout/orgChart1"/>
    <dgm:cxn modelId="{E50EF5EC-B775-447C-B626-F962CE2603D9}" type="presOf" srcId="{1DFD4697-70DA-4EBE-8C61-A75DC14B49B5}" destId="{32DF260A-52E3-477E-BEB2-04757DA9F1A6}" srcOrd="0" destOrd="0" presId="urn:microsoft.com/office/officeart/2005/8/layout/orgChart1"/>
    <dgm:cxn modelId="{A4873AF3-FC6B-4876-993D-9FEA3F28E9F2}" srcId="{096EB7CC-D4A9-40FE-9235-B70FA3C5CCCA}" destId="{E15B5BC2-D61E-4DAC-A254-2D3F333FA899}" srcOrd="1" destOrd="0" parTransId="{DB4EC625-E551-4553-A0C8-505684FA4EC4}" sibTransId="{8C68958B-2D26-40F0-AC04-073B382EDF85}"/>
    <dgm:cxn modelId="{802ADCF3-F00F-4CED-94FA-8995BCFD86D9}" type="presOf" srcId="{847571F8-0451-49EC-BCDD-D6F63D058022}" destId="{B82680FD-D8C4-4516-9CB8-51E9516941BC}" srcOrd="0" destOrd="0" presId="urn:microsoft.com/office/officeart/2005/8/layout/orgChart1"/>
    <dgm:cxn modelId="{1A6E15F6-BF1B-4E2D-8C96-00966CFAB86B}" type="presOf" srcId="{C7B90084-DF59-4C13-BBA7-33C6D4D39064}" destId="{CC8716CE-D438-4B6D-BF52-13B3F41538F5}" srcOrd="0" destOrd="0" presId="urn:microsoft.com/office/officeart/2005/8/layout/orgChart1"/>
    <dgm:cxn modelId="{1A896AF6-3C7E-4401-A2AE-E476E2627E39}" type="presOf" srcId="{33E22835-2C87-4644-8312-6A0B5FAB1091}" destId="{2ECEE148-A746-485D-9F01-F20DA0F0B148}" srcOrd="1" destOrd="0" presId="urn:microsoft.com/office/officeart/2005/8/layout/orgChart1"/>
    <dgm:cxn modelId="{A842BEF6-0FBF-4684-B4A6-2B6897ACB294}" type="presOf" srcId="{A401BFBB-173C-4C12-AF42-D6AB435EC1B6}" destId="{FD580998-6C2D-48A8-8562-F32C970C5DBE}" srcOrd="1" destOrd="0" presId="urn:microsoft.com/office/officeart/2005/8/layout/orgChart1"/>
    <dgm:cxn modelId="{76D2DB1D-F18D-462A-AFB1-ED097B92FAE1}" type="presParOf" srcId="{307166BF-74EB-44FA-A857-9C14C7DFD1E5}" destId="{A5735889-792E-4209-8142-28DC5E821CEF}" srcOrd="0" destOrd="0" presId="urn:microsoft.com/office/officeart/2005/8/layout/orgChart1"/>
    <dgm:cxn modelId="{41F0C65B-EF6B-41CD-85CD-A885F948FF67}" type="presParOf" srcId="{A5735889-792E-4209-8142-28DC5E821CEF}" destId="{2B8DFF4C-E8BD-45D4-9EE2-C24F4A539993}" srcOrd="0" destOrd="0" presId="urn:microsoft.com/office/officeart/2005/8/layout/orgChart1"/>
    <dgm:cxn modelId="{E10CAD33-BDA7-4CA9-9051-B68735E465E1}" type="presParOf" srcId="{2B8DFF4C-E8BD-45D4-9EE2-C24F4A539993}" destId="{E4A1B219-2D3F-4A76-A42A-2D72E29968AE}" srcOrd="0" destOrd="0" presId="urn:microsoft.com/office/officeart/2005/8/layout/orgChart1"/>
    <dgm:cxn modelId="{73BA3367-EC4F-46A5-B7CB-47148E3876AD}" type="presParOf" srcId="{2B8DFF4C-E8BD-45D4-9EE2-C24F4A539993}" destId="{F1BD8358-E4A8-416B-8CD0-B18125FA8CFC}" srcOrd="1" destOrd="0" presId="urn:microsoft.com/office/officeart/2005/8/layout/orgChart1"/>
    <dgm:cxn modelId="{5DCCE77B-6359-4A6E-B390-E9D70261ED32}" type="presParOf" srcId="{A5735889-792E-4209-8142-28DC5E821CEF}" destId="{D7A3FB37-A70F-4BA0-8889-CC16FA6D816E}" srcOrd="1" destOrd="0" presId="urn:microsoft.com/office/officeart/2005/8/layout/orgChart1"/>
    <dgm:cxn modelId="{E7071555-1544-4A65-B3BC-95E13DB984FE}" type="presParOf" srcId="{D7A3FB37-A70F-4BA0-8889-CC16FA6D816E}" destId="{B82680FD-D8C4-4516-9CB8-51E9516941BC}" srcOrd="0" destOrd="0" presId="urn:microsoft.com/office/officeart/2005/8/layout/orgChart1"/>
    <dgm:cxn modelId="{BD70646E-BA8C-4FB9-AF14-6B8F9A1F0A6C}" type="presParOf" srcId="{D7A3FB37-A70F-4BA0-8889-CC16FA6D816E}" destId="{895EFAD4-FD61-45A9-B32C-5BB4896219F6}" srcOrd="1" destOrd="0" presId="urn:microsoft.com/office/officeart/2005/8/layout/orgChart1"/>
    <dgm:cxn modelId="{AE5BC639-813D-4BFA-BAF4-8E3DD8F91DC5}" type="presParOf" srcId="{895EFAD4-FD61-45A9-B32C-5BB4896219F6}" destId="{6278F268-A2C5-49AE-A688-6C35240E4264}" srcOrd="0" destOrd="0" presId="urn:microsoft.com/office/officeart/2005/8/layout/orgChart1"/>
    <dgm:cxn modelId="{6B7A6787-89A5-45FB-8749-2B296C112365}" type="presParOf" srcId="{6278F268-A2C5-49AE-A688-6C35240E4264}" destId="{CAF1CFF8-C4C5-406A-8513-B0FA123E1AB9}" srcOrd="0" destOrd="0" presId="urn:microsoft.com/office/officeart/2005/8/layout/orgChart1"/>
    <dgm:cxn modelId="{033B6FA7-A126-44C6-9EA1-5D6E83723C76}" type="presParOf" srcId="{6278F268-A2C5-49AE-A688-6C35240E4264}" destId="{FD580998-6C2D-48A8-8562-F32C970C5DBE}" srcOrd="1" destOrd="0" presId="urn:microsoft.com/office/officeart/2005/8/layout/orgChart1"/>
    <dgm:cxn modelId="{D6808300-9C1A-4594-8930-269D5687F588}" type="presParOf" srcId="{895EFAD4-FD61-45A9-B32C-5BB4896219F6}" destId="{07851332-7A38-48E7-8013-5691EC4AB735}" srcOrd="1" destOrd="0" presId="urn:microsoft.com/office/officeart/2005/8/layout/orgChart1"/>
    <dgm:cxn modelId="{E320C14E-C4E9-46E6-AAF3-61E8973907B5}" type="presParOf" srcId="{895EFAD4-FD61-45A9-B32C-5BB4896219F6}" destId="{4929ACEE-7626-4495-979E-D80AB2AC558E}" srcOrd="2" destOrd="0" presId="urn:microsoft.com/office/officeart/2005/8/layout/orgChart1"/>
    <dgm:cxn modelId="{76EABC79-1FC3-4C69-8CD8-228781A0B308}" type="presParOf" srcId="{D7A3FB37-A70F-4BA0-8889-CC16FA6D816E}" destId="{1915B5B1-0242-465D-847E-F4DD24F58C15}" srcOrd="2" destOrd="0" presId="urn:microsoft.com/office/officeart/2005/8/layout/orgChart1"/>
    <dgm:cxn modelId="{2C8350E1-6CAD-487B-9FD8-2C1C495ED50F}" type="presParOf" srcId="{D7A3FB37-A70F-4BA0-8889-CC16FA6D816E}" destId="{12A8649B-E13B-4FA5-8EF1-F51564FF1A26}" srcOrd="3" destOrd="0" presId="urn:microsoft.com/office/officeart/2005/8/layout/orgChart1"/>
    <dgm:cxn modelId="{0A6384F7-3628-4B85-A0D5-25F0C55C17FF}" type="presParOf" srcId="{12A8649B-E13B-4FA5-8EF1-F51564FF1A26}" destId="{B1E64110-131A-4A40-8FBD-A32C15EFA0EB}" srcOrd="0" destOrd="0" presId="urn:microsoft.com/office/officeart/2005/8/layout/orgChart1"/>
    <dgm:cxn modelId="{725505F1-B9E0-4FA4-B8B7-86D5D709FCB7}" type="presParOf" srcId="{B1E64110-131A-4A40-8FBD-A32C15EFA0EB}" destId="{E590D089-E4EB-422C-AB72-5A9D1DCE8B7C}" srcOrd="0" destOrd="0" presId="urn:microsoft.com/office/officeart/2005/8/layout/orgChart1"/>
    <dgm:cxn modelId="{AB993F28-4DE5-4CDA-8323-7377FD25B96E}" type="presParOf" srcId="{B1E64110-131A-4A40-8FBD-A32C15EFA0EB}" destId="{733EC223-D623-46CA-A81C-F9C8D0F70F65}" srcOrd="1" destOrd="0" presId="urn:microsoft.com/office/officeart/2005/8/layout/orgChart1"/>
    <dgm:cxn modelId="{0D1558EF-0538-4678-9D79-822A6E3D72A5}" type="presParOf" srcId="{12A8649B-E13B-4FA5-8EF1-F51564FF1A26}" destId="{542E6521-9F55-458C-92F2-AE1F2354D120}" srcOrd="1" destOrd="0" presId="urn:microsoft.com/office/officeart/2005/8/layout/orgChart1"/>
    <dgm:cxn modelId="{DF223ADF-13E6-4EC0-A774-C6E3EF9E7C70}" type="presParOf" srcId="{12A8649B-E13B-4FA5-8EF1-F51564FF1A26}" destId="{0DB3D859-E306-42C9-894E-D3809EBCBE1F}" srcOrd="2" destOrd="0" presId="urn:microsoft.com/office/officeart/2005/8/layout/orgChart1"/>
    <dgm:cxn modelId="{27491EEF-2664-4D81-A359-A8C92537FE77}" type="presParOf" srcId="{D7A3FB37-A70F-4BA0-8889-CC16FA6D816E}" destId="{76D0AF3D-219B-4E18-88ED-0A4A46758E04}" srcOrd="4" destOrd="0" presId="urn:microsoft.com/office/officeart/2005/8/layout/orgChart1"/>
    <dgm:cxn modelId="{45E0B830-3234-49EF-9516-FC7ADF938B2C}" type="presParOf" srcId="{D7A3FB37-A70F-4BA0-8889-CC16FA6D816E}" destId="{7D83B086-2BF3-425C-BDD8-9CB7D75CDF35}" srcOrd="5" destOrd="0" presId="urn:microsoft.com/office/officeart/2005/8/layout/orgChart1"/>
    <dgm:cxn modelId="{DD9D81D4-F188-41C7-924E-88504F9F7135}" type="presParOf" srcId="{7D83B086-2BF3-425C-BDD8-9CB7D75CDF35}" destId="{FB5FDCA1-EF0D-4238-84F5-8AE01619AF36}" srcOrd="0" destOrd="0" presId="urn:microsoft.com/office/officeart/2005/8/layout/orgChart1"/>
    <dgm:cxn modelId="{5DC8E4E1-A511-4CA3-A5AF-659C0972D6AC}" type="presParOf" srcId="{FB5FDCA1-EF0D-4238-84F5-8AE01619AF36}" destId="{B27CC5FB-C0CB-46D6-AB72-B4634964EC51}" srcOrd="0" destOrd="0" presId="urn:microsoft.com/office/officeart/2005/8/layout/orgChart1"/>
    <dgm:cxn modelId="{78594FCB-490F-4C08-A131-82A1F83C7A8B}" type="presParOf" srcId="{FB5FDCA1-EF0D-4238-84F5-8AE01619AF36}" destId="{653B1CFE-A729-4DFC-B7D4-699755508248}" srcOrd="1" destOrd="0" presId="urn:microsoft.com/office/officeart/2005/8/layout/orgChart1"/>
    <dgm:cxn modelId="{CE44FB39-29A8-4140-8165-4680376AD10C}" type="presParOf" srcId="{7D83B086-2BF3-425C-BDD8-9CB7D75CDF35}" destId="{DB4500CB-76EA-4F3F-A845-E4691F0C5D8E}" srcOrd="1" destOrd="0" presId="urn:microsoft.com/office/officeart/2005/8/layout/orgChart1"/>
    <dgm:cxn modelId="{88120ADD-98D7-46C5-878C-EAC86EEF61C6}" type="presParOf" srcId="{7D83B086-2BF3-425C-BDD8-9CB7D75CDF35}" destId="{90152942-63FA-4686-BE5C-5C7E1DD39D28}" srcOrd="2" destOrd="0" presId="urn:microsoft.com/office/officeart/2005/8/layout/orgChart1"/>
    <dgm:cxn modelId="{F7F38236-FAC7-427C-A3EA-5FB2557DFBF7}" type="presParOf" srcId="{D7A3FB37-A70F-4BA0-8889-CC16FA6D816E}" destId="{DD7A99B8-7C27-4E9F-A70B-D29A94EFA671}" srcOrd="6" destOrd="0" presId="urn:microsoft.com/office/officeart/2005/8/layout/orgChart1"/>
    <dgm:cxn modelId="{B0D3E072-8771-48A0-AD3E-A848ED124973}" type="presParOf" srcId="{D7A3FB37-A70F-4BA0-8889-CC16FA6D816E}" destId="{D53DCB18-D5E6-4A53-A832-56AB080BA546}" srcOrd="7" destOrd="0" presId="urn:microsoft.com/office/officeart/2005/8/layout/orgChart1"/>
    <dgm:cxn modelId="{818C8241-39E0-4332-B2FB-48F7731FC6B3}" type="presParOf" srcId="{D53DCB18-D5E6-4A53-A832-56AB080BA546}" destId="{C71C5369-7493-4378-846C-8AAA1AF1B5AD}" srcOrd="0" destOrd="0" presId="urn:microsoft.com/office/officeart/2005/8/layout/orgChart1"/>
    <dgm:cxn modelId="{D79FDE30-C8BD-4176-B7E6-AFD3C624F623}" type="presParOf" srcId="{C71C5369-7493-4378-846C-8AAA1AF1B5AD}" destId="{CC8716CE-D438-4B6D-BF52-13B3F41538F5}" srcOrd="0" destOrd="0" presId="urn:microsoft.com/office/officeart/2005/8/layout/orgChart1"/>
    <dgm:cxn modelId="{6EC0659F-45A9-452B-A4EC-73794116923B}" type="presParOf" srcId="{C71C5369-7493-4378-846C-8AAA1AF1B5AD}" destId="{9E74B215-6B1A-4BD5-B680-477A904F2367}" srcOrd="1" destOrd="0" presId="urn:microsoft.com/office/officeart/2005/8/layout/orgChart1"/>
    <dgm:cxn modelId="{555B92D6-B715-418E-BBD7-12155D734CCD}" type="presParOf" srcId="{D53DCB18-D5E6-4A53-A832-56AB080BA546}" destId="{127BFBAF-4202-49E1-A0DB-B051C7840C38}" srcOrd="1" destOrd="0" presId="urn:microsoft.com/office/officeart/2005/8/layout/orgChart1"/>
    <dgm:cxn modelId="{AC2AC91B-87D6-4EB3-ADFE-2DEEE11F91C5}" type="presParOf" srcId="{D53DCB18-D5E6-4A53-A832-56AB080BA546}" destId="{30C143D8-7F2C-41A4-A48F-78F7879C99C9}" srcOrd="2" destOrd="0" presId="urn:microsoft.com/office/officeart/2005/8/layout/orgChart1"/>
    <dgm:cxn modelId="{A7E1B8AC-AC07-4361-8004-5A6C96BDD749}" type="presParOf" srcId="{D7A3FB37-A70F-4BA0-8889-CC16FA6D816E}" destId="{32DF260A-52E3-477E-BEB2-04757DA9F1A6}" srcOrd="8" destOrd="0" presId="urn:microsoft.com/office/officeart/2005/8/layout/orgChart1"/>
    <dgm:cxn modelId="{D117FD1F-A618-4333-B128-3B0ABD2D8BEF}" type="presParOf" srcId="{D7A3FB37-A70F-4BA0-8889-CC16FA6D816E}" destId="{6FFFD033-14E5-4F00-BF9F-911213926A2B}" srcOrd="9" destOrd="0" presId="urn:microsoft.com/office/officeart/2005/8/layout/orgChart1"/>
    <dgm:cxn modelId="{AD5AC3F6-14F6-4679-A31E-F33E54071FF4}" type="presParOf" srcId="{6FFFD033-14E5-4F00-BF9F-911213926A2B}" destId="{BA16F948-D642-4D11-B34C-9C147421A214}" srcOrd="0" destOrd="0" presId="urn:microsoft.com/office/officeart/2005/8/layout/orgChart1"/>
    <dgm:cxn modelId="{64F79198-3843-47AC-B00B-70EB9FBDC3F2}" type="presParOf" srcId="{BA16F948-D642-4D11-B34C-9C147421A214}" destId="{679D66F2-D3D6-4B09-BBF9-3590122CEB17}" srcOrd="0" destOrd="0" presId="urn:microsoft.com/office/officeart/2005/8/layout/orgChart1"/>
    <dgm:cxn modelId="{D75AE02A-D1EC-49F2-8D3B-159F47DA6318}" type="presParOf" srcId="{BA16F948-D642-4D11-B34C-9C147421A214}" destId="{15F56417-92DE-4E4B-996B-733B919111BD}" srcOrd="1" destOrd="0" presId="urn:microsoft.com/office/officeart/2005/8/layout/orgChart1"/>
    <dgm:cxn modelId="{C43A0A36-E077-402E-A031-95A856EB1646}" type="presParOf" srcId="{6FFFD033-14E5-4F00-BF9F-911213926A2B}" destId="{757A0778-B3FB-4E2D-A765-1FE04F7908AD}" srcOrd="1" destOrd="0" presId="urn:microsoft.com/office/officeart/2005/8/layout/orgChart1"/>
    <dgm:cxn modelId="{8E04C8C9-539E-4B95-B85D-244B0FD0A987}" type="presParOf" srcId="{6FFFD033-14E5-4F00-BF9F-911213926A2B}" destId="{E5380AA9-48B6-4F91-BCE6-74D191234162}" srcOrd="2" destOrd="0" presId="urn:microsoft.com/office/officeart/2005/8/layout/orgChart1"/>
    <dgm:cxn modelId="{9C74E65B-77E6-4A54-8A3B-613B0B3B88D2}" type="presParOf" srcId="{D7A3FB37-A70F-4BA0-8889-CC16FA6D816E}" destId="{34F16500-EAAC-4BE6-8F0A-ABAE7C01601B}" srcOrd="10" destOrd="0" presId="urn:microsoft.com/office/officeart/2005/8/layout/orgChart1"/>
    <dgm:cxn modelId="{5A972CC3-A42F-4EB4-BEDF-54152AF0270B}" type="presParOf" srcId="{D7A3FB37-A70F-4BA0-8889-CC16FA6D816E}" destId="{6C7EE571-EF45-47EC-B479-651B8E75989A}" srcOrd="11" destOrd="0" presId="urn:microsoft.com/office/officeart/2005/8/layout/orgChart1"/>
    <dgm:cxn modelId="{CF5113E4-6EC6-4814-975D-A2DB14377CFC}" type="presParOf" srcId="{6C7EE571-EF45-47EC-B479-651B8E75989A}" destId="{87BD0BAA-4ED9-417D-920B-7EB30EFD34C6}" srcOrd="0" destOrd="0" presId="urn:microsoft.com/office/officeart/2005/8/layout/orgChart1"/>
    <dgm:cxn modelId="{C1EEBC9D-DBA3-4695-B414-505D0CA83358}" type="presParOf" srcId="{87BD0BAA-4ED9-417D-920B-7EB30EFD34C6}" destId="{1DA523DB-E366-407B-B517-DA27421D3DE0}" srcOrd="0" destOrd="0" presId="urn:microsoft.com/office/officeart/2005/8/layout/orgChart1"/>
    <dgm:cxn modelId="{0699A0D8-3802-497E-B797-21A6E9DC9725}" type="presParOf" srcId="{87BD0BAA-4ED9-417D-920B-7EB30EFD34C6}" destId="{2ECEE148-A746-485D-9F01-F20DA0F0B148}" srcOrd="1" destOrd="0" presId="urn:microsoft.com/office/officeart/2005/8/layout/orgChart1"/>
    <dgm:cxn modelId="{D0FEAB81-DC3F-4A8D-919E-3108430F20D9}" type="presParOf" srcId="{6C7EE571-EF45-47EC-B479-651B8E75989A}" destId="{4B0A6D38-A41E-4593-BF94-3B2AFEA52630}" srcOrd="1" destOrd="0" presId="urn:microsoft.com/office/officeart/2005/8/layout/orgChart1"/>
    <dgm:cxn modelId="{3CCB4F0E-361A-4376-83E1-74A982B4B068}" type="presParOf" srcId="{6C7EE571-EF45-47EC-B479-651B8E75989A}" destId="{99A21F99-DE1C-4742-8812-105F6E914C3D}" srcOrd="2" destOrd="0" presId="urn:microsoft.com/office/officeart/2005/8/layout/orgChart1"/>
    <dgm:cxn modelId="{32726C0B-79FD-4FCF-ABC7-1D824066AD25}" type="presParOf" srcId="{A5735889-792E-4209-8142-28DC5E821CEF}" destId="{F186412B-2FCA-40F8-8146-F1685CE6EE9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B60AC8-B5B6-44B6-89E0-A87BCCE55B0B}"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pt-PT"/>
        </a:p>
      </dgm:t>
    </dgm:pt>
    <dgm:pt modelId="{EA3B394F-CBBF-4841-B9FD-965A114F1FF8}">
      <dgm:prSet phldrT="[Texto]" custT="1"/>
      <dgm:spPr>
        <a:solidFill>
          <a:srgbClr val="FFC000"/>
        </a:solidFill>
      </dgm:spPr>
      <dgm:t>
        <a:bodyPr/>
        <a:lstStyle/>
        <a:p>
          <a:r>
            <a:rPr lang="pt-PT" sz="1800" b="1" dirty="0">
              <a:solidFill>
                <a:srgbClr val="3A5468"/>
              </a:solidFill>
              <a:latin typeface="Calibri" panose="020F0502020204030204" pitchFamily="34" charset="0"/>
              <a:cs typeface="Calibri" panose="020F0502020204030204" pitchFamily="34" charset="0"/>
            </a:rPr>
            <a:t>Total de bens entregues</a:t>
          </a:r>
        </a:p>
        <a:p>
          <a:r>
            <a:rPr lang="pt-PT" sz="1800" b="1" dirty="0">
              <a:solidFill>
                <a:srgbClr val="3A5468"/>
              </a:solidFill>
              <a:latin typeface="Calibri" panose="020F0502020204030204" pitchFamily="34" charset="0"/>
              <a:cs typeface="Calibri" panose="020F0502020204030204" pitchFamily="34" charset="0"/>
            </a:rPr>
            <a:t> 592 pedidos </a:t>
          </a:r>
        </a:p>
      </dgm:t>
    </dgm:pt>
    <dgm:pt modelId="{A678129C-B73C-49EF-9B6F-7962F4793718}" type="parTrans" cxnId="{2FF00AF2-39D6-4235-81B8-2680DDF1EB5E}">
      <dgm:prSet/>
      <dgm:spPr/>
      <dgm:t>
        <a:bodyPr/>
        <a:lstStyle/>
        <a:p>
          <a:endParaRPr lang="pt-PT"/>
        </a:p>
      </dgm:t>
    </dgm:pt>
    <dgm:pt modelId="{F2DBFFF9-4F02-4E70-A2A4-50CDB9E7A056}" type="sibTrans" cxnId="{2FF00AF2-39D6-4235-81B8-2680DDF1EB5E}">
      <dgm:prSet/>
      <dgm:spPr/>
      <dgm:t>
        <a:bodyPr/>
        <a:lstStyle/>
        <a:p>
          <a:endParaRPr lang="pt-PT"/>
        </a:p>
      </dgm:t>
    </dgm:pt>
    <dgm:pt modelId="{70518179-4243-41CD-AA57-8BAFA35F802E}">
      <dgm:prSet phldrT="[Texto]" custT="1"/>
      <dgm:spPr>
        <a:solidFill>
          <a:srgbClr val="FFC000"/>
        </a:solidFill>
      </dgm:spPr>
      <dgm:t>
        <a:bodyPr/>
        <a:lstStyle/>
        <a:p>
          <a:r>
            <a:rPr lang="pt-PT" sz="1600" b="1" dirty="0">
              <a:solidFill>
                <a:srgbClr val="3A5468"/>
              </a:solidFill>
              <a:latin typeface="Calibri" panose="020F0502020204030204" pitchFamily="34" charset="0"/>
              <a:cs typeface="Calibri" panose="020F0502020204030204" pitchFamily="34" charset="0"/>
            </a:rPr>
            <a:t>379 Apoio Psicossocial</a:t>
          </a:r>
        </a:p>
      </dgm:t>
    </dgm:pt>
    <dgm:pt modelId="{CBF15733-1B5E-4003-A02E-2A8889966F4B}" type="parTrans" cxnId="{0CBD2538-C8AB-47D8-8F32-041264CA2827}">
      <dgm:prSet/>
      <dgm:spPr/>
      <dgm:t>
        <a:bodyPr/>
        <a:lstStyle/>
        <a:p>
          <a:endParaRPr lang="pt-PT"/>
        </a:p>
      </dgm:t>
    </dgm:pt>
    <dgm:pt modelId="{2B5E81B2-2D8D-40DD-A983-AB1A5FCFEF97}" type="sibTrans" cxnId="{0CBD2538-C8AB-47D8-8F32-041264CA2827}">
      <dgm:prSet/>
      <dgm:spPr/>
      <dgm:t>
        <a:bodyPr/>
        <a:lstStyle/>
        <a:p>
          <a:endParaRPr lang="pt-PT"/>
        </a:p>
      </dgm:t>
    </dgm:pt>
    <dgm:pt modelId="{A00015B4-682E-4FCE-9C47-996FEF740995}">
      <dgm:prSet phldrT="[Texto]" custT="1"/>
      <dgm:spPr>
        <a:solidFill>
          <a:srgbClr val="FFC000"/>
        </a:solidFill>
      </dgm:spPr>
      <dgm:t>
        <a:bodyPr/>
        <a:lstStyle/>
        <a:p>
          <a:r>
            <a:rPr lang="pt-PT" sz="1600" b="1" dirty="0">
              <a:solidFill>
                <a:srgbClr val="3A5468"/>
              </a:solidFill>
              <a:latin typeface="Calibri" panose="020F0502020204030204" pitchFamily="34" charset="0"/>
              <a:cs typeface="Calibri" panose="020F0502020204030204" pitchFamily="34" charset="0"/>
            </a:rPr>
            <a:t>99 Parceiros protocolizados</a:t>
          </a:r>
        </a:p>
      </dgm:t>
    </dgm:pt>
    <dgm:pt modelId="{E33A0CD3-476C-4410-9E5F-29ED69C4B977}" type="parTrans" cxnId="{8F9089A8-2CD1-40ED-8BAE-F2B7C232C02C}">
      <dgm:prSet/>
      <dgm:spPr/>
      <dgm:t>
        <a:bodyPr/>
        <a:lstStyle/>
        <a:p>
          <a:endParaRPr lang="pt-PT"/>
        </a:p>
      </dgm:t>
    </dgm:pt>
    <dgm:pt modelId="{1D2E6AAB-D89D-478F-9865-C8D05D96E799}" type="sibTrans" cxnId="{8F9089A8-2CD1-40ED-8BAE-F2B7C232C02C}">
      <dgm:prSet/>
      <dgm:spPr/>
      <dgm:t>
        <a:bodyPr/>
        <a:lstStyle/>
        <a:p>
          <a:endParaRPr lang="pt-PT"/>
        </a:p>
      </dgm:t>
    </dgm:pt>
    <dgm:pt modelId="{2E9FCBB8-D9ED-4BE3-96A2-419B4103551E}">
      <dgm:prSet phldrT="[Texto]" custT="1"/>
      <dgm:spPr>
        <a:solidFill>
          <a:srgbClr val="FFC000"/>
        </a:solidFill>
      </dgm:spPr>
      <dgm:t>
        <a:bodyPr/>
        <a:lstStyle/>
        <a:p>
          <a:endParaRPr lang="pt-PT" sz="1300" dirty="0"/>
        </a:p>
        <a:p>
          <a:r>
            <a:rPr lang="pt-PT" sz="1600" b="1" dirty="0">
              <a:solidFill>
                <a:srgbClr val="3A5468"/>
              </a:solidFill>
              <a:latin typeface="Calibri" panose="020F0502020204030204" pitchFamily="34" charset="0"/>
              <a:cs typeface="Calibri" panose="020F0502020204030204" pitchFamily="34" charset="0"/>
            </a:rPr>
            <a:t>39 Alcofas</a:t>
          </a:r>
        </a:p>
        <a:p>
          <a:endParaRPr lang="pt-PT" sz="1300" dirty="0"/>
        </a:p>
      </dgm:t>
    </dgm:pt>
    <dgm:pt modelId="{0DF15667-BAF3-4257-8F17-35AB0B4D6236}" type="parTrans" cxnId="{EC72005A-9ADF-4038-B1D3-8619612912CD}">
      <dgm:prSet/>
      <dgm:spPr/>
      <dgm:t>
        <a:bodyPr/>
        <a:lstStyle/>
        <a:p>
          <a:endParaRPr lang="pt-PT"/>
        </a:p>
      </dgm:t>
    </dgm:pt>
    <dgm:pt modelId="{47818DAB-185D-45E9-828A-EB03E376D358}" type="sibTrans" cxnId="{EC72005A-9ADF-4038-B1D3-8619612912CD}">
      <dgm:prSet/>
      <dgm:spPr/>
      <dgm:t>
        <a:bodyPr/>
        <a:lstStyle/>
        <a:p>
          <a:endParaRPr lang="pt-PT"/>
        </a:p>
      </dgm:t>
    </dgm:pt>
    <dgm:pt modelId="{D476D1CA-D0D6-45A9-9EC9-183595A195B0}">
      <dgm:prSet custT="1"/>
      <dgm:spPr>
        <a:solidFill>
          <a:srgbClr val="FFC000"/>
        </a:solidFill>
      </dgm:spPr>
      <dgm:t>
        <a:bodyPr/>
        <a:lstStyle/>
        <a:p>
          <a:r>
            <a:rPr lang="pt-PT" sz="1600" b="1" dirty="0">
              <a:solidFill>
                <a:srgbClr val="3A5468"/>
              </a:solidFill>
              <a:latin typeface="Calibri" panose="020F0502020204030204" pitchFamily="34" charset="0"/>
              <a:cs typeface="Calibri" panose="020F0502020204030204" pitchFamily="34" charset="0"/>
            </a:rPr>
            <a:t>75 Enxovais</a:t>
          </a:r>
        </a:p>
      </dgm:t>
    </dgm:pt>
    <dgm:pt modelId="{1B226FE2-C5C7-47D7-BC5D-F3728E549EFC}" type="parTrans" cxnId="{2D265650-1A27-407F-8C39-F5DF613CA248}">
      <dgm:prSet/>
      <dgm:spPr/>
      <dgm:t>
        <a:bodyPr/>
        <a:lstStyle/>
        <a:p>
          <a:endParaRPr lang="pt-PT"/>
        </a:p>
      </dgm:t>
    </dgm:pt>
    <dgm:pt modelId="{498EB105-B958-48F5-B844-CCD098D86FAC}" type="sibTrans" cxnId="{2D265650-1A27-407F-8C39-F5DF613CA248}">
      <dgm:prSet/>
      <dgm:spPr/>
      <dgm:t>
        <a:bodyPr/>
        <a:lstStyle/>
        <a:p>
          <a:endParaRPr lang="pt-PT"/>
        </a:p>
      </dgm:t>
    </dgm:pt>
    <dgm:pt modelId="{409937EB-E0B5-4C5C-BEFB-92164C9DCE83}" type="pres">
      <dgm:prSet presAssocID="{11B60AC8-B5B6-44B6-89E0-A87BCCE55B0B}" presName="Name0" presStyleCnt="0">
        <dgm:presLayoutVars>
          <dgm:chPref val="1"/>
          <dgm:dir/>
          <dgm:animOne val="branch"/>
          <dgm:animLvl val="lvl"/>
          <dgm:resizeHandles val="exact"/>
        </dgm:presLayoutVars>
      </dgm:prSet>
      <dgm:spPr/>
    </dgm:pt>
    <dgm:pt modelId="{B30C0EB5-0B9A-4638-80E4-7E176F6B443F}" type="pres">
      <dgm:prSet presAssocID="{EA3B394F-CBBF-4841-B9FD-965A114F1FF8}" presName="root1" presStyleCnt="0"/>
      <dgm:spPr/>
    </dgm:pt>
    <dgm:pt modelId="{EDC4A919-60BE-433B-90B4-3C6786BC4E04}" type="pres">
      <dgm:prSet presAssocID="{EA3B394F-CBBF-4841-B9FD-965A114F1FF8}" presName="LevelOneTextNode" presStyleLbl="node0" presStyleIdx="0" presStyleCnt="1" custScaleX="137013" custLinFactNeighborY="316">
        <dgm:presLayoutVars>
          <dgm:chPref val="3"/>
        </dgm:presLayoutVars>
      </dgm:prSet>
      <dgm:spPr/>
    </dgm:pt>
    <dgm:pt modelId="{E277B7C8-E77F-4BCC-95AC-8CF7D36C3A7A}" type="pres">
      <dgm:prSet presAssocID="{EA3B394F-CBBF-4841-B9FD-965A114F1FF8}" presName="level2hierChild" presStyleCnt="0"/>
      <dgm:spPr/>
    </dgm:pt>
    <dgm:pt modelId="{58F44788-F76C-4D89-8152-1DAD3196F3EB}" type="pres">
      <dgm:prSet presAssocID="{CBF15733-1B5E-4003-A02E-2A8889966F4B}" presName="conn2-1" presStyleLbl="parChTrans1D2" presStyleIdx="0" presStyleCnt="4"/>
      <dgm:spPr/>
    </dgm:pt>
    <dgm:pt modelId="{11ABC748-C278-49FE-8EC1-9AE1AC0DE218}" type="pres">
      <dgm:prSet presAssocID="{CBF15733-1B5E-4003-A02E-2A8889966F4B}" presName="connTx" presStyleLbl="parChTrans1D2" presStyleIdx="0" presStyleCnt="4"/>
      <dgm:spPr/>
    </dgm:pt>
    <dgm:pt modelId="{874AB4CB-81BF-41B1-8E5F-21216BC153F3}" type="pres">
      <dgm:prSet presAssocID="{70518179-4243-41CD-AA57-8BAFA35F802E}" presName="root2" presStyleCnt="0"/>
      <dgm:spPr/>
    </dgm:pt>
    <dgm:pt modelId="{9D34807E-0DE0-42C7-B553-8EFE1AB2C48D}" type="pres">
      <dgm:prSet presAssocID="{70518179-4243-41CD-AA57-8BAFA35F802E}" presName="LevelTwoTextNode" presStyleLbl="node2" presStyleIdx="0" presStyleCnt="4">
        <dgm:presLayoutVars>
          <dgm:chPref val="3"/>
        </dgm:presLayoutVars>
      </dgm:prSet>
      <dgm:spPr/>
    </dgm:pt>
    <dgm:pt modelId="{4D0DD8D4-7EE6-4FDB-9335-63FF049CAE1B}" type="pres">
      <dgm:prSet presAssocID="{70518179-4243-41CD-AA57-8BAFA35F802E}" presName="level3hierChild" presStyleCnt="0"/>
      <dgm:spPr/>
    </dgm:pt>
    <dgm:pt modelId="{6F68AF7E-1D0E-497B-BBCD-DA240AAFA02A}" type="pres">
      <dgm:prSet presAssocID="{E33A0CD3-476C-4410-9E5F-29ED69C4B977}" presName="conn2-1" presStyleLbl="parChTrans1D2" presStyleIdx="1" presStyleCnt="4"/>
      <dgm:spPr/>
    </dgm:pt>
    <dgm:pt modelId="{353B9773-A86D-44EA-9095-6D60ED51D814}" type="pres">
      <dgm:prSet presAssocID="{E33A0CD3-476C-4410-9E5F-29ED69C4B977}" presName="connTx" presStyleLbl="parChTrans1D2" presStyleIdx="1" presStyleCnt="4"/>
      <dgm:spPr/>
    </dgm:pt>
    <dgm:pt modelId="{807A881C-AB7A-4DD6-8B0F-5F1A9AE7CCFF}" type="pres">
      <dgm:prSet presAssocID="{A00015B4-682E-4FCE-9C47-996FEF740995}" presName="root2" presStyleCnt="0"/>
      <dgm:spPr/>
    </dgm:pt>
    <dgm:pt modelId="{F542E882-8EC7-41BE-AAD8-D8F71299CFE7}" type="pres">
      <dgm:prSet presAssocID="{A00015B4-682E-4FCE-9C47-996FEF740995}" presName="LevelTwoTextNode" presStyleLbl="node2" presStyleIdx="1" presStyleCnt="4">
        <dgm:presLayoutVars>
          <dgm:chPref val="3"/>
        </dgm:presLayoutVars>
      </dgm:prSet>
      <dgm:spPr/>
    </dgm:pt>
    <dgm:pt modelId="{D9CF3D3C-AE6F-4AF1-AD12-205892EDF6E5}" type="pres">
      <dgm:prSet presAssocID="{A00015B4-682E-4FCE-9C47-996FEF740995}" presName="level3hierChild" presStyleCnt="0"/>
      <dgm:spPr/>
    </dgm:pt>
    <dgm:pt modelId="{98795566-7753-407B-9D5E-A447FCD7349E}" type="pres">
      <dgm:prSet presAssocID="{0DF15667-BAF3-4257-8F17-35AB0B4D6236}" presName="conn2-1" presStyleLbl="parChTrans1D2" presStyleIdx="2" presStyleCnt="4"/>
      <dgm:spPr/>
    </dgm:pt>
    <dgm:pt modelId="{20CC229C-E3FE-48C3-8B9D-FE8243CF454F}" type="pres">
      <dgm:prSet presAssocID="{0DF15667-BAF3-4257-8F17-35AB0B4D6236}" presName="connTx" presStyleLbl="parChTrans1D2" presStyleIdx="2" presStyleCnt="4"/>
      <dgm:spPr/>
    </dgm:pt>
    <dgm:pt modelId="{9EC7D95B-788B-460B-98C8-C09D2BF6C024}" type="pres">
      <dgm:prSet presAssocID="{2E9FCBB8-D9ED-4BE3-96A2-419B4103551E}" presName="root2" presStyleCnt="0"/>
      <dgm:spPr/>
    </dgm:pt>
    <dgm:pt modelId="{D23AA10F-C08F-4405-BBFA-EF0049B5F7B3}" type="pres">
      <dgm:prSet presAssocID="{2E9FCBB8-D9ED-4BE3-96A2-419B4103551E}" presName="LevelTwoTextNode" presStyleLbl="node2" presStyleIdx="2" presStyleCnt="4">
        <dgm:presLayoutVars>
          <dgm:chPref val="3"/>
        </dgm:presLayoutVars>
      </dgm:prSet>
      <dgm:spPr/>
    </dgm:pt>
    <dgm:pt modelId="{EE705831-0EB0-49FA-96D8-D79C11C1E32A}" type="pres">
      <dgm:prSet presAssocID="{2E9FCBB8-D9ED-4BE3-96A2-419B4103551E}" presName="level3hierChild" presStyleCnt="0"/>
      <dgm:spPr/>
    </dgm:pt>
    <dgm:pt modelId="{A438DEB1-0289-4C18-9A07-FD633BF58AF6}" type="pres">
      <dgm:prSet presAssocID="{1B226FE2-C5C7-47D7-BC5D-F3728E549EFC}" presName="conn2-1" presStyleLbl="parChTrans1D2" presStyleIdx="3" presStyleCnt="4"/>
      <dgm:spPr/>
    </dgm:pt>
    <dgm:pt modelId="{9DED67D0-778E-4B9B-A38F-25FA24824235}" type="pres">
      <dgm:prSet presAssocID="{1B226FE2-C5C7-47D7-BC5D-F3728E549EFC}" presName="connTx" presStyleLbl="parChTrans1D2" presStyleIdx="3" presStyleCnt="4"/>
      <dgm:spPr/>
    </dgm:pt>
    <dgm:pt modelId="{CB4CAAE2-8452-4692-893D-2A3793F15B1E}" type="pres">
      <dgm:prSet presAssocID="{D476D1CA-D0D6-45A9-9EC9-183595A195B0}" presName="root2" presStyleCnt="0"/>
      <dgm:spPr/>
    </dgm:pt>
    <dgm:pt modelId="{3D158C35-B946-48C3-BC00-F1B48CB3572E}" type="pres">
      <dgm:prSet presAssocID="{D476D1CA-D0D6-45A9-9EC9-183595A195B0}" presName="LevelTwoTextNode" presStyleLbl="node2" presStyleIdx="3" presStyleCnt="4">
        <dgm:presLayoutVars>
          <dgm:chPref val="3"/>
        </dgm:presLayoutVars>
      </dgm:prSet>
      <dgm:spPr/>
    </dgm:pt>
    <dgm:pt modelId="{267B2719-660D-4A65-8805-C7BF738D1BD9}" type="pres">
      <dgm:prSet presAssocID="{D476D1CA-D0D6-45A9-9EC9-183595A195B0}" presName="level3hierChild" presStyleCnt="0"/>
      <dgm:spPr/>
    </dgm:pt>
  </dgm:ptLst>
  <dgm:cxnLst>
    <dgm:cxn modelId="{8AE2690F-F4A2-4DBE-9984-6C9B8FE669C5}" type="presOf" srcId="{E33A0CD3-476C-4410-9E5F-29ED69C4B977}" destId="{6F68AF7E-1D0E-497B-BBCD-DA240AAFA02A}" srcOrd="0" destOrd="0" presId="urn:microsoft.com/office/officeart/2008/layout/HorizontalMultiLevelHierarchy"/>
    <dgm:cxn modelId="{DD70850F-66CF-4859-A920-46E93B3B8268}" type="presOf" srcId="{70518179-4243-41CD-AA57-8BAFA35F802E}" destId="{9D34807E-0DE0-42C7-B553-8EFE1AB2C48D}" srcOrd="0" destOrd="0" presId="urn:microsoft.com/office/officeart/2008/layout/HorizontalMultiLevelHierarchy"/>
    <dgm:cxn modelId="{90891C26-015D-43F3-BB0F-A391BB9E2A1C}" type="presOf" srcId="{A00015B4-682E-4FCE-9C47-996FEF740995}" destId="{F542E882-8EC7-41BE-AAD8-D8F71299CFE7}" srcOrd="0" destOrd="0" presId="urn:microsoft.com/office/officeart/2008/layout/HorizontalMultiLevelHierarchy"/>
    <dgm:cxn modelId="{D8FA8E29-E5C5-4A85-9D17-226782FFD052}" type="presOf" srcId="{EA3B394F-CBBF-4841-B9FD-965A114F1FF8}" destId="{EDC4A919-60BE-433B-90B4-3C6786BC4E04}" srcOrd="0" destOrd="0" presId="urn:microsoft.com/office/officeart/2008/layout/HorizontalMultiLevelHierarchy"/>
    <dgm:cxn modelId="{8F27E429-F22B-440D-B4BA-67829DBBD0B3}" type="presOf" srcId="{CBF15733-1B5E-4003-A02E-2A8889966F4B}" destId="{11ABC748-C278-49FE-8EC1-9AE1AC0DE218}" srcOrd="1" destOrd="0" presId="urn:microsoft.com/office/officeart/2008/layout/HorizontalMultiLevelHierarchy"/>
    <dgm:cxn modelId="{331F5C2A-8417-42E0-A4B5-7EB2ED571B40}" type="presOf" srcId="{CBF15733-1B5E-4003-A02E-2A8889966F4B}" destId="{58F44788-F76C-4D89-8152-1DAD3196F3EB}" srcOrd="0" destOrd="0" presId="urn:microsoft.com/office/officeart/2008/layout/HorizontalMultiLevelHierarchy"/>
    <dgm:cxn modelId="{0CBD2538-C8AB-47D8-8F32-041264CA2827}" srcId="{EA3B394F-CBBF-4841-B9FD-965A114F1FF8}" destId="{70518179-4243-41CD-AA57-8BAFA35F802E}" srcOrd="0" destOrd="0" parTransId="{CBF15733-1B5E-4003-A02E-2A8889966F4B}" sibTransId="{2B5E81B2-2D8D-40DD-A983-AB1A5FCFEF97}"/>
    <dgm:cxn modelId="{38128B3D-8180-4026-8A14-C0C5A5B80A30}" type="presOf" srcId="{1B226FE2-C5C7-47D7-BC5D-F3728E549EFC}" destId="{9DED67D0-778E-4B9B-A38F-25FA24824235}" srcOrd="1" destOrd="0" presId="urn:microsoft.com/office/officeart/2008/layout/HorizontalMultiLevelHierarchy"/>
    <dgm:cxn modelId="{2D265650-1A27-407F-8C39-F5DF613CA248}" srcId="{EA3B394F-CBBF-4841-B9FD-965A114F1FF8}" destId="{D476D1CA-D0D6-45A9-9EC9-183595A195B0}" srcOrd="3" destOrd="0" parTransId="{1B226FE2-C5C7-47D7-BC5D-F3728E549EFC}" sibTransId="{498EB105-B958-48F5-B844-CCD098D86FAC}"/>
    <dgm:cxn modelId="{EC72005A-9ADF-4038-B1D3-8619612912CD}" srcId="{EA3B394F-CBBF-4841-B9FD-965A114F1FF8}" destId="{2E9FCBB8-D9ED-4BE3-96A2-419B4103551E}" srcOrd="2" destOrd="0" parTransId="{0DF15667-BAF3-4257-8F17-35AB0B4D6236}" sibTransId="{47818DAB-185D-45E9-828A-EB03E376D358}"/>
    <dgm:cxn modelId="{05B2F35C-0099-4090-8CFF-BABB310B5D32}" type="presOf" srcId="{11B60AC8-B5B6-44B6-89E0-A87BCCE55B0B}" destId="{409937EB-E0B5-4C5C-BEFB-92164C9DCE83}" srcOrd="0" destOrd="0" presId="urn:microsoft.com/office/officeart/2008/layout/HorizontalMultiLevelHierarchy"/>
    <dgm:cxn modelId="{6B73FD60-901F-4DBA-80D1-AFFCAAFC6CCD}" type="presOf" srcId="{0DF15667-BAF3-4257-8F17-35AB0B4D6236}" destId="{98795566-7753-407B-9D5E-A447FCD7349E}" srcOrd="0" destOrd="0" presId="urn:microsoft.com/office/officeart/2008/layout/HorizontalMultiLevelHierarchy"/>
    <dgm:cxn modelId="{6E70696A-2CAF-4F41-AF3A-79E35F5FCE7A}" type="presOf" srcId="{0DF15667-BAF3-4257-8F17-35AB0B4D6236}" destId="{20CC229C-E3FE-48C3-8B9D-FE8243CF454F}" srcOrd="1" destOrd="0" presId="urn:microsoft.com/office/officeart/2008/layout/HorizontalMultiLevelHierarchy"/>
    <dgm:cxn modelId="{BCCEDB95-10C2-4F61-96E4-5160CC03D216}" type="presOf" srcId="{D476D1CA-D0D6-45A9-9EC9-183595A195B0}" destId="{3D158C35-B946-48C3-BC00-F1B48CB3572E}" srcOrd="0" destOrd="0" presId="urn:microsoft.com/office/officeart/2008/layout/HorizontalMultiLevelHierarchy"/>
    <dgm:cxn modelId="{6B6526A4-1084-45E3-92C5-46FCFFF28DAC}" type="presOf" srcId="{E33A0CD3-476C-4410-9E5F-29ED69C4B977}" destId="{353B9773-A86D-44EA-9095-6D60ED51D814}" srcOrd="1" destOrd="0" presId="urn:microsoft.com/office/officeart/2008/layout/HorizontalMultiLevelHierarchy"/>
    <dgm:cxn modelId="{8F9089A8-2CD1-40ED-8BAE-F2B7C232C02C}" srcId="{EA3B394F-CBBF-4841-B9FD-965A114F1FF8}" destId="{A00015B4-682E-4FCE-9C47-996FEF740995}" srcOrd="1" destOrd="0" parTransId="{E33A0CD3-476C-4410-9E5F-29ED69C4B977}" sibTransId="{1D2E6AAB-D89D-478F-9865-C8D05D96E799}"/>
    <dgm:cxn modelId="{D0034EC1-49ED-4A7D-BEC0-5F05ABA3572D}" type="presOf" srcId="{2E9FCBB8-D9ED-4BE3-96A2-419B4103551E}" destId="{D23AA10F-C08F-4405-BBFA-EF0049B5F7B3}" srcOrd="0" destOrd="0" presId="urn:microsoft.com/office/officeart/2008/layout/HorizontalMultiLevelHierarchy"/>
    <dgm:cxn modelId="{4DE66FEB-51C6-4149-A385-DF87380273EB}" type="presOf" srcId="{1B226FE2-C5C7-47D7-BC5D-F3728E549EFC}" destId="{A438DEB1-0289-4C18-9A07-FD633BF58AF6}" srcOrd="0" destOrd="0" presId="urn:microsoft.com/office/officeart/2008/layout/HorizontalMultiLevelHierarchy"/>
    <dgm:cxn modelId="{2FF00AF2-39D6-4235-81B8-2680DDF1EB5E}" srcId="{11B60AC8-B5B6-44B6-89E0-A87BCCE55B0B}" destId="{EA3B394F-CBBF-4841-B9FD-965A114F1FF8}" srcOrd="0" destOrd="0" parTransId="{A678129C-B73C-49EF-9B6F-7962F4793718}" sibTransId="{F2DBFFF9-4F02-4E70-A2A4-50CDB9E7A056}"/>
    <dgm:cxn modelId="{280A3570-2208-437E-AB74-3A097B810E33}" type="presParOf" srcId="{409937EB-E0B5-4C5C-BEFB-92164C9DCE83}" destId="{B30C0EB5-0B9A-4638-80E4-7E176F6B443F}" srcOrd="0" destOrd="0" presId="urn:microsoft.com/office/officeart/2008/layout/HorizontalMultiLevelHierarchy"/>
    <dgm:cxn modelId="{CEE9510E-8351-4EBB-B7BA-C4BAD5D70173}" type="presParOf" srcId="{B30C0EB5-0B9A-4638-80E4-7E176F6B443F}" destId="{EDC4A919-60BE-433B-90B4-3C6786BC4E04}" srcOrd="0" destOrd="0" presId="urn:microsoft.com/office/officeart/2008/layout/HorizontalMultiLevelHierarchy"/>
    <dgm:cxn modelId="{4806CE8D-3C75-4706-A034-6641309B9BA4}" type="presParOf" srcId="{B30C0EB5-0B9A-4638-80E4-7E176F6B443F}" destId="{E277B7C8-E77F-4BCC-95AC-8CF7D36C3A7A}" srcOrd="1" destOrd="0" presId="urn:microsoft.com/office/officeart/2008/layout/HorizontalMultiLevelHierarchy"/>
    <dgm:cxn modelId="{F6CCF4D3-CAC7-47F7-BBF6-57A59CCE70AC}" type="presParOf" srcId="{E277B7C8-E77F-4BCC-95AC-8CF7D36C3A7A}" destId="{58F44788-F76C-4D89-8152-1DAD3196F3EB}" srcOrd="0" destOrd="0" presId="urn:microsoft.com/office/officeart/2008/layout/HorizontalMultiLevelHierarchy"/>
    <dgm:cxn modelId="{D6CE02BE-E788-4B31-9841-3DC4CDC1E214}" type="presParOf" srcId="{58F44788-F76C-4D89-8152-1DAD3196F3EB}" destId="{11ABC748-C278-49FE-8EC1-9AE1AC0DE218}" srcOrd="0" destOrd="0" presId="urn:microsoft.com/office/officeart/2008/layout/HorizontalMultiLevelHierarchy"/>
    <dgm:cxn modelId="{C01B5F29-594D-4042-A2A7-53D9C515E758}" type="presParOf" srcId="{E277B7C8-E77F-4BCC-95AC-8CF7D36C3A7A}" destId="{874AB4CB-81BF-41B1-8E5F-21216BC153F3}" srcOrd="1" destOrd="0" presId="urn:microsoft.com/office/officeart/2008/layout/HorizontalMultiLevelHierarchy"/>
    <dgm:cxn modelId="{D930AE6B-5698-4CFD-B517-428B5329BEA6}" type="presParOf" srcId="{874AB4CB-81BF-41B1-8E5F-21216BC153F3}" destId="{9D34807E-0DE0-42C7-B553-8EFE1AB2C48D}" srcOrd="0" destOrd="0" presId="urn:microsoft.com/office/officeart/2008/layout/HorizontalMultiLevelHierarchy"/>
    <dgm:cxn modelId="{30DE5631-ECB5-492E-80D6-6347BBDEB6F4}" type="presParOf" srcId="{874AB4CB-81BF-41B1-8E5F-21216BC153F3}" destId="{4D0DD8D4-7EE6-4FDB-9335-63FF049CAE1B}" srcOrd="1" destOrd="0" presId="urn:microsoft.com/office/officeart/2008/layout/HorizontalMultiLevelHierarchy"/>
    <dgm:cxn modelId="{8FD61A4F-285C-4F25-8C7B-FE9A1F5E94E0}" type="presParOf" srcId="{E277B7C8-E77F-4BCC-95AC-8CF7D36C3A7A}" destId="{6F68AF7E-1D0E-497B-BBCD-DA240AAFA02A}" srcOrd="2" destOrd="0" presId="urn:microsoft.com/office/officeart/2008/layout/HorizontalMultiLevelHierarchy"/>
    <dgm:cxn modelId="{00C18466-F8C2-4677-B265-7DB36231C661}" type="presParOf" srcId="{6F68AF7E-1D0E-497B-BBCD-DA240AAFA02A}" destId="{353B9773-A86D-44EA-9095-6D60ED51D814}" srcOrd="0" destOrd="0" presId="urn:microsoft.com/office/officeart/2008/layout/HorizontalMultiLevelHierarchy"/>
    <dgm:cxn modelId="{7C3252B6-7755-462E-95DA-15FCCA3E8900}" type="presParOf" srcId="{E277B7C8-E77F-4BCC-95AC-8CF7D36C3A7A}" destId="{807A881C-AB7A-4DD6-8B0F-5F1A9AE7CCFF}" srcOrd="3" destOrd="0" presId="urn:microsoft.com/office/officeart/2008/layout/HorizontalMultiLevelHierarchy"/>
    <dgm:cxn modelId="{3E229302-D1B3-4BB0-B4C0-A3F6218E592E}" type="presParOf" srcId="{807A881C-AB7A-4DD6-8B0F-5F1A9AE7CCFF}" destId="{F542E882-8EC7-41BE-AAD8-D8F71299CFE7}" srcOrd="0" destOrd="0" presId="urn:microsoft.com/office/officeart/2008/layout/HorizontalMultiLevelHierarchy"/>
    <dgm:cxn modelId="{C00CD15A-B63A-4B67-8670-07A95B3A3C1A}" type="presParOf" srcId="{807A881C-AB7A-4DD6-8B0F-5F1A9AE7CCFF}" destId="{D9CF3D3C-AE6F-4AF1-AD12-205892EDF6E5}" srcOrd="1" destOrd="0" presId="urn:microsoft.com/office/officeart/2008/layout/HorizontalMultiLevelHierarchy"/>
    <dgm:cxn modelId="{E609698F-04EC-45AA-AF31-37A0D564674C}" type="presParOf" srcId="{E277B7C8-E77F-4BCC-95AC-8CF7D36C3A7A}" destId="{98795566-7753-407B-9D5E-A447FCD7349E}" srcOrd="4" destOrd="0" presId="urn:microsoft.com/office/officeart/2008/layout/HorizontalMultiLevelHierarchy"/>
    <dgm:cxn modelId="{98CE8296-1C4D-4C1E-B702-8C699D8404B6}" type="presParOf" srcId="{98795566-7753-407B-9D5E-A447FCD7349E}" destId="{20CC229C-E3FE-48C3-8B9D-FE8243CF454F}" srcOrd="0" destOrd="0" presId="urn:microsoft.com/office/officeart/2008/layout/HorizontalMultiLevelHierarchy"/>
    <dgm:cxn modelId="{1854DF6E-21EE-4A2F-AF9F-BA9F6B27C470}" type="presParOf" srcId="{E277B7C8-E77F-4BCC-95AC-8CF7D36C3A7A}" destId="{9EC7D95B-788B-460B-98C8-C09D2BF6C024}" srcOrd="5" destOrd="0" presId="urn:microsoft.com/office/officeart/2008/layout/HorizontalMultiLevelHierarchy"/>
    <dgm:cxn modelId="{88DC7281-FEC6-4B37-B591-6FAECB99ABA1}" type="presParOf" srcId="{9EC7D95B-788B-460B-98C8-C09D2BF6C024}" destId="{D23AA10F-C08F-4405-BBFA-EF0049B5F7B3}" srcOrd="0" destOrd="0" presId="urn:microsoft.com/office/officeart/2008/layout/HorizontalMultiLevelHierarchy"/>
    <dgm:cxn modelId="{4AE7F0A4-1899-4C0B-845A-54FDA1CDC052}" type="presParOf" srcId="{9EC7D95B-788B-460B-98C8-C09D2BF6C024}" destId="{EE705831-0EB0-49FA-96D8-D79C11C1E32A}" srcOrd="1" destOrd="0" presId="urn:microsoft.com/office/officeart/2008/layout/HorizontalMultiLevelHierarchy"/>
    <dgm:cxn modelId="{38A0597E-B337-426A-A393-8FB37439CC58}" type="presParOf" srcId="{E277B7C8-E77F-4BCC-95AC-8CF7D36C3A7A}" destId="{A438DEB1-0289-4C18-9A07-FD633BF58AF6}" srcOrd="6" destOrd="0" presId="urn:microsoft.com/office/officeart/2008/layout/HorizontalMultiLevelHierarchy"/>
    <dgm:cxn modelId="{CF0C1A8C-C4B3-4EFC-9FC5-9D055B6D6DB9}" type="presParOf" srcId="{A438DEB1-0289-4C18-9A07-FD633BF58AF6}" destId="{9DED67D0-778E-4B9B-A38F-25FA24824235}" srcOrd="0" destOrd="0" presId="urn:microsoft.com/office/officeart/2008/layout/HorizontalMultiLevelHierarchy"/>
    <dgm:cxn modelId="{D20735DA-A01B-4B15-9077-4787F13CF546}" type="presParOf" srcId="{E277B7C8-E77F-4BCC-95AC-8CF7D36C3A7A}" destId="{CB4CAAE2-8452-4692-893D-2A3793F15B1E}" srcOrd="7" destOrd="0" presId="urn:microsoft.com/office/officeart/2008/layout/HorizontalMultiLevelHierarchy"/>
    <dgm:cxn modelId="{C061EF48-715D-42B7-B583-697F7AA63BEC}" type="presParOf" srcId="{CB4CAAE2-8452-4692-893D-2A3793F15B1E}" destId="{3D158C35-B946-48C3-BC00-F1B48CB3572E}" srcOrd="0" destOrd="0" presId="urn:microsoft.com/office/officeart/2008/layout/HorizontalMultiLevelHierarchy"/>
    <dgm:cxn modelId="{BB04551A-E0FA-4EA2-8CEB-F27EDF2AA39C}" type="presParOf" srcId="{CB4CAAE2-8452-4692-893D-2A3793F15B1E}" destId="{267B2719-660D-4A65-8805-C7BF738D1BD9}"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16500-EAAC-4BE6-8F0A-ABAE7C01601B}">
      <dsp:nvSpPr>
        <dsp:cNvPr id="0" name=""/>
        <dsp:cNvSpPr/>
      </dsp:nvSpPr>
      <dsp:spPr>
        <a:xfrm>
          <a:off x="4978653" y="1307176"/>
          <a:ext cx="4198377" cy="266054"/>
        </a:xfrm>
        <a:custGeom>
          <a:avLst/>
          <a:gdLst/>
          <a:ahLst/>
          <a:cxnLst/>
          <a:rect l="0" t="0" r="0" b="0"/>
          <a:pathLst>
            <a:path>
              <a:moveTo>
                <a:pt x="0" y="0"/>
              </a:moveTo>
              <a:lnTo>
                <a:pt x="0" y="122204"/>
              </a:lnTo>
              <a:lnTo>
                <a:pt x="4198377" y="122204"/>
              </a:lnTo>
              <a:lnTo>
                <a:pt x="4198377" y="266054"/>
              </a:lnTo>
            </a:path>
          </a:pathLst>
        </a:custGeom>
        <a:noFill/>
        <a:ln w="12700" cap="flat" cmpd="sng" algn="ctr">
          <a:solidFill>
            <a:srgbClr val="6B90AC"/>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2DF260A-52E3-477E-BEB2-04757DA9F1A6}">
      <dsp:nvSpPr>
        <dsp:cNvPr id="0" name=""/>
        <dsp:cNvSpPr/>
      </dsp:nvSpPr>
      <dsp:spPr>
        <a:xfrm>
          <a:off x="4978653" y="1307176"/>
          <a:ext cx="2338610" cy="266054"/>
        </a:xfrm>
        <a:custGeom>
          <a:avLst/>
          <a:gdLst/>
          <a:ahLst/>
          <a:cxnLst/>
          <a:rect l="0" t="0" r="0" b="0"/>
          <a:pathLst>
            <a:path>
              <a:moveTo>
                <a:pt x="0" y="0"/>
              </a:moveTo>
              <a:lnTo>
                <a:pt x="0" y="122204"/>
              </a:lnTo>
              <a:lnTo>
                <a:pt x="2338610" y="122204"/>
              </a:lnTo>
              <a:lnTo>
                <a:pt x="2338610" y="266054"/>
              </a:lnTo>
            </a:path>
          </a:pathLst>
        </a:custGeom>
        <a:noFill/>
        <a:ln w="12700" cap="flat" cmpd="sng" algn="ctr">
          <a:solidFill>
            <a:schemeClr val="accent1">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D7A99B8-7C27-4E9F-A70B-D29A94EFA671}">
      <dsp:nvSpPr>
        <dsp:cNvPr id="0" name=""/>
        <dsp:cNvSpPr/>
      </dsp:nvSpPr>
      <dsp:spPr>
        <a:xfrm>
          <a:off x="4978653" y="1307176"/>
          <a:ext cx="680905" cy="266054"/>
        </a:xfrm>
        <a:custGeom>
          <a:avLst/>
          <a:gdLst/>
          <a:ahLst/>
          <a:cxnLst/>
          <a:rect l="0" t="0" r="0" b="0"/>
          <a:pathLst>
            <a:path>
              <a:moveTo>
                <a:pt x="0" y="0"/>
              </a:moveTo>
              <a:lnTo>
                <a:pt x="0" y="122204"/>
              </a:lnTo>
              <a:lnTo>
                <a:pt x="680905" y="122204"/>
              </a:lnTo>
              <a:lnTo>
                <a:pt x="680905" y="266054"/>
              </a:lnTo>
            </a:path>
          </a:pathLst>
        </a:custGeom>
        <a:noFill/>
        <a:ln w="12700" cap="flat" cmpd="sng" algn="ctr">
          <a:solidFill>
            <a:schemeClr val="accent1">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6D0AF3D-219B-4E18-88ED-0A4A46758E04}">
      <dsp:nvSpPr>
        <dsp:cNvPr id="0" name=""/>
        <dsp:cNvSpPr/>
      </dsp:nvSpPr>
      <dsp:spPr>
        <a:xfrm>
          <a:off x="4001854" y="1307176"/>
          <a:ext cx="976799" cy="266054"/>
        </a:xfrm>
        <a:custGeom>
          <a:avLst/>
          <a:gdLst/>
          <a:ahLst/>
          <a:cxnLst/>
          <a:rect l="0" t="0" r="0" b="0"/>
          <a:pathLst>
            <a:path>
              <a:moveTo>
                <a:pt x="976799" y="0"/>
              </a:moveTo>
              <a:lnTo>
                <a:pt x="976799" y="122204"/>
              </a:lnTo>
              <a:lnTo>
                <a:pt x="0" y="122204"/>
              </a:lnTo>
              <a:lnTo>
                <a:pt x="0" y="266054"/>
              </a:lnTo>
            </a:path>
          </a:pathLst>
        </a:custGeom>
        <a:noFill/>
        <a:ln w="12700" cap="flat" cmpd="sng" algn="ctr">
          <a:solidFill>
            <a:schemeClr val="accent1">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915B5B1-0242-465D-847E-F4DD24F58C15}">
      <dsp:nvSpPr>
        <dsp:cNvPr id="0" name=""/>
        <dsp:cNvSpPr/>
      </dsp:nvSpPr>
      <dsp:spPr>
        <a:xfrm>
          <a:off x="2344149" y="1307176"/>
          <a:ext cx="2634504" cy="266054"/>
        </a:xfrm>
        <a:custGeom>
          <a:avLst/>
          <a:gdLst/>
          <a:ahLst/>
          <a:cxnLst/>
          <a:rect l="0" t="0" r="0" b="0"/>
          <a:pathLst>
            <a:path>
              <a:moveTo>
                <a:pt x="2634504" y="0"/>
              </a:moveTo>
              <a:lnTo>
                <a:pt x="2634504" y="122204"/>
              </a:lnTo>
              <a:lnTo>
                <a:pt x="0" y="122204"/>
              </a:lnTo>
              <a:lnTo>
                <a:pt x="0" y="266054"/>
              </a:lnTo>
            </a:path>
          </a:pathLst>
        </a:custGeom>
        <a:noFill/>
        <a:ln w="12700" cap="flat" cmpd="sng" algn="ctr">
          <a:solidFill>
            <a:schemeClr val="accent1">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82680FD-D8C4-4516-9CB8-51E9516941BC}">
      <dsp:nvSpPr>
        <dsp:cNvPr id="0" name=""/>
        <dsp:cNvSpPr/>
      </dsp:nvSpPr>
      <dsp:spPr>
        <a:xfrm>
          <a:off x="686444" y="1307176"/>
          <a:ext cx="4292209" cy="266054"/>
        </a:xfrm>
        <a:custGeom>
          <a:avLst/>
          <a:gdLst/>
          <a:ahLst/>
          <a:cxnLst/>
          <a:rect l="0" t="0" r="0" b="0"/>
          <a:pathLst>
            <a:path>
              <a:moveTo>
                <a:pt x="4292209" y="0"/>
              </a:moveTo>
              <a:lnTo>
                <a:pt x="4292209" y="122204"/>
              </a:lnTo>
              <a:lnTo>
                <a:pt x="0" y="122204"/>
              </a:lnTo>
              <a:lnTo>
                <a:pt x="0" y="266054"/>
              </a:lnTo>
            </a:path>
          </a:pathLst>
        </a:custGeom>
        <a:noFill/>
        <a:ln w="12700" cap="flat" cmpd="sng" algn="ctr">
          <a:solidFill>
            <a:srgbClr val="6B90AC"/>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4A1B219-2D3F-4A76-A42A-2D72E29968AE}">
      <dsp:nvSpPr>
        <dsp:cNvPr id="0" name=""/>
        <dsp:cNvSpPr/>
      </dsp:nvSpPr>
      <dsp:spPr>
        <a:xfrm>
          <a:off x="2562466" y="561956"/>
          <a:ext cx="4832374" cy="745220"/>
        </a:xfrm>
        <a:prstGeom prst="rect">
          <a:avLst/>
        </a:prstGeom>
        <a:solidFill>
          <a:srgbClr val="6B90A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pt-PT" sz="3600" b="1" kern="1200">
              <a:latin typeface="Calibri" panose="020F0502020204030204" pitchFamily="34" charset="0"/>
              <a:cs typeface="Calibri" panose="020F0502020204030204" pitchFamily="34" charset="0"/>
            </a:rPr>
            <a:t>82 </a:t>
          </a:r>
          <a:r>
            <a:rPr lang="pt-PT" sz="3600" b="1" kern="1200" dirty="0">
              <a:latin typeface="Calibri" panose="020F0502020204030204" pitchFamily="34" charset="0"/>
              <a:cs typeface="Calibri" panose="020F0502020204030204" pitchFamily="34" charset="0"/>
            </a:rPr>
            <a:t>Voluntários</a:t>
          </a:r>
        </a:p>
      </dsp:txBody>
      <dsp:txXfrm>
        <a:off x="2562466" y="561956"/>
        <a:ext cx="4832374" cy="745220"/>
      </dsp:txXfrm>
    </dsp:sp>
    <dsp:sp modelId="{CAF1CFF8-C4C5-406A-8513-B0FA123E1AB9}">
      <dsp:nvSpPr>
        <dsp:cNvPr id="0" name=""/>
        <dsp:cNvSpPr/>
      </dsp:nvSpPr>
      <dsp:spPr>
        <a:xfrm>
          <a:off x="1442" y="1573231"/>
          <a:ext cx="1370004" cy="685002"/>
        </a:xfrm>
        <a:prstGeom prst="rect">
          <a:avLst/>
        </a:prstGeom>
        <a:solidFill>
          <a:srgbClr val="6B90A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pt-PT" sz="2100" b="1" kern="1200" dirty="0">
              <a:latin typeface="Calibri" panose="020F0502020204030204" pitchFamily="34" charset="0"/>
              <a:cs typeface="Calibri" panose="020F0502020204030204" pitchFamily="34" charset="0"/>
            </a:rPr>
            <a:t>31 Apoio Bens</a:t>
          </a:r>
        </a:p>
      </dsp:txBody>
      <dsp:txXfrm>
        <a:off x="1442" y="1573231"/>
        <a:ext cx="1370004" cy="685002"/>
      </dsp:txXfrm>
    </dsp:sp>
    <dsp:sp modelId="{E590D089-E4EB-422C-AB72-5A9D1DCE8B7C}">
      <dsp:nvSpPr>
        <dsp:cNvPr id="0" name=""/>
        <dsp:cNvSpPr/>
      </dsp:nvSpPr>
      <dsp:spPr>
        <a:xfrm>
          <a:off x="1659147" y="1573231"/>
          <a:ext cx="1370004" cy="685002"/>
        </a:xfrm>
        <a:prstGeom prst="rect">
          <a:avLst/>
        </a:prstGeom>
        <a:solidFill>
          <a:srgbClr val="6B90A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pt-PT" sz="2100" b="1" kern="1200" dirty="0">
              <a:latin typeface="Calibri" panose="020F0502020204030204" pitchFamily="34" charset="0"/>
              <a:cs typeface="Calibri" panose="020F0502020204030204" pitchFamily="34" charset="0"/>
            </a:rPr>
            <a:t>15 Enfermarias</a:t>
          </a:r>
        </a:p>
      </dsp:txBody>
      <dsp:txXfrm>
        <a:off x="1659147" y="1573231"/>
        <a:ext cx="1370004" cy="685002"/>
      </dsp:txXfrm>
    </dsp:sp>
    <dsp:sp modelId="{B27CC5FB-C0CB-46D6-AB72-B4634964EC51}">
      <dsp:nvSpPr>
        <dsp:cNvPr id="0" name=""/>
        <dsp:cNvSpPr/>
      </dsp:nvSpPr>
      <dsp:spPr>
        <a:xfrm>
          <a:off x="3316852" y="1573231"/>
          <a:ext cx="1370004" cy="685002"/>
        </a:xfrm>
        <a:prstGeom prst="rect">
          <a:avLst/>
        </a:prstGeom>
        <a:solidFill>
          <a:srgbClr val="6B90A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pt-PT" sz="2100" b="1" kern="1200" dirty="0">
              <a:latin typeface="Calibri" panose="020F0502020204030204" pitchFamily="34" charset="0"/>
              <a:cs typeface="Calibri" panose="020F0502020204030204" pitchFamily="34" charset="0"/>
            </a:rPr>
            <a:t>25 Domicilio</a:t>
          </a:r>
        </a:p>
      </dsp:txBody>
      <dsp:txXfrm>
        <a:off x="3316852" y="1573231"/>
        <a:ext cx="1370004" cy="685002"/>
      </dsp:txXfrm>
    </dsp:sp>
    <dsp:sp modelId="{CC8716CE-D438-4B6D-BF52-13B3F41538F5}">
      <dsp:nvSpPr>
        <dsp:cNvPr id="0" name=""/>
        <dsp:cNvSpPr/>
      </dsp:nvSpPr>
      <dsp:spPr>
        <a:xfrm>
          <a:off x="4974557" y="1573231"/>
          <a:ext cx="1370004" cy="685002"/>
        </a:xfrm>
        <a:prstGeom prst="rect">
          <a:avLst/>
        </a:prstGeom>
        <a:solidFill>
          <a:srgbClr val="6B90A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pt-PT" sz="2100" b="1" kern="1200" dirty="0">
              <a:latin typeface="Calibri" panose="020F0502020204030204" pitchFamily="34" charset="0"/>
              <a:cs typeface="Calibri" panose="020F0502020204030204" pitchFamily="34" charset="0"/>
            </a:rPr>
            <a:t>1 Informática</a:t>
          </a:r>
        </a:p>
      </dsp:txBody>
      <dsp:txXfrm>
        <a:off x="4974557" y="1573231"/>
        <a:ext cx="1370004" cy="685002"/>
      </dsp:txXfrm>
    </dsp:sp>
    <dsp:sp modelId="{679D66F2-D3D6-4B09-BBF9-3590122CEB17}">
      <dsp:nvSpPr>
        <dsp:cNvPr id="0" name=""/>
        <dsp:cNvSpPr/>
      </dsp:nvSpPr>
      <dsp:spPr>
        <a:xfrm>
          <a:off x="6632262" y="1573231"/>
          <a:ext cx="1370004" cy="685002"/>
        </a:xfrm>
        <a:prstGeom prst="rect">
          <a:avLst/>
        </a:prstGeom>
        <a:solidFill>
          <a:srgbClr val="6B90A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pt-PT" sz="1900" b="1" kern="1200" dirty="0">
              <a:latin typeface="Calibri" panose="020F0502020204030204" pitchFamily="34" charset="0"/>
              <a:cs typeface="Calibri" panose="020F0502020204030204" pitchFamily="34" charset="0"/>
            </a:rPr>
            <a:t>9 Banco Alimentar</a:t>
          </a:r>
        </a:p>
      </dsp:txBody>
      <dsp:txXfrm>
        <a:off x="6632262" y="1573231"/>
        <a:ext cx="1370004" cy="685002"/>
      </dsp:txXfrm>
    </dsp:sp>
    <dsp:sp modelId="{1DA523DB-E366-407B-B517-DA27421D3DE0}">
      <dsp:nvSpPr>
        <dsp:cNvPr id="0" name=""/>
        <dsp:cNvSpPr/>
      </dsp:nvSpPr>
      <dsp:spPr>
        <a:xfrm>
          <a:off x="8289966" y="1573231"/>
          <a:ext cx="1774127" cy="685002"/>
        </a:xfrm>
        <a:prstGeom prst="rect">
          <a:avLst/>
        </a:prstGeom>
        <a:solidFill>
          <a:srgbClr val="6B90A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pt-PT" sz="1900" b="1" kern="1200" dirty="0">
              <a:latin typeface="+mn-lt"/>
              <a:cs typeface="Arial" panose="020B0604020202020204" pitchFamily="34" charset="0"/>
            </a:rPr>
            <a:t>3 Banco Leite Humano</a:t>
          </a:r>
        </a:p>
      </dsp:txBody>
      <dsp:txXfrm>
        <a:off x="8289966" y="1573231"/>
        <a:ext cx="1774127" cy="685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8DEB1-0289-4C18-9A07-FD633BF58AF6}">
      <dsp:nvSpPr>
        <dsp:cNvPr id="0" name=""/>
        <dsp:cNvSpPr/>
      </dsp:nvSpPr>
      <dsp:spPr>
        <a:xfrm>
          <a:off x="1836811" y="1969649"/>
          <a:ext cx="489080" cy="1394069"/>
        </a:xfrm>
        <a:custGeom>
          <a:avLst/>
          <a:gdLst/>
          <a:ahLst/>
          <a:cxnLst/>
          <a:rect l="0" t="0" r="0" b="0"/>
          <a:pathLst>
            <a:path>
              <a:moveTo>
                <a:pt x="0" y="0"/>
              </a:moveTo>
              <a:lnTo>
                <a:pt x="244540" y="0"/>
              </a:lnTo>
              <a:lnTo>
                <a:pt x="244540" y="1394069"/>
              </a:lnTo>
              <a:lnTo>
                <a:pt x="489080" y="13940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2044417" y="2629749"/>
        <a:ext cx="73868" cy="73868"/>
      </dsp:txXfrm>
    </dsp:sp>
    <dsp:sp modelId="{98795566-7753-407B-9D5E-A447FCD7349E}">
      <dsp:nvSpPr>
        <dsp:cNvPr id="0" name=""/>
        <dsp:cNvSpPr/>
      </dsp:nvSpPr>
      <dsp:spPr>
        <a:xfrm>
          <a:off x="1836811" y="1969649"/>
          <a:ext cx="489080" cy="462131"/>
        </a:xfrm>
        <a:custGeom>
          <a:avLst/>
          <a:gdLst/>
          <a:ahLst/>
          <a:cxnLst/>
          <a:rect l="0" t="0" r="0" b="0"/>
          <a:pathLst>
            <a:path>
              <a:moveTo>
                <a:pt x="0" y="0"/>
              </a:moveTo>
              <a:lnTo>
                <a:pt x="244540" y="0"/>
              </a:lnTo>
              <a:lnTo>
                <a:pt x="244540" y="462131"/>
              </a:lnTo>
              <a:lnTo>
                <a:pt x="489080" y="4621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2064529" y="2183893"/>
        <a:ext cx="33643" cy="33643"/>
      </dsp:txXfrm>
    </dsp:sp>
    <dsp:sp modelId="{6F68AF7E-1D0E-497B-BBCD-DA240AAFA02A}">
      <dsp:nvSpPr>
        <dsp:cNvPr id="0" name=""/>
        <dsp:cNvSpPr/>
      </dsp:nvSpPr>
      <dsp:spPr>
        <a:xfrm>
          <a:off x="1836811" y="1499843"/>
          <a:ext cx="489080" cy="469806"/>
        </a:xfrm>
        <a:custGeom>
          <a:avLst/>
          <a:gdLst/>
          <a:ahLst/>
          <a:cxnLst/>
          <a:rect l="0" t="0" r="0" b="0"/>
          <a:pathLst>
            <a:path>
              <a:moveTo>
                <a:pt x="0" y="469806"/>
              </a:moveTo>
              <a:lnTo>
                <a:pt x="244540" y="469806"/>
              </a:lnTo>
              <a:lnTo>
                <a:pt x="244540" y="0"/>
              </a:lnTo>
              <a:lnTo>
                <a:pt x="48908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2064397" y="1717792"/>
        <a:ext cx="33908" cy="33908"/>
      </dsp:txXfrm>
    </dsp:sp>
    <dsp:sp modelId="{58F44788-F76C-4D89-8152-1DAD3196F3EB}">
      <dsp:nvSpPr>
        <dsp:cNvPr id="0" name=""/>
        <dsp:cNvSpPr/>
      </dsp:nvSpPr>
      <dsp:spPr>
        <a:xfrm>
          <a:off x="1836811" y="567905"/>
          <a:ext cx="489080" cy="1401744"/>
        </a:xfrm>
        <a:custGeom>
          <a:avLst/>
          <a:gdLst/>
          <a:ahLst/>
          <a:cxnLst/>
          <a:rect l="0" t="0" r="0" b="0"/>
          <a:pathLst>
            <a:path>
              <a:moveTo>
                <a:pt x="0" y="1401744"/>
              </a:moveTo>
              <a:lnTo>
                <a:pt x="244540" y="1401744"/>
              </a:lnTo>
              <a:lnTo>
                <a:pt x="244540" y="0"/>
              </a:lnTo>
              <a:lnTo>
                <a:pt x="48908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2044236" y="1231661"/>
        <a:ext cx="74230" cy="74230"/>
      </dsp:txXfrm>
    </dsp:sp>
    <dsp:sp modelId="{EDC4A919-60BE-433B-90B4-3C6786BC4E04}">
      <dsp:nvSpPr>
        <dsp:cNvPr id="0" name=""/>
        <dsp:cNvSpPr/>
      </dsp:nvSpPr>
      <dsp:spPr>
        <a:xfrm rot="16200000">
          <a:off x="-635913" y="1458899"/>
          <a:ext cx="3923948" cy="1021500"/>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PT" sz="1800" b="1" kern="1200" dirty="0">
              <a:solidFill>
                <a:srgbClr val="3A5468"/>
              </a:solidFill>
              <a:latin typeface="Calibri" panose="020F0502020204030204" pitchFamily="34" charset="0"/>
              <a:cs typeface="Calibri" panose="020F0502020204030204" pitchFamily="34" charset="0"/>
            </a:rPr>
            <a:t>Total de bens entregues</a:t>
          </a:r>
        </a:p>
        <a:p>
          <a:pPr marL="0" lvl="0" indent="0" algn="ctr" defTabSz="800100">
            <a:lnSpc>
              <a:spcPct val="90000"/>
            </a:lnSpc>
            <a:spcBef>
              <a:spcPct val="0"/>
            </a:spcBef>
            <a:spcAft>
              <a:spcPct val="35000"/>
            </a:spcAft>
            <a:buNone/>
          </a:pPr>
          <a:r>
            <a:rPr lang="pt-PT" sz="1800" b="1" kern="1200" dirty="0">
              <a:solidFill>
                <a:srgbClr val="3A5468"/>
              </a:solidFill>
              <a:latin typeface="Calibri" panose="020F0502020204030204" pitchFamily="34" charset="0"/>
              <a:cs typeface="Calibri" panose="020F0502020204030204" pitchFamily="34" charset="0"/>
            </a:rPr>
            <a:t> 592 pedidos </a:t>
          </a:r>
        </a:p>
      </dsp:txBody>
      <dsp:txXfrm>
        <a:off x="-635913" y="1458899"/>
        <a:ext cx="3923948" cy="1021500"/>
      </dsp:txXfrm>
    </dsp:sp>
    <dsp:sp modelId="{9D34807E-0DE0-42C7-B553-8EFE1AB2C48D}">
      <dsp:nvSpPr>
        <dsp:cNvPr id="0" name=""/>
        <dsp:cNvSpPr/>
      </dsp:nvSpPr>
      <dsp:spPr>
        <a:xfrm>
          <a:off x="2325892" y="195130"/>
          <a:ext cx="2445404" cy="745550"/>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pt-PT" sz="1600" b="1" kern="1200" dirty="0">
              <a:solidFill>
                <a:srgbClr val="3A5468"/>
              </a:solidFill>
              <a:latin typeface="Calibri" panose="020F0502020204030204" pitchFamily="34" charset="0"/>
              <a:cs typeface="Calibri" panose="020F0502020204030204" pitchFamily="34" charset="0"/>
            </a:rPr>
            <a:t>379 Apoio Psicossocial</a:t>
          </a:r>
        </a:p>
      </dsp:txBody>
      <dsp:txXfrm>
        <a:off x="2325892" y="195130"/>
        <a:ext cx="2445404" cy="745550"/>
      </dsp:txXfrm>
    </dsp:sp>
    <dsp:sp modelId="{F542E882-8EC7-41BE-AAD8-D8F71299CFE7}">
      <dsp:nvSpPr>
        <dsp:cNvPr id="0" name=""/>
        <dsp:cNvSpPr/>
      </dsp:nvSpPr>
      <dsp:spPr>
        <a:xfrm>
          <a:off x="2325892" y="1127067"/>
          <a:ext cx="2445404" cy="745550"/>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pt-PT" sz="1600" b="1" kern="1200" dirty="0">
              <a:solidFill>
                <a:srgbClr val="3A5468"/>
              </a:solidFill>
              <a:latin typeface="Calibri" panose="020F0502020204030204" pitchFamily="34" charset="0"/>
              <a:cs typeface="Calibri" panose="020F0502020204030204" pitchFamily="34" charset="0"/>
            </a:rPr>
            <a:t>99 Parceiros protocolizados</a:t>
          </a:r>
        </a:p>
      </dsp:txBody>
      <dsp:txXfrm>
        <a:off x="2325892" y="1127067"/>
        <a:ext cx="2445404" cy="745550"/>
      </dsp:txXfrm>
    </dsp:sp>
    <dsp:sp modelId="{D23AA10F-C08F-4405-BBFA-EF0049B5F7B3}">
      <dsp:nvSpPr>
        <dsp:cNvPr id="0" name=""/>
        <dsp:cNvSpPr/>
      </dsp:nvSpPr>
      <dsp:spPr>
        <a:xfrm>
          <a:off x="2325892" y="2059005"/>
          <a:ext cx="2445404" cy="745550"/>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pt-PT" sz="1300" kern="1200" dirty="0"/>
        </a:p>
        <a:p>
          <a:pPr marL="0" lvl="0" indent="0" algn="ctr" defTabSz="577850">
            <a:lnSpc>
              <a:spcPct val="90000"/>
            </a:lnSpc>
            <a:spcBef>
              <a:spcPct val="0"/>
            </a:spcBef>
            <a:spcAft>
              <a:spcPct val="35000"/>
            </a:spcAft>
            <a:buNone/>
          </a:pPr>
          <a:r>
            <a:rPr lang="pt-PT" sz="1600" b="1" kern="1200" dirty="0">
              <a:solidFill>
                <a:srgbClr val="3A5468"/>
              </a:solidFill>
              <a:latin typeface="Calibri" panose="020F0502020204030204" pitchFamily="34" charset="0"/>
              <a:cs typeface="Calibri" panose="020F0502020204030204" pitchFamily="34" charset="0"/>
            </a:rPr>
            <a:t>39 Alcofas</a:t>
          </a:r>
        </a:p>
        <a:p>
          <a:pPr marL="0" lvl="0" indent="0" algn="ctr" defTabSz="577850">
            <a:lnSpc>
              <a:spcPct val="90000"/>
            </a:lnSpc>
            <a:spcBef>
              <a:spcPct val="0"/>
            </a:spcBef>
            <a:spcAft>
              <a:spcPct val="35000"/>
            </a:spcAft>
            <a:buNone/>
          </a:pPr>
          <a:endParaRPr lang="pt-PT" sz="1300" kern="1200" dirty="0"/>
        </a:p>
      </dsp:txBody>
      <dsp:txXfrm>
        <a:off x="2325892" y="2059005"/>
        <a:ext cx="2445404" cy="745550"/>
      </dsp:txXfrm>
    </dsp:sp>
    <dsp:sp modelId="{3D158C35-B946-48C3-BC00-F1B48CB3572E}">
      <dsp:nvSpPr>
        <dsp:cNvPr id="0" name=""/>
        <dsp:cNvSpPr/>
      </dsp:nvSpPr>
      <dsp:spPr>
        <a:xfrm>
          <a:off x="2325892" y="2990943"/>
          <a:ext cx="2445404" cy="745550"/>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pt-PT" sz="1600" b="1" kern="1200" dirty="0">
              <a:solidFill>
                <a:srgbClr val="3A5468"/>
              </a:solidFill>
              <a:latin typeface="Calibri" panose="020F0502020204030204" pitchFamily="34" charset="0"/>
              <a:cs typeface="Calibri" panose="020F0502020204030204" pitchFamily="34" charset="0"/>
            </a:rPr>
            <a:t>75 Enxovais</a:t>
          </a:r>
        </a:p>
      </dsp:txBody>
      <dsp:txXfrm>
        <a:off x="2325892" y="2990943"/>
        <a:ext cx="2445404" cy="74555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667E0A-2CF5-4107-9340-6DDC491999FB}"/>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65E4508B-3357-4B54-93DC-608A60A4BC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7F8739F2-0080-43A4-A651-64FE93E4ADF2}"/>
              </a:ext>
            </a:extLst>
          </p:cNvPr>
          <p:cNvSpPr>
            <a:spLocks noGrp="1"/>
          </p:cNvSpPr>
          <p:nvPr>
            <p:ph type="dt" sz="half" idx="10"/>
          </p:nvPr>
        </p:nvSpPr>
        <p:spPr/>
        <p:txBody>
          <a:bodyPr/>
          <a:lstStyle/>
          <a:p>
            <a:fld id="{6607DB20-5C43-496E-9A3F-04DB21659C0A}" type="datetimeFigureOut">
              <a:rPr lang="pt-PT" smtClean="0"/>
              <a:t>23/07/21</a:t>
            </a:fld>
            <a:endParaRPr lang="pt-PT"/>
          </a:p>
        </p:txBody>
      </p:sp>
      <p:sp>
        <p:nvSpPr>
          <p:cNvPr id="5" name="Marcador de Posição do Rodapé 4">
            <a:extLst>
              <a:ext uri="{FF2B5EF4-FFF2-40B4-BE49-F238E27FC236}">
                <a16:creationId xmlns:a16="http://schemas.microsoft.com/office/drawing/2014/main" id="{FF8BBA33-CD5E-479D-9E35-9B21D946323F}"/>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7550CF4A-710B-46F6-BBDE-538E571C7B68}"/>
              </a:ext>
            </a:extLst>
          </p:cNvPr>
          <p:cNvSpPr>
            <a:spLocks noGrp="1"/>
          </p:cNvSpPr>
          <p:nvPr>
            <p:ph type="sldNum" sz="quarter" idx="12"/>
          </p:nvPr>
        </p:nvSpPr>
        <p:spPr/>
        <p:txBody>
          <a:bodyPr/>
          <a:lstStyle/>
          <a:p>
            <a:fld id="{D3EA616C-1468-4AD6-9339-E47D2F2BC554}" type="slidenum">
              <a:rPr lang="pt-PT" smtClean="0"/>
              <a:t>‹nº›</a:t>
            </a:fld>
            <a:endParaRPr lang="pt-PT"/>
          </a:p>
        </p:txBody>
      </p:sp>
    </p:spTree>
    <p:extLst>
      <p:ext uri="{BB962C8B-B14F-4D97-AF65-F5344CB8AC3E}">
        <p14:creationId xmlns:p14="http://schemas.microsoft.com/office/powerpoint/2010/main" val="4013173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FF0AF9-AD46-41BA-A914-1D47FD042FEA}"/>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D04AF2F5-E8F6-4200-B506-43807562B732}"/>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8A312C14-CEDF-46D3-85EE-50817BEB06CC}"/>
              </a:ext>
            </a:extLst>
          </p:cNvPr>
          <p:cNvSpPr>
            <a:spLocks noGrp="1"/>
          </p:cNvSpPr>
          <p:nvPr>
            <p:ph type="dt" sz="half" idx="10"/>
          </p:nvPr>
        </p:nvSpPr>
        <p:spPr/>
        <p:txBody>
          <a:bodyPr/>
          <a:lstStyle/>
          <a:p>
            <a:fld id="{6607DB20-5C43-496E-9A3F-04DB21659C0A}" type="datetimeFigureOut">
              <a:rPr lang="pt-PT" smtClean="0"/>
              <a:t>23/07/21</a:t>
            </a:fld>
            <a:endParaRPr lang="pt-PT"/>
          </a:p>
        </p:txBody>
      </p:sp>
      <p:sp>
        <p:nvSpPr>
          <p:cNvPr id="5" name="Marcador de Posição do Rodapé 4">
            <a:extLst>
              <a:ext uri="{FF2B5EF4-FFF2-40B4-BE49-F238E27FC236}">
                <a16:creationId xmlns:a16="http://schemas.microsoft.com/office/drawing/2014/main" id="{8A1E869F-44F4-4A45-8094-0FBC935E213E}"/>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FB637B50-8DFE-4509-8F8D-14ECFB904575}"/>
              </a:ext>
            </a:extLst>
          </p:cNvPr>
          <p:cNvSpPr>
            <a:spLocks noGrp="1"/>
          </p:cNvSpPr>
          <p:nvPr>
            <p:ph type="sldNum" sz="quarter" idx="12"/>
          </p:nvPr>
        </p:nvSpPr>
        <p:spPr/>
        <p:txBody>
          <a:bodyPr/>
          <a:lstStyle/>
          <a:p>
            <a:fld id="{D3EA616C-1468-4AD6-9339-E47D2F2BC554}" type="slidenum">
              <a:rPr lang="pt-PT" smtClean="0"/>
              <a:t>‹nº›</a:t>
            </a:fld>
            <a:endParaRPr lang="pt-PT"/>
          </a:p>
        </p:txBody>
      </p:sp>
    </p:spTree>
    <p:extLst>
      <p:ext uri="{BB962C8B-B14F-4D97-AF65-F5344CB8AC3E}">
        <p14:creationId xmlns:p14="http://schemas.microsoft.com/office/powerpoint/2010/main" val="3628104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53842BF-AE07-4C69-8940-0EAEAB80F1DE}"/>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0264B8C1-802B-467F-9670-42A534AB834C}"/>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1547FFE6-C78F-4F35-869F-95E5AB1B4CEF}"/>
              </a:ext>
            </a:extLst>
          </p:cNvPr>
          <p:cNvSpPr>
            <a:spLocks noGrp="1"/>
          </p:cNvSpPr>
          <p:nvPr>
            <p:ph type="dt" sz="half" idx="10"/>
          </p:nvPr>
        </p:nvSpPr>
        <p:spPr/>
        <p:txBody>
          <a:bodyPr/>
          <a:lstStyle/>
          <a:p>
            <a:fld id="{6607DB20-5C43-496E-9A3F-04DB21659C0A}" type="datetimeFigureOut">
              <a:rPr lang="pt-PT" smtClean="0"/>
              <a:t>23/07/21</a:t>
            </a:fld>
            <a:endParaRPr lang="pt-PT"/>
          </a:p>
        </p:txBody>
      </p:sp>
      <p:sp>
        <p:nvSpPr>
          <p:cNvPr id="5" name="Marcador de Posição do Rodapé 4">
            <a:extLst>
              <a:ext uri="{FF2B5EF4-FFF2-40B4-BE49-F238E27FC236}">
                <a16:creationId xmlns:a16="http://schemas.microsoft.com/office/drawing/2014/main" id="{D832A213-51CC-4FC6-87EB-7566B6B59A3B}"/>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2D2816A8-D60A-4AB3-9895-978DCE977026}"/>
              </a:ext>
            </a:extLst>
          </p:cNvPr>
          <p:cNvSpPr>
            <a:spLocks noGrp="1"/>
          </p:cNvSpPr>
          <p:nvPr>
            <p:ph type="sldNum" sz="quarter" idx="12"/>
          </p:nvPr>
        </p:nvSpPr>
        <p:spPr/>
        <p:txBody>
          <a:bodyPr/>
          <a:lstStyle/>
          <a:p>
            <a:fld id="{D3EA616C-1468-4AD6-9339-E47D2F2BC554}" type="slidenum">
              <a:rPr lang="pt-PT" smtClean="0"/>
              <a:t>‹nº›</a:t>
            </a:fld>
            <a:endParaRPr lang="pt-PT"/>
          </a:p>
        </p:txBody>
      </p:sp>
    </p:spTree>
    <p:extLst>
      <p:ext uri="{BB962C8B-B14F-4D97-AF65-F5344CB8AC3E}">
        <p14:creationId xmlns:p14="http://schemas.microsoft.com/office/powerpoint/2010/main" val="3334499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6D95D0-A21B-4BA2-AF44-BDF579A0B55E}"/>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8E8EDA6B-537F-497C-A160-836D2F716B3C}"/>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0CD4A394-C53F-48B9-B6C8-9C866AE8CF86}"/>
              </a:ext>
            </a:extLst>
          </p:cNvPr>
          <p:cNvSpPr>
            <a:spLocks noGrp="1"/>
          </p:cNvSpPr>
          <p:nvPr>
            <p:ph type="dt" sz="half" idx="10"/>
          </p:nvPr>
        </p:nvSpPr>
        <p:spPr/>
        <p:txBody>
          <a:bodyPr/>
          <a:lstStyle/>
          <a:p>
            <a:fld id="{6607DB20-5C43-496E-9A3F-04DB21659C0A}" type="datetimeFigureOut">
              <a:rPr lang="pt-PT" smtClean="0"/>
              <a:t>23/07/21</a:t>
            </a:fld>
            <a:endParaRPr lang="pt-PT"/>
          </a:p>
        </p:txBody>
      </p:sp>
      <p:sp>
        <p:nvSpPr>
          <p:cNvPr id="5" name="Marcador de Posição do Rodapé 4">
            <a:extLst>
              <a:ext uri="{FF2B5EF4-FFF2-40B4-BE49-F238E27FC236}">
                <a16:creationId xmlns:a16="http://schemas.microsoft.com/office/drawing/2014/main" id="{81529601-F533-4F46-8164-D78BB630DBB4}"/>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E16221E3-9888-4AD6-9205-FA31F3709FBC}"/>
              </a:ext>
            </a:extLst>
          </p:cNvPr>
          <p:cNvSpPr>
            <a:spLocks noGrp="1"/>
          </p:cNvSpPr>
          <p:nvPr>
            <p:ph type="sldNum" sz="quarter" idx="12"/>
          </p:nvPr>
        </p:nvSpPr>
        <p:spPr/>
        <p:txBody>
          <a:bodyPr/>
          <a:lstStyle/>
          <a:p>
            <a:fld id="{D3EA616C-1468-4AD6-9339-E47D2F2BC554}" type="slidenum">
              <a:rPr lang="pt-PT" smtClean="0"/>
              <a:t>‹nº›</a:t>
            </a:fld>
            <a:endParaRPr lang="pt-PT"/>
          </a:p>
        </p:txBody>
      </p:sp>
    </p:spTree>
    <p:extLst>
      <p:ext uri="{BB962C8B-B14F-4D97-AF65-F5344CB8AC3E}">
        <p14:creationId xmlns:p14="http://schemas.microsoft.com/office/powerpoint/2010/main" val="3263494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B2A0FD-BB94-4B62-BD13-452A4051E782}"/>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2C8FCEC3-8E1C-4B99-A3B2-E75922AD3B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1FD2B6B7-E939-4E01-AC82-1E9A26B4FC41}"/>
              </a:ext>
            </a:extLst>
          </p:cNvPr>
          <p:cNvSpPr>
            <a:spLocks noGrp="1"/>
          </p:cNvSpPr>
          <p:nvPr>
            <p:ph type="dt" sz="half" idx="10"/>
          </p:nvPr>
        </p:nvSpPr>
        <p:spPr/>
        <p:txBody>
          <a:bodyPr/>
          <a:lstStyle/>
          <a:p>
            <a:fld id="{6607DB20-5C43-496E-9A3F-04DB21659C0A}" type="datetimeFigureOut">
              <a:rPr lang="pt-PT" smtClean="0"/>
              <a:t>23/07/21</a:t>
            </a:fld>
            <a:endParaRPr lang="pt-PT"/>
          </a:p>
        </p:txBody>
      </p:sp>
      <p:sp>
        <p:nvSpPr>
          <p:cNvPr id="5" name="Marcador de Posição do Rodapé 4">
            <a:extLst>
              <a:ext uri="{FF2B5EF4-FFF2-40B4-BE49-F238E27FC236}">
                <a16:creationId xmlns:a16="http://schemas.microsoft.com/office/drawing/2014/main" id="{3885585A-B34E-48B0-883B-3818759A29B6}"/>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4024597F-7CCA-427A-89A1-DEFF629C5A5F}"/>
              </a:ext>
            </a:extLst>
          </p:cNvPr>
          <p:cNvSpPr>
            <a:spLocks noGrp="1"/>
          </p:cNvSpPr>
          <p:nvPr>
            <p:ph type="sldNum" sz="quarter" idx="12"/>
          </p:nvPr>
        </p:nvSpPr>
        <p:spPr/>
        <p:txBody>
          <a:bodyPr/>
          <a:lstStyle/>
          <a:p>
            <a:fld id="{D3EA616C-1468-4AD6-9339-E47D2F2BC554}" type="slidenum">
              <a:rPr lang="pt-PT" smtClean="0"/>
              <a:t>‹nº›</a:t>
            </a:fld>
            <a:endParaRPr lang="pt-PT"/>
          </a:p>
        </p:txBody>
      </p:sp>
    </p:spTree>
    <p:extLst>
      <p:ext uri="{BB962C8B-B14F-4D97-AF65-F5344CB8AC3E}">
        <p14:creationId xmlns:p14="http://schemas.microsoft.com/office/powerpoint/2010/main" val="2031035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5BC62-1107-4371-948A-516FE7F3D390}"/>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5B54AEB3-A36B-4786-8329-D299B4F767FE}"/>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B141FEB7-E3BC-4AC2-B711-86EFB3E89D52}"/>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8315C007-B082-4F07-BD9B-0090BC6B760E}"/>
              </a:ext>
            </a:extLst>
          </p:cNvPr>
          <p:cNvSpPr>
            <a:spLocks noGrp="1"/>
          </p:cNvSpPr>
          <p:nvPr>
            <p:ph type="dt" sz="half" idx="10"/>
          </p:nvPr>
        </p:nvSpPr>
        <p:spPr/>
        <p:txBody>
          <a:bodyPr/>
          <a:lstStyle/>
          <a:p>
            <a:fld id="{6607DB20-5C43-496E-9A3F-04DB21659C0A}" type="datetimeFigureOut">
              <a:rPr lang="pt-PT" smtClean="0"/>
              <a:t>23/07/21</a:t>
            </a:fld>
            <a:endParaRPr lang="pt-PT"/>
          </a:p>
        </p:txBody>
      </p:sp>
      <p:sp>
        <p:nvSpPr>
          <p:cNvPr id="6" name="Marcador de Posição do Rodapé 5">
            <a:extLst>
              <a:ext uri="{FF2B5EF4-FFF2-40B4-BE49-F238E27FC236}">
                <a16:creationId xmlns:a16="http://schemas.microsoft.com/office/drawing/2014/main" id="{286C2603-5633-4CCE-9675-BC4D942F878F}"/>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4079F26B-B4B2-47CB-8A44-304B7792A7D2}"/>
              </a:ext>
            </a:extLst>
          </p:cNvPr>
          <p:cNvSpPr>
            <a:spLocks noGrp="1"/>
          </p:cNvSpPr>
          <p:nvPr>
            <p:ph type="sldNum" sz="quarter" idx="12"/>
          </p:nvPr>
        </p:nvSpPr>
        <p:spPr/>
        <p:txBody>
          <a:bodyPr/>
          <a:lstStyle/>
          <a:p>
            <a:fld id="{D3EA616C-1468-4AD6-9339-E47D2F2BC554}" type="slidenum">
              <a:rPr lang="pt-PT" smtClean="0"/>
              <a:t>‹nº›</a:t>
            </a:fld>
            <a:endParaRPr lang="pt-PT"/>
          </a:p>
        </p:txBody>
      </p:sp>
    </p:spTree>
    <p:extLst>
      <p:ext uri="{BB962C8B-B14F-4D97-AF65-F5344CB8AC3E}">
        <p14:creationId xmlns:p14="http://schemas.microsoft.com/office/powerpoint/2010/main" val="3893657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DDF953-2FB9-4A81-8565-968BFF134420}"/>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55EF5F5C-6589-4BF5-A519-D36A3117BB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3D898AAE-AFFB-4DB0-8BFF-0F939B68CF68}"/>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DA880E8E-23A5-4D7A-B3E8-8D028952C0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26A24989-3574-47E8-8C97-4F1C66FC18DB}"/>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1325AC4B-5ED0-431A-A722-DA8EB8450F8A}"/>
              </a:ext>
            </a:extLst>
          </p:cNvPr>
          <p:cNvSpPr>
            <a:spLocks noGrp="1"/>
          </p:cNvSpPr>
          <p:nvPr>
            <p:ph type="dt" sz="half" idx="10"/>
          </p:nvPr>
        </p:nvSpPr>
        <p:spPr/>
        <p:txBody>
          <a:bodyPr/>
          <a:lstStyle/>
          <a:p>
            <a:fld id="{6607DB20-5C43-496E-9A3F-04DB21659C0A}" type="datetimeFigureOut">
              <a:rPr lang="pt-PT" smtClean="0"/>
              <a:t>23/07/21</a:t>
            </a:fld>
            <a:endParaRPr lang="pt-PT"/>
          </a:p>
        </p:txBody>
      </p:sp>
      <p:sp>
        <p:nvSpPr>
          <p:cNvPr id="8" name="Marcador de Posição do Rodapé 7">
            <a:extLst>
              <a:ext uri="{FF2B5EF4-FFF2-40B4-BE49-F238E27FC236}">
                <a16:creationId xmlns:a16="http://schemas.microsoft.com/office/drawing/2014/main" id="{5FEE7331-BBBE-43BE-AD86-2E9BC168BC0D}"/>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6EB0AFDC-0EF3-4B7A-A023-6B6D4645B75B}"/>
              </a:ext>
            </a:extLst>
          </p:cNvPr>
          <p:cNvSpPr>
            <a:spLocks noGrp="1"/>
          </p:cNvSpPr>
          <p:nvPr>
            <p:ph type="sldNum" sz="quarter" idx="12"/>
          </p:nvPr>
        </p:nvSpPr>
        <p:spPr/>
        <p:txBody>
          <a:bodyPr/>
          <a:lstStyle/>
          <a:p>
            <a:fld id="{D3EA616C-1468-4AD6-9339-E47D2F2BC554}" type="slidenum">
              <a:rPr lang="pt-PT" smtClean="0"/>
              <a:t>‹nº›</a:t>
            </a:fld>
            <a:endParaRPr lang="pt-PT"/>
          </a:p>
        </p:txBody>
      </p:sp>
    </p:spTree>
    <p:extLst>
      <p:ext uri="{BB962C8B-B14F-4D97-AF65-F5344CB8AC3E}">
        <p14:creationId xmlns:p14="http://schemas.microsoft.com/office/powerpoint/2010/main" val="3449879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18D768-1291-4444-BD45-BA0149284825}"/>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ABCAE2CC-C584-4D84-94CC-3771758A0FD4}"/>
              </a:ext>
            </a:extLst>
          </p:cNvPr>
          <p:cNvSpPr>
            <a:spLocks noGrp="1"/>
          </p:cNvSpPr>
          <p:nvPr>
            <p:ph type="dt" sz="half" idx="10"/>
          </p:nvPr>
        </p:nvSpPr>
        <p:spPr/>
        <p:txBody>
          <a:bodyPr/>
          <a:lstStyle/>
          <a:p>
            <a:fld id="{6607DB20-5C43-496E-9A3F-04DB21659C0A}" type="datetimeFigureOut">
              <a:rPr lang="pt-PT" smtClean="0"/>
              <a:t>23/07/21</a:t>
            </a:fld>
            <a:endParaRPr lang="pt-PT"/>
          </a:p>
        </p:txBody>
      </p:sp>
      <p:sp>
        <p:nvSpPr>
          <p:cNvPr id="4" name="Marcador de Posição do Rodapé 3">
            <a:extLst>
              <a:ext uri="{FF2B5EF4-FFF2-40B4-BE49-F238E27FC236}">
                <a16:creationId xmlns:a16="http://schemas.microsoft.com/office/drawing/2014/main" id="{4804AE05-9C8D-4198-8DD3-D76AFB22C682}"/>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C6299B4A-61BA-4988-B170-375484B4E1B7}"/>
              </a:ext>
            </a:extLst>
          </p:cNvPr>
          <p:cNvSpPr>
            <a:spLocks noGrp="1"/>
          </p:cNvSpPr>
          <p:nvPr>
            <p:ph type="sldNum" sz="quarter" idx="12"/>
          </p:nvPr>
        </p:nvSpPr>
        <p:spPr/>
        <p:txBody>
          <a:bodyPr/>
          <a:lstStyle/>
          <a:p>
            <a:fld id="{D3EA616C-1468-4AD6-9339-E47D2F2BC554}" type="slidenum">
              <a:rPr lang="pt-PT" smtClean="0"/>
              <a:t>‹nº›</a:t>
            </a:fld>
            <a:endParaRPr lang="pt-PT"/>
          </a:p>
        </p:txBody>
      </p:sp>
    </p:spTree>
    <p:extLst>
      <p:ext uri="{BB962C8B-B14F-4D97-AF65-F5344CB8AC3E}">
        <p14:creationId xmlns:p14="http://schemas.microsoft.com/office/powerpoint/2010/main" val="3808227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1019A7BA-3597-4284-8622-74FE010D0120}"/>
              </a:ext>
            </a:extLst>
          </p:cNvPr>
          <p:cNvSpPr>
            <a:spLocks noGrp="1"/>
          </p:cNvSpPr>
          <p:nvPr>
            <p:ph type="dt" sz="half" idx="10"/>
          </p:nvPr>
        </p:nvSpPr>
        <p:spPr/>
        <p:txBody>
          <a:bodyPr/>
          <a:lstStyle/>
          <a:p>
            <a:fld id="{6607DB20-5C43-496E-9A3F-04DB21659C0A}" type="datetimeFigureOut">
              <a:rPr lang="pt-PT" smtClean="0"/>
              <a:t>23/07/21</a:t>
            </a:fld>
            <a:endParaRPr lang="pt-PT"/>
          </a:p>
        </p:txBody>
      </p:sp>
      <p:sp>
        <p:nvSpPr>
          <p:cNvPr id="3" name="Marcador de Posição do Rodapé 2">
            <a:extLst>
              <a:ext uri="{FF2B5EF4-FFF2-40B4-BE49-F238E27FC236}">
                <a16:creationId xmlns:a16="http://schemas.microsoft.com/office/drawing/2014/main" id="{FEFA0C1F-6D47-49C5-A892-83E73992A472}"/>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D4D98279-017C-4003-A814-EB50C5BF05FB}"/>
              </a:ext>
            </a:extLst>
          </p:cNvPr>
          <p:cNvSpPr>
            <a:spLocks noGrp="1"/>
          </p:cNvSpPr>
          <p:nvPr>
            <p:ph type="sldNum" sz="quarter" idx="12"/>
          </p:nvPr>
        </p:nvSpPr>
        <p:spPr/>
        <p:txBody>
          <a:bodyPr/>
          <a:lstStyle/>
          <a:p>
            <a:fld id="{D3EA616C-1468-4AD6-9339-E47D2F2BC554}" type="slidenum">
              <a:rPr lang="pt-PT" smtClean="0"/>
              <a:t>‹nº›</a:t>
            </a:fld>
            <a:endParaRPr lang="pt-PT"/>
          </a:p>
        </p:txBody>
      </p:sp>
    </p:spTree>
    <p:extLst>
      <p:ext uri="{BB962C8B-B14F-4D97-AF65-F5344CB8AC3E}">
        <p14:creationId xmlns:p14="http://schemas.microsoft.com/office/powerpoint/2010/main" val="62475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2F5E00-5C9E-475F-9BAD-E0467B3F68DA}"/>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A2B3C4A4-9CF5-40CD-AAF5-01BE91556C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7A6666C6-9169-472D-A965-93FAE48D21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7599EFFE-8445-4DDE-A348-2D227F55B18C}"/>
              </a:ext>
            </a:extLst>
          </p:cNvPr>
          <p:cNvSpPr>
            <a:spLocks noGrp="1"/>
          </p:cNvSpPr>
          <p:nvPr>
            <p:ph type="dt" sz="half" idx="10"/>
          </p:nvPr>
        </p:nvSpPr>
        <p:spPr/>
        <p:txBody>
          <a:bodyPr/>
          <a:lstStyle/>
          <a:p>
            <a:fld id="{6607DB20-5C43-496E-9A3F-04DB21659C0A}" type="datetimeFigureOut">
              <a:rPr lang="pt-PT" smtClean="0"/>
              <a:t>23/07/21</a:t>
            </a:fld>
            <a:endParaRPr lang="pt-PT"/>
          </a:p>
        </p:txBody>
      </p:sp>
      <p:sp>
        <p:nvSpPr>
          <p:cNvPr id="6" name="Marcador de Posição do Rodapé 5">
            <a:extLst>
              <a:ext uri="{FF2B5EF4-FFF2-40B4-BE49-F238E27FC236}">
                <a16:creationId xmlns:a16="http://schemas.microsoft.com/office/drawing/2014/main" id="{74664A95-DC2F-4546-8958-E28B24DB64B6}"/>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80C8B472-AFDA-4655-86B2-78C9A87439C8}"/>
              </a:ext>
            </a:extLst>
          </p:cNvPr>
          <p:cNvSpPr>
            <a:spLocks noGrp="1"/>
          </p:cNvSpPr>
          <p:nvPr>
            <p:ph type="sldNum" sz="quarter" idx="12"/>
          </p:nvPr>
        </p:nvSpPr>
        <p:spPr/>
        <p:txBody>
          <a:bodyPr/>
          <a:lstStyle/>
          <a:p>
            <a:fld id="{D3EA616C-1468-4AD6-9339-E47D2F2BC554}" type="slidenum">
              <a:rPr lang="pt-PT" smtClean="0"/>
              <a:t>‹nº›</a:t>
            </a:fld>
            <a:endParaRPr lang="pt-PT"/>
          </a:p>
        </p:txBody>
      </p:sp>
    </p:spTree>
    <p:extLst>
      <p:ext uri="{BB962C8B-B14F-4D97-AF65-F5344CB8AC3E}">
        <p14:creationId xmlns:p14="http://schemas.microsoft.com/office/powerpoint/2010/main" val="4021088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CB337F-00D4-4528-893F-7F289CA1EACE}"/>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BDD1CD32-1435-4EF4-9E97-B5A2E2E697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A0E42CE3-494F-457F-90F6-63531ABE68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5300DD1F-9C08-4CCC-960B-593E582445B3}"/>
              </a:ext>
            </a:extLst>
          </p:cNvPr>
          <p:cNvSpPr>
            <a:spLocks noGrp="1"/>
          </p:cNvSpPr>
          <p:nvPr>
            <p:ph type="dt" sz="half" idx="10"/>
          </p:nvPr>
        </p:nvSpPr>
        <p:spPr/>
        <p:txBody>
          <a:bodyPr/>
          <a:lstStyle/>
          <a:p>
            <a:fld id="{6607DB20-5C43-496E-9A3F-04DB21659C0A}" type="datetimeFigureOut">
              <a:rPr lang="pt-PT" smtClean="0"/>
              <a:t>23/07/21</a:t>
            </a:fld>
            <a:endParaRPr lang="pt-PT"/>
          </a:p>
        </p:txBody>
      </p:sp>
      <p:sp>
        <p:nvSpPr>
          <p:cNvPr id="6" name="Marcador de Posição do Rodapé 5">
            <a:extLst>
              <a:ext uri="{FF2B5EF4-FFF2-40B4-BE49-F238E27FC236}">
                <a16:creationId xmlns:a16="http://schemas.microsoft.com/office/drawing/2014/main" id="{ECE0B7C3-B454-41A3-B762-9036B53CD653}"/>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64E797CF-F9B9-4F29-9FCD-3150BD1CCA66}"/>
              </a:ext>
            </a:extLst>
          </p:cNvPr>
          <p:cNvSpPr>
            <a:spLocks noGrp="1"/>
          </p:cNvSpPr>
          <p:nvPr>
            <p:ph type="sldNum" sz="quarter" idx="12"/>
          </p:nvPr>
        </p:nvSpPr>
        <p:spPr/>
        <p:txBody>
          <a:bodyPr/>
          <a:lstStyle/>
          <a:p>
            <a:fld id="{D3EA616C-1468-4AD6-9339-E47D2F2BC554}" type="slidenum">
              <a:rPr lang="pt-PT" smtClean="0"/>
              <a:t>‹nº›</a:t>
            </a:fld>
            <a:endParaRPr lang="pt-PT"/>
          </a:p>
        </p:txBody>
      </p:sp>
    </p:spTree>
    <p:extLst>
      <p:ext uri="{BB962C8B-B14F-4D97-AF65-F5344CB8AC3E}">
        <p14:creationId xmlns:p14="http://schemas.microsoft.com/office/powerpoint/2010/main" val="4215766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F7DB69A8-FBD9-49C7-BFCE-A8C8492B14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2FBC7459-8992-4279-A65A-373859A42D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1D695E30-1B49-4FA0-A138-56D66E8B6C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07DB20-5C43-496E-9A3F-04DB21659C0A}" type="datetimeFigureOut">
              <a:rPr lang="pt-PT" smtClean="0"/>
              <a:t>23/07/21</a:t>
            </a:fld>
            <a:endParaRPr lang="pt-PT"/>
          </a:p>
        </p:txBody>
      </p:sp>
      <p:sp>
        <p:nvSpPr>
          <p:cNvPr id="5" name="Marcador de Posição do Rodapé 4">
            <a:extLst>
              <a:ext uri="{FF2B5EF4-FFF2-40B4-BE49-F238E27FC236}">
                <a16:creationId xmlns:a16="http://schemas.microsoft.com/office/drawing/2014/main" id="{58732BDA-4804-44B1-8ECC-5D21630761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4DEE9C18-25C3-4E91-8630-C3BE91ADB4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EA616C-1468-4AD6-9339-E47D2F2BC554}" type="slidenum">
              <a:rPr lang="pt-PT" smtClean="0"/>
              <a:t>‹nº›</a:t>
            </a:fld>
            <a:endParaRPr lang="pt-PT"/>
          </a:p>
        </p:txBody>
      </p:sp>
    </p:spTree>
    <p:extLst>
      <p:ext uri="{BB962C8B-B14F-4D97-AF65-F5344CB8AC3E}">
        <p14:creationId xmlns:p14="http://schemas.microsoft.com/office/powerpoint/2010/main" val="959200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1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chart" Target="../charts/char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chart" Target="../charts/chart14.xml"/></Relationships>
</file>

<file path=ppt/slides/_rels/slide1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2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chart" Target="../charts/chart2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chart" Target="../charts/char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chart" Target="../charts/chart23.xml"/></Relationships>
</file>

<file path=ppt/slides/_rels/slide2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package" Target="../embeddings/Folha_de_C_lculo_do_Microsoft_Excel21.xls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7.emf"/></Relationships>
</file>

<file path=ppt/slides/_rels/slide41.xml.rels><?xml version="1.0" encoding="UTF-8" standalone="yes"?>
<Relationships xmlns="http://schemas.openxmlformats.org/package/2006/relationships"><Relationship Id="rId3" Type="http://schemas.openxmlformats.org/officeDocument/2006/relationships/package" Target="../embeddings/Folha_de_C_lculo_do_Microsoft_Excel22.xls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8.emf"/></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76000"/>
          </a:schemeClr>
        </a:solidFill>
        <a:effectLst/>
      </p:bgPr>
    </p:bg>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6BBB5900-7A27-40C3-A84F-54D26D0AD46D}"/>
              </a:ext>
            </a:extLst>
          </p:cNvPr>
          <p:cNvGrpSpPr/>
          <p:nvPr/>
        </p:nvGrpSpPr>
        <p:grpSpPr>
          <a:xfrm>
            <a:off x="299714" y="0"/>
            <a:ext cx="1397876" cy="6381136"/>
            <a:chOff x="299714" y="-68826"/>
            <a:chExt cx="1397876" cy="6381136"/>
          </a:xfrm>
          <a:solidFill>
            <a:srgbClr val="6B90AC"/>
          </a:solidFill>
        </p:grpSpPr>
        <p:sp>
          <p:nvSpPr>
            <p:cNvPr id="5" name="Retângulo 4">
              <a:extLst>
                <a:ext uri="{FF2B5EF4-FFF2-40B4-BE49-F238E27FC236}">
                  <a16:creationId xmlns:a16="http://schemas.microsoft.com/office/drawing/2014/main" id="{1D6CB568-4657-49B8-8D6B-C0DC9C5673DF}"/>
                </a:ext>
              </a:extLst>
            </p:cNvPr>
            <p:cNvSpPr/>
            <p:nvPr/>
          </p:nvSpPr>
          <p:spPr>
            <a:xfrm>
              <a:off x="299714" y="-68826"/>
              <a:ext cx="1397876" cy="5580993"/>
            </a:xfrm>
            <a:prstGeom prst="rect">
              <a:avLst/>
            </a:prstGeom>
            <a:grpFill/>
            <a:ln>
              <a:solidFill>
                <a:srgbClr val="537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9D5E9AFC-03D9-4E20-A08F-FA12313260C8}"/>
                </a:ext>
              </a:extLst>
            </p:cNvPr>
            <p:cNvSpPr/>
            <p:nvPr/>
          </p:nvSpPr>
          <p:spPr>
            <a:xfrm>
              <a:off x="299714" y="5746954"/>
              <a:ext cx="1397876" cy="265471"/>
            </a:xfrm>
            <a:prstGeom prst="rect">
              <a:avLst/>
            </a:prstGeom>
            <a:grpFill/>
            <a:ln>
              <a:solidFill>
                <a:srgbClr val="537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BC975398-4A7A-4A42-A35C-5006CBE2F296}"/>
                </a:ext>
              </a:extLst>
            </p:cNvPr>
            <p:cNvSpPr/>
            <p:nvPr/>
          </p:nvSpPr>
          <p:spPr>
            <a:xfrm>
              <a:off x="299714" y="6145162"/>
              <a:ext cx="1397876" cy="167148"/>
            </a:xfrm>
            <a:prstGeom prst="rect">
              <a:avLst/>
            </a:prstGeom>
            <a:grpFill/>
            <a:ln>
              <a:solidFill>
                <a:srgbClr val="537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10" name="Imagem 9">
            <a:extLst>
              <a:ext uri="{FF2B5EF4-FFF2-40B4-BE49-F238E27FC236}">
                <a16:creationId xmlns:a16="http://schemas.microsoft.com/office/drawing/2014/main" id="{C2ADD8AE-56BE-437C-A9B2-57C57E434D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172" y="225519"/>
            <a:ext cx="2728144" cy="1290491"/>
          </a:xfrm>
          <a:prstGeom prst="rect">
            <a:avLst/>
          </a:prstGeom>
          <a:ln w="12700">
            <a:solidFill>
              <a:srgbClr val="537893"/>
            </a:solidFill>
          </a:ln>
        </p:spPr>
      </p:pic>
      <p:pic>
        <p:nvPicPr>
          <p:cNvPr id="15" name="Imagem 14" descr="Uma imagem com parede, interior, pessoa, cama&#10;&#10;Descrição gerada automaticamente">
            <a:extLst>
              <a:ext uri="{FF2B5EF4-FFF2-40B4-BE49-F238E27FC236}">
                <a16:creationId xmlns:a16="http://schemas.microsoft.com/office/drawing/2014/main" id="{80F14DF0-0327-4F4E-85E2-B0FF7F3A1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8398" y="1633647"/>
            <a:ext cx="6897453" cy="4580341"/>
          </a:xfrm>
          <a:prstGeom prst="rect">
            <a:avLst/>
          </a:prstGeom>
          <a:ln>
            <a:noFill/>
          </a:ln>
          <a:effectLst>
            <a:outerShdw blurRad="292100" dist="139700" dir="2700000" algn="tl" rotWithShape="0">
              <a:srgbClr val="333333">
                <a:alpha val="65000"/>
              </a:srgbClr>
            </a:outerShdw>
          </a:effectLst>
        </p:spPr>
      </p:pic>
      <p:sp>
        <p:nvSpPr>
          <p:cNvPr id="8" name="CaixaDeTexto 7">
            <a:extLst>
              <a:ext uri="{FF2B5EF4-FFF2-40B4-BE49-F238E27FC236}">
                <a16:creationId xmlns:a16="http://schemas.microsoft.com/office/drawing/2014/main" id="{E8078148-2C69-4EAD-A403-C80E3248D096}"/>
              </a:ext>
            </a:extLst>
          </p:cNvPr>
          <p:cNvSpPr txBox="1"/>
          <p:nvPr/>
        </p:nvSpPr>
        <p:spPr>
          <a:xfrm>
            <a:off x="4178522" y="451762"/>
            <a:ext cx="6417206" cy="646331"/>
          </a:xfrm>
          <a:prstGeom prst="rect">
            <a:avLst/>
          </a:prstGeom>
          <a:noFill/>
          <a:ln w="19050">
            <a:noFill/>
          </a:ln>
        </p:spPr>
        <p:txBody>
          <a:bodyPr wrap="square" rtlCol="0">
            <a:spAutoFit/>
          </a:bodyPr>
          <a:lstStyle/>
          <a:p>
            <a:pPr algn="ctr"/>
            <a:r>
              <a:rPr lang="pt-PT" sz="3600" b="1" dirty="0">
                <a:solidFill>
                  <a:srgbClr val="3A5468"/>
                </a:solidFill>
              </a:rPr>
              <a:t>RELATÓRIO DE ATIVIDADES 2020</a:t>
            </a:r>
          </a:p>
        </p:txBody>
      </p:sp>
    </p:spTree>
    <p:extLst>
      <p:ext uri="{BB962C8B-B14F-4D97-AF65-F5344CB8AC3E}">
        <p14:creationId xmlns:p14="http://schemas.microsoft.com/office/powerpoint/2010/main" val="2790754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9B846246-731E-4FEF-AB05-6670C88A3954}"/>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55509861-9F82-49E3-A21D-BEB992CF30A5}"/>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AAB17D30-4A94-4819-B375-EA5FD927D05F}"/>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2F115EAE-D70B-4F3D-8FCF-7ADA127A2A5E}"/>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92BF7D07-DEF2-455F-9C79-3115480728AD}"/>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CA62AD03-B988-4823-99EE-1DFA77794C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pic>
        <p:nvPicPr>
          <p:cNvPr id="9" name="Imagem 8">
            <a:extLst>
              <a:ext uri="{FF2B5EF4-FFF2-40B4-BE49-F238E27FC236}">
                <a16:creationId xmlns:a16="http://schemas.microsoft.com/office/drawing/2014/main" id="{A92B20FD-BF48-4DF2-8D54-3F249AEA4A7E}"/>
              </a:ext>
            </a:extLst>
          </p:cNvPr>
          <p:cNvPicPr>
            <a:picLocks noChangeAspect="1"/>
          </p:cNvPicPr>
          <p:nvPr/>
        </p:nvPicPr>
        <p:blipFill>
          <a:blip r:embed="rId3"/>
          <a:stretch>
            <a:fillRect/>
          </a:stretch>
        </p:blipFill>
        <p:spPr>
          <a:xfrm>
            <a:off x="3102704" y="2928695"/>
            <a:ext cx="5805625" cy="3452441"/>
          </a:xfrm>
          <a:prstGeom prst="rect">
            <a:avLst/>
          </a:prstGeom>
        </p:spPr>
      </p:pic>
      <p:sp>
        <p:nvSpPr>
          <p:cNvPr id="10" name="CaixaDeTexto 9">
            <a:extLst>
              <a:ext uri="{FF2B5EF4-FFF2-40B4-BE49-F238E27FC236}">
                <a16:creationId xmlns:a16="http://schemas.microsoft.com/office/drawing/2014/main" id="{461135C7-B326-4ABC-98DC-C3CC168E0F7C}"/>
              </a:ext>
            </a:extLst>
          </p:cNvPr>
          <p:cNvSpPr txBox="1"/>
          <p:nvPr/>
        </p:nvSpPr>
        <p:spPr>
          <a:xfrm>
            <a:off x="2573519" y="1201925"/>
            <a:ext cx="7268066" cy="1394228"/>
          </a:xfrm>
          <a:prstGeom prst="rect">
            <a:avLst/>
          </a:prstGeom>
          <a:noFill/>
        </p:spPr>
        <p:txBody>
          <a:bodyPr wrap="square" rtlCol="0">
            <a:spAutoFit/>
          </a:bodyPr>
          <a:lstStyle/>
          <a:p>
            <a:pPr algn="ctr">
              <a:spcBef>
                <a:spcPct val="20000"/>
              </a:spcBef>
              <a:buFont typeface="Arial" pitchFamily="34" charset="0"/>
              <a:buNone/>
              <a:defRPr/>
            </a:pPr>
            <a:r>
              <a:rPr lang="pt-PT" sz="1800" dirty="0">
                <a:solidFill>
                  <a:srgbClr val="3A5468"/>
                </a:solidFill>
                <a:latin typeface="Calibri" panose="020F0502020204030204" pitchFamily="34" charset="0"/>
                <a:cs typeface="Calibri" panose="020F0502020204030204" pitchFamily="34" charset="0"/>
              </a:rPr>
              <a:t>O Apoio Domiciliário acompanhou </a:t>
            </a:r>
            <a:r>
              <a:rPr lang="pt-PT" sz="1800" b="1" dirty="0">
                <a:solidFill>
                  <a:srgbClr val="3A5468"/>
                </a:solidFill>
                <a:latin typeface="Calibri" panose="020F0502020204030204" pitchFamily="34" charset="0"/>
                <a:cs typeface="Calibri" panose="020F0502020204030204" pitchFamily="34" charset="0"/>
              </a:rPr>
              <a:t>111 bebés e suas famílias (104) em 2020 </a:t>
            </a:r>
            <a:r>
              <a:rPr lang="pt-PT" sz="1800" dirty="0">
                <a:solidFill>
                  <a:srgbClr val="3A5468"/>
                </a:solidFill>
                <a:latin typeface="Calibri" panose="020F0502020204030204" pitchFamily="34" charset="0"/>
                <a:cs typeface="Calibri" panose="020F0502020204030204" pitchFamily="34" charset="0"/>
              </a:rPr>
              <a:t>através de uma equipa composta por 4 técnicos e 20 voluntários</a:t>
            </a:r>
          </a:p>
          <a:p>
            <a:pPr algn="ctr">
              <a:lnSpc>
                <a:spcPct val="150000"/>
              </a:lnSpc>
              <a:spcBef>
                <a:spcPct val="20000"/>
              </a:spcBef>
              <a:buFont typeface="Arial" pitchFamily="34" charset="0"/>
              <a:buNone/>
              <a:defRPr/>
            </a:pPr>
            <a:r>
              <a:rPr lang="pt-PT" sz="1800" b="1" dirty="0">
                <a:solidFill>
                  <a:srgbClr val="3A5468"/>
                </a:solidFill>
                <a:latin typeface="Calibri" panose="020F0502020204030204" pitchFamily="34" charset="0"/>
                <a:cs typeface="Calibri" panose="020F0502020204030204" pitchFamily="34" charset="0"/>
              </a:rPr>
              <a:t>IMPACTADOS  400 benificiários : 289 indiretos e 111 diretos </a:t>
            </a:r>
            <a:endParaRPr lang="pt-PT" sz="2400" b="1" dirty="0">
              <a:solidFill>
                <a:srgbClr val="3A5468"/>
              </a:solidFill>
              <a:latin typeface="Calibri" panose="020F0502020204030204" pitchFamily="34" charset="0"/>
              <a:cs typeface="Calibri" panose="020F0502020204030204" pitchFamily="34" charset="0"/>
            </a:endParaRPr>
          </a:p>
          <a:p>
            <a:endParaRPr lang="pt-PT" dirty="0">
              <a:solidFill>
                <a:srgbClr val="3A5468"/>
              </a:solidFill>
            </a:endParaRPr>
          </a:p>
        </p:txBody>
      </p:sp>
      <p:pic>
        <p:nvPicPr>
          <p:cNvPr id="13" name="Imagem 12">
            <a:extLst>
              <a:ext uri="{FF2B5EF4-FFF2-40B4-BE49-F238E27FC236}">
                <a16:creationId xmlns:a16="http://schemas.microsoft.com/office/drawing/2014/main" id="{1D9F1BD6-30C7-484E-90A7-8B33291A5B73}"/>
              </a:ext>
            </a:extLst>
          </p:cNvPr>
          <p:cNvPicPr>
            <a:picLocks noChangeAspect="1"/>
          </p:cNvPicPr>
          <p:nvPr/>
        </p:nvPicPr>
        <p:blipFill>
          <a:blip r:embed="rId4"/>
          <a:stretch>
            <a:fillRect/>
          </a:stretch>
        </p:blipFill>
        <p:spPr>
          <a:xfrm>
            <a:off x="9975550" y="1201925"/>
            <a:ext cx="1891699" cy="1597843"/>
          </a:xfrm>
          <a:prstGeom prst="rect">
            <a:avLst/>
          </a:prstGeom>
        </p:spPr>
      </p:pic>
      <p:grpSp>
        <p:nvGrpSpPr>
          <p:cNvPr id="11" name="Agrupar 10">
            <a:extLst>
              <a:ext uri="{FF2B5EF4-FFF2-40B4-BE49-F238E27FC236}">
                <a16:creationId xmlns:a16="http://schemas.microsoft.com/office/drawing/2014/main" id="{4ADED7F2-3418-4002-9C69-CE4CB131C05F}"/>
              </a:ext>
            </a:extLst>
          </p:cNvPr>
          <p:cNvGrpSpPr/>
          <p:nvPr/>
        </p:nvGrpSpPr>
        <p:grpSpPr>
          <a:xfrm>
            <a:off x="2573518" y="476864"/>
            <a:ext cx="8927183" cy="584775"/>
            <a:chOff x="2573518" y="476864"/>
            <a:chExt cx="8927183" cy="584775"/>
          </a:xfrm>
        </p:grpSpPr>
        <p:cxnSp>
          <p:nvCxnSpPr>
            <p:cNvPr id="12" name="Conexão reta 11">
              <a:extLst>
                <a:ext uri="{FF2B5EF4-FFF2-40B4-BE49-F238E27FC236}">
                  <a16:creationId xmlns:a16="http://schemas.microsoft.com/office/drawing/2014/main" id="{CA7C841A-FB80-4368-AEC7-3062C3A0B9BC}"/>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359B7DC4-8D5E-49A3-8574-34E095129D67}"/>
                </a:ext>
              </a:extLst>
            </p:cNvPr>
            <p:cNvSpPr txBox="1"/>
            <p:nvPr/>
          </p:nvSpPr>
          <p:spPr>
            <a:xfrm>
              <a:off x="2658125" y="476864"/>
              <a:ext cx="3347391" cy="584775"/>
            </a:xfrm>
            <a:prstGeom prst="rect">
              <a:avLst/>
            </a:prstGeom>
            <a:noFill/>
          </p:spPr>
          <p:txBody>
            <a:bodyPr wrap="none" rtlCol="0">
              <a:spAutoFit/>
            </a:bodyPr>
            <a:lstStyle/>
            <a:p>
              <a:r>
                <a:rPr lang="pt-PT" sz="3200" b="1" dirty="0">
                  <a:solidFill>
                    <a:srgbClr val="537893"/>
                  </a:solidFill>
                </a:rPr>
                <a:t>Apoio Domiciliário</a:t>
              </a:r>
            </a:p>
          </p:txBody>
        </p:sp>
      </p:grpSp>
    </p:spTree>
    <p:extLst>
      <p:ext uri="{BB962C8B-B14F-4D97-AF65-F5344CB8AC3E}">
        <p14:creationId xmlns:p14="http://schemas.microsoft.com/office/powerpoint/2010/main" val="726761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C2D13B8F-07DF-4F2C-AB03-55451599DAFD}"/>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801B3525-CA60-4828-88B4-DB664A04D5A8}"/>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DAF8F051-AB72-4375-87F8-102A6B2CBA91}"/>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1BA1174B-2EA3-4645-8717-2B1DB711BBA4}"/>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83976380-6AFF-482A-94A8-135C192C0A7E}"/>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B4F872D9-84AE-4452-B028-70F07D5DDA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graphicFrame>
        <p:nvGraphicFramePr>
          <p:cNvPr id="9" name="Chart 5">
            <a:extLst>
              <a:ext uri="{FF2B5EF4-FFF2-40B4-BE49-F238E27FC236}">
                <a16:creationId xmlns:a16="http://schemas.microsoft.com/office/drawing/2014/main" id="{85418E73-2BE0-46CB-9B5F-5FB0D5D5E265}"/>
              </a:ext>
            </a:extLst>
          </p:cNvPr>
          <p:cNvGraphicFramePr>
            <a:graphicFrameLocks/>
          </p:cNvGraphicFramePr>
          <p:nvPr>
            <p:extLst>
              <p:ext uri="{D42A27DB-BD31-4B8C-83A1-F6EECF244321}">
                <p14:modId xmlns:p14="http://schemas.microsoft.com/office/powerpoint/2010/main" val="1344659437"/>
              </p:ext>
            </p:extLst>
          </p:nvPr>
        </p:nvGraphicFramePr>
        <p:xfrm>
          <a:off x="1074656" y="3328553"/>
          <a:ext cx="7978475" cy="2969009"/>
        </p:xfrm>
        <a:graphic>
          <a:graphicData uri="http://schemas.openxmlformats.org/drawingml/2006/chart">
            <c:chart xmlns:c="http://schemas.openxmlformats.org/drawingml/2006/chart" xmlns:r="http://schemas.openxmlformats.org/officeDocument/2006/relationships" r:id="rId3"/>
          </a:graphicData>
        </a:graphic>
      </p:graphicFrame>
      <p:sp>
        <p:nvSpPr>
          <p:cNvPr id="12" name="CaixaDeTexto 11">
            <a:extLst>
              <a:ext uri="{FF2B5EF4-FFF2-40B4-BE49-F238E27FC236}">
                <a16:creationId xmlns:a16="http://schemas.microsoft.com/office/drawing/2014/main" id="{31DBC028-4368-47EA-9E4C-D9D56DD78CB0}"/>
              </a:ext>
            </a:extLst>
          </p:cNvPr>
          <p:cNvSpPr txBox="1"/>
          <p:nvPr/>
        </p:nvSpPr>
        <p:spPr>
          <a:xfrm>
            <a:off x="2403834" y="1329179"/>
            <a:ext cx="7607431" cy="1292662"/>
          </a:xfrm>
          <a:prstGeom prst="rect">
            <a:avLst/>
          </a:prstGeom>
          <a:noFill/>
        </p:spPr>
        <p:txBody>
          <a:bodyPr wrap="square" rtlCol="0">
            <a:spAutoFit/>
          </a:bodyPr>
          <a:lstStyle/>
          <a:p>
            <a:pPr algn="just"/>
            <a:r>
              <a:rPr lang="pt-PT" sz="2000" b="1" dirty="0">
                <a:solidFill>
                  <a:srgbClr val="3A5468"/>
                </a:solidFill>
                <a:latin typeface="Calibri" panose="020F0502020204030204" pitchFamily="34" charset="0"/>
                <a:cs typeface="Calibri" panose="020F0502020204030204" pitchFamily="34" charset="0"/>
              </a:rPr>
              <a:t>Das Famílias acompanhadas, 27%</a:t>
            </a:r>
            <a:r>
              <a:rPr lang="pt-PT" sz="2000" dirty="0">
                <a:solidFill>
                  <a:srgbClr val="3A5468"/>
                </a:solidFill>
                <a:latin typeface="Calibri" panose="020F0502020204030204" pitchFamily="34" charset="0"/>
                <a:cs typeface="Calibri" panose="020F0502020204030204" pitchFamily="34" charset="0"/>
              </a:rPr>
              <a:t> </a:t>
            </a:r>
            <a:r>
              <a:rPr lang="pt-PT" sz="2000" b="1" dirty="0">
                <a:solidFill>
                  <a:srgbClr val="3A5468"/>
                </a:solidFill>
                <a:latin typeface="Calibri" panose="020F0502020204030204" pitchFamily="34" charset="0"/>
                <a:cs typeface="Calibri" panose="020F0502020204030204" pitchFamily="34" charset="0"/>
              </a:rPr>
              <a:t>foram referenciados pelo HSM,</a:t>
            </a:r>
            <a:r>
              <a:rPr lang="pt-PT" sz="2000" dirty="0">
                <a:solidFill>
                  <a:srgbClr val="3A5468"/>
                </a:solidFill>
                <a:latin typeface="Calibri" panose="020F0502020204030204" pitchFamily="34" charset="0"/>
                <a:cs typeface="Calibri" panose="020F0502020204030204" pitchFamily="34" charset="0"/>
              </a:rPr>
              <a:t> </a:t>
            </a:r>
            <a:r>
              <a:rPr lang="pt-PT" sz="2000" b="1" dirty="0">
                <a:solidFill>
                  <a:srgbClr val="3A5468"/>
                </a:solidFill>
                <a:latin typeface="Calibri" panose="020F0502020204030204" pitchFamily="34" charset="0"/>
                <a:cs typeface="Calibri" panose="020F0502020204030204" pitchFamily="34" charset="0"/>
              </a:rPr>
              <a:t>HBA</a:t>
            </a:r>
            <a:r>
              <a:rPr lang="pt-PT" sz="2000" dirty="0">
                <a:solidFill>
                  <a:srgbClr val="3A5468"/>
                </a:solidFill>
                <a:latin typeface="Calibri" panose="020F0502020204030204" pitchFamily="34" charset="0"/>
                <a:cs typeface="Calibri" panose="020F0502020204030204" pitchFamily="34" charset="0"/>
              </a:rPr>
              <a:t> (22%), </a:t>
            </a:r>
            <a:r>
              <a:rPr lang="pt-PT" sz="2000" b="1" dirty="0">
                <a:solidFill>
                  <a:srgbClr val="3A5468"/>
                </a:solidFill>
                <a:latin typeface="Calibri" panose="020F0502020204030204" pitchFamily="34" charset="0"/>
                <a:cs typeface="Calibri" panose="020F0502020204030204" pitchFamily="34" charset="0"/>
              </a:rPr>
              <a:t>MAC</a:t>
            </a:r>
            <a:r>
              <a:rPr lang="pt-PT" sz="2000" dirty="0">
                <a:solidFill>
                  <a:srgbClr val="3A5468"/>
                </a:solidFill>
                <a:latin typeface="Calibri" panose="020F0502020204030204" pitchFamily="34" charset="0"/>
                <a:cs typeface="Calibri" panose="020F0502020204030204" pitchFamily="34" charset="0"/>
              </a:rPr>
              <a:t> (17%) e </a:t>
            </a:r>
            <a:r>
              <a:rPr lang="pt-PT" sz="2000" b="1" dirty="0">
                <a:solidFill>
                  <a:srgbClr val="3A5468"/>
                </a:solidFill>
                <a:latin typeface="Calibri" panose="020F0502020204030204" pitchFamily="34" charset="0"/>
                <a:cs typeface="Calibri" panose="020F0502020204030204" pitchFamily="34" charset="0"/>
              </a:rPr>
              <a:t>CPCJ’s e NACJR’s</a:t>
            </a:r>
            <a:r>
              <a:rPr lang="pt-PT" sz="2000" dirty="0">
                <a:solidFill>
                  <a:srgbClr val="3A5468"/>
                </a:solidFill>
                <a:latin typeface="Calibri" panose="020F0502020204030204" pitchFamily="34" charset="0"/>
                <a:cs typeface="Calibri" panose="020F0502020204030204" pitchFamily="34" charset="0"/>
              </a:rPr>
              <a:t> (25%) representam a quase totalidade dos casos. </a:t>
            </a:r>
          </a:p>
          <a:p>
            <a:endParaRPr lang="pt-PT" dirty="0"/>
          </a:p>
        </p:txBody>
      </p:sp>
      <p:graphicFrame>
        <p:nvGraphicFramePr>
          <p:cNvPr id="14" name="Gráfico 13">
            <a:extLst>
              <a:ext uri="{FF2B5EF4-FFF2-40B4-BE49-F238E27FC236}">
                <a16:creationId xmlns:a16="http://schemas.microsoft.com/office/drawing/2014/main" id="{D878AD65-D49D-47F6-A51B-23A1EB3B9840}"/>
              </a:ext>
            </a:extLst>
          </p:cNvPr>
          <p:cNvGraphicFramePr>
            <a:graphicFrameLocks/>
          </p:cNvGraphicFramePr>
          <p:nvPr>
            <p:extLst>
              <p:ext uri="{D42A27DB-BD31-4B8C-83A1-F6EECF244321}">
                <p14:modId xmlns:p14="http://schemas.microsoft.com/office/powerpoint/2010/main" val="190054023"/>
              </p:ext>
            </p:extLst>
          </p:nvPr>
        </p:nvGraphicFramePr>
        <p:xfrm>
          <a:off x="7793986" y="2290721"/>
          <a:ext cx="3988360" cy="2960352"/>
        </p:xfrm>
        <a:graphic>
          <a:graphicData uri="http://schemas.openxmlformats.org/drawingml/2006/chart">
            <c:chart xmlns:c="http://schemas.openxmlformats.org/drawingml/2006/chart" xmlns:r="http://schemas.openxmlformats.org/officeDocument/2006/relationships" r:id="rId4"/>
          </a:graphicData>
        </a:graphic>
      </p:graphicFrame>
      <p:grpSp>
        <p:nvGrpSpPr>
          <p:cNvPr id="13" name="Agrupar 12">
            <a:extLst>
              <a:ext uri="{FF2B5EF4-FFF2-40B4-BE49-F238E27FC236}">
                <a16:creationId xmlns:a16="http://schemas.microsoft.com/office/drawing/2014/main" id="{98F28628-2164-42B1-A1B8-1B04DCB7A46A}"/>
              </a:ext>
            </a:extLst>
          </p:cNvPr>
          <p:cNvGrpSpPr/>
          <p:nvPr/>
        </p:nvGrpSpPr>
        <p:grpSpPr>
          <a:xfrm>
            <a:off x="2573518" y="476864"/>
            <a:ext cx="8927183" cy="584775"/>
            <a:chOff x="2573518" y="476864"/>
            <a:chExt cx="8927183" cy="584775"/>
          </a:xfrm>
        </p:grpSpPr>
        <p:cxnSp>
          <p:nvCxnSpPr>
            <p:cNvPr id="15" name="Conexão reta 14">
              <a:extLst>
                <a:ext uri="{FF2B5EF4-FFF2-40B4-BE49-F238E27FC236}">
                  <a16:creationId xmlns:a16="http://schemas.microsoft.com/office/drawing/2014/main" id="{4AF514AE-241E-494C-97D5-DD5443CD866E}"/>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6" name="CaixaDeTexto 15">
              <a:extLst>
                <a:ext uri="{FF2B5EF4-FFF2-40B4-BE49-F238E27FC236}">
                  <a16:creationId xmlns:a16="http://schemas.microsoft.com/office/drawing/2014/main" id="{4802B62D-FCA1-4E01-867F-E6D3ADC08ECD}"/>
                </a:ext>
              </a:extLst>
            </p:cNvPr>
            <p:cNvSpPr txBox="1"/>
            <p:nvPr/>
          </p:nvSpPr>
          <p:spPr>
            <a:xfrm>
              <a:off x="2658125" y="476864"/>
              <a:ext cx="3347391" cy="584775"/>
            </a:xfrm>
            <a:prstGeom prst="rect">
              <a:avLst/>
            </a:prstGeom>
            <a:noFill/>
          </p:spPr>
          <p:txBody>
            <a:bodyPr wrap="none" rtlCol="0">
              <a:spAutoFit/>
            </a:bodyPr>
            <a:lstStyle/>
            <a:p>
              <a:r>
                <a:rPr lang="pt-PT" sz="3200" b="1" dirty="0">
                  <a:solidFill>
                    <a:srgbClr val="537893"/>
                  </a:solidFill>
                </a:rPr>
                <a:t>Apoio Domiciliário</a:t>
              </a:r>
            </a:p>
          </p:txBody>
        </p:sp>
      </p:grpSp>
    </p:spTree>
    <p:extLst>
      <p:ext uri="{BB962C8B-B14F-4D97-AF65-F5344CB8AC3E}">
        <p14:creationId xmlns:p14="http://schemas.microsoft.com/office/powerpoint/2010/main" val="3026088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A9B3B988-2A21-4FB9-8B3A-648B1B82AE8C}"/>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5DD29E45-2D5A-465F-88AB-285A6A54CABE}"/>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8B785C98-4924-41C3-A00A-CDB52E5B31E4}"/>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3E5808F1-6CE5-4F6C-BA49-C748100DA42D}"/>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BEEEAFA8-B77D-4729-91D0-63680B7FB661}"/>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BC88ECCD-B29E-4738-BF4F-E26AC1970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graphicFrame>
        <p:nvGraphicFramePr>
          <p:cNvPr id="10" name="Gráfico 9">
            <a:extLst>
              <a:ext uri="{FF2B5EF4-FFF2-40B4-BE49-F238E27FC236}">
                <a16:creationId xmlns:a16="http://schemas.microsoft.com/office/drawing/2014/main" id="{3078343B-FBC6-4EA9-8ADE-537E11F43B8A}"/>
              </a:ext>
            </a:extLst>
          </p:cNvPr>
          <p:cNvGraphicFramePr>
            <a:graphicFrameLocks/>
          </p:cNvGraphicFramePr>
          <p:nvPr>
            <p:extLst>
              <p:ext uri="{D42A27DB-BD31-4B8C-83A1-F6EECF244321}">
                <p14:modId xmlns:p14="http://schemas.microsoft.com/office/powerpoint/2010/main" val="1322899999"/>
              </p:ext>
            </p:extLst>
          </p:nvPr>
        </p:nvGraphicFramePr>
        <p:xfrm>
          <a:off x="1061611" y="3072388"/>
          <a:ext cx="5438170" cy="3141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áfico 10">
            <a:extLst>
              <a:ext uri="{FF2B5EF4-FFF2-40B4-BE49-F238E27FC236}">
                <a16:creationId xmlns:a16="http://schemas.microsoft.com/office/drawing/2014/main" id="{6C2F6B8A-05B8-4A95-8608-EE2582CBD0C8}"/>
              </a:ext>
            </a:extLst>
          </p:cNvPr>
          <p:cNvGraphicFramePr>
            <a:graphicFrameLocks/>
          </p:cNvGraphicFramePr>
          <p:nvPr>
            <p:extLst>
              <p:ext uri="{D42A27DB-BD31-4B8C-83A1-F6EECF244321}">
                <p14:modId xmlns:p14="http://schemas.microsoft.com/office/powerpoint/2010/main" val="1985817413"/>
              </p:ext>
            </p:extLst>
          </p:nvPr>
        </p:nvGraphicFramePr>
        <p:xfrm>
          <a:off x="6714436" y="3072388"/>
          <a:ext cx="5125629" cy="3382358"/>
        </p:xfrm>
        <a:graphic>
          <a:graphicData uri="http://schemas.openxmlformats.org/drawingml/2006/chart">
            <c:chart xmlns:c="http://schemas.openxmlformats.org/drawingml/2006/chart" xmlns:r="http://schemas.openxmlformats.org/officeDocument/2006/relationships" r:id="rId4"/>
          </a:graphicData>
        </a:graphic>
      </p:graphicFrame>
      <p:sp>
        <p:nvSpPr>
          <p:cNvPr id="12" name="CaixaDeTexto 11">
            <a:extLst>
              <a:ext uri="{FF2B5EF4-FFF2-40B4-BE49-F238E27FC236}">
                <a16:creationId xmlns:a16="http://schemas.microsoft.com/office/drawing/2014/main" id="{291D9605-CEE1-4AA5-986F-BDE826E34DE6}"/>
              </a:ext>
            </a:extLst>
          </p:cNvPr>
          <p:cNvSpPr txBox="1"/>
          <p:nvPr/>
        </p:nvSpPr>
        <p:spPr>
          <a:xfrm>
            <a:off x="3250085" y="1499389"/>
            <a:ext cx="6308694" cy="707886"/>
          </a:xfrm>
          <a:prstGeom prst="rect">
            <a:avLst/>
          </a:prstGeom>
          <a:noFill/>
        </p:spPr>
        <p:txBody>
          <a:bodyPr wrap="square" rtlCol="0">
            <a:spAutoFit/>
          </a:bodyPr>
          <a:lstStyle/>
          <a:p>
            <a:r>
              <a:rPr lang="pt-PT" sz="2000" b="1" dirty="0">
                <a:solidFill>
                  <a:srgbClr val="3A5468"/>
                </a:solidFill>
                <a:latin typeface="Calibri" panose="020F0502020204030204" pitchFamily="34" charset="0"/>
                <a:cs typeface="Calibri" panose="020F0502020204030204" pitchFamily="34" charset="0"/>
              </a:rPr>
              <a:t>Cerca de 54% das famílias acompanhadas em 2020 foram referenciadas no mesmo ano</a:t>
            </a:r>
            <a:r>
              <a:rPr lang="pt-PT" sz="2000" dirty="0">
                <a:solidFill>
                  <a:srgbClr val="3A5468"/>
                </a:solidFill>
                <a:latin typeface="Calibri" panose="020F0502020204030204" pitchFamily="34" charset="0"/>
                <a:cs typeface="Calibri" panose="020F0502020204030204" pitchFamily="34" charset="0"/>
              </a:rPr>
              <a:t>, 38% em 2019 e 9% em 2018</a:t>
            </a:r>
          </a:p>
        </p:txBody>
      </p:sp>
      <p:grpSp>
        <p:nvGrpSpPr>
          <p:cNvPr id="13" name="Agrupar 12">
            <a:extLst>
              <a:ext uri="{FF2B5EF4-FFF2-40B4-BE49-F238E27FC236}">
                <a16:creationId xmlns:a16="http://schemas.microsoft.com/office/drawing/2014/main" id="{D01F971B-AD56-4419-BE68-3526369E7FCE}"/>
              </a:ext>
            </a:extLst>
          </p:cNvPr>
          <p:cNvGrpSpPr/>
          <p:nvPr/>
        </p:nvGrpSpPr>
        <p:grpSpPr>
          <a:xfrm>
            <a:off x="2573518" y="476864"/>
            <a:ext cx="8927183" cy="584775"/>
            <a:chOff x="2573518" y="476864"/>
            <a:chExt cx="8927183" cy="584775"/>
          </a:xfrm>
        </p:grpSpPr>
        <p:cxnSp>
          <p:nvCxnSpPr>
            <p:cNvPr id="14" name="Conexão reta 13">
              <a:extLst>
                <a:ext uri="{FF2B5EF4-FFF2-40B4-BE49-F238E27FC236}">
                  <a16:creationId xmlns:a16="http://schemas.microsoft.com/office/drawing/2014/main" id="{74204D3A-75B0-4601-8E54-89FF43F74986}"/>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5" name="CaixaDeTexto 14">
              <a:extLst>
                <a:ext uri="{FF2B5EF4-FFF2-40B4-BE49-F238E27FC236}">
                  <a16:creationId xmlns:a16="http://schemas.microsoft.com/office/drawing/2014/main" id="{DDDF0B72-A93F-44B2-913D-8555E2DBDD23}"/>
                </a:ext>
              </a:extLst>
            </p:cNvPr>
            <p:cNvSpPr txBox="1"/>
            <p:nvPr/>
          </p:nvSpPr>
          <p:spPr>
            <a:xfrm>
              <a:off x="2658125" y="476864"/>
              <a:ext cx="3347391" cy="584775"/>
            </a:xfrm>
            <a:prstGeom prst="rect">
              <a:avLst/>
            </a:prstGeom>
            <a:noFill/>
          </p:spPr>
          <p:txBody>
            <a:bodyPr wrap="none" rtlCol="0">
              <a:spAutoFit/>
            </a:bodyPr>
            <a:lstStyle/>
            <a:p>
              <a:r>
                <a:rPr lang="pt-PT" sz="3200" b="1" dirty="0">
                  <a:solidFill>
                    <a:srgbClr val="537893"/>
                  </a:solidFill>
                </a:rPr>
                <a:t>Apoio Domiciliário</a:t>
              </a:r>
            </a:p>
          </p:txBody>
        </p:sp>
      </p:grpSp>
    </p:spTree>
    <p:extLst>
      <p:ext uri="{BB962C8B-B14F-4D97-AF65-F5344CB8AC3E}">
        <p14:creationId xmlns:p14="http://schemas.microsoft.com/office/powerpoint/2010/main" val="907292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EFED7816-C602-4756-B57A-9AE8811706EE}"/>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E3306861-BE87-4AC0-A172-F9C2FB127E0D}"/>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94D1B48F-7129-4A59-A115-4901A96D75AA}"/>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1518A5FE-FC86-4567-ACEC-31552FD1DD4F}"/>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9806F3ED-6CC1-4CC0-A523-2E6D603969A8}"/>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E6C877EC-1EB7-471C-9DEA-8DDAC8D25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graphicFrame>
        <p:nvGraphicFramePr>
          <p:cNvPr id="8" name="Gráfico 7">
            <a:extLst>
              <a:ext uri="{FF2B5EF4-FFF2-40B4-BE49-F238E27FC236}">
                <a16:creationId xmlns:a16="http://schemas.microsoft.com/office/drawing/2014/main" id="{A7340A4A-4844-4CFC-9241-A4D1D6F4D7D2}"/>
              </a:ext>
            </a:extLst>
          </p:cNvPr>
          <p:cNvGraphicFramePr>
            <a:graphicFrameLocks/>
          </p:cNvGraphicFramePr>
          <p:nvPr>
            <p:extLst>
              <p:ext uri="{D42A27DB-BD31-4B8C-83A1-F6EECF244321}">
                <p14:modId xmlns:p14="http://schemas.microsoft.com/office/powerpoint/2010/main" val="507764943"/>
              </p:ext>
            </p:extLst>
          </p:nvPr>
        </p:nvGraphicFramePr>
        <p:xfrm>
          <a:off x="1065735" y="3527273"/>
          <a:ext cx="5030265" cy="3035888"/>
        </p:xfrm>
        <a:graphic>
          <a:graphicData uri="http://schemas.openxmlformats.org/drawingml/2006/chart">
            <c:chart xmlns:c="http://schemas.openxmlformats.org/drawingml/2006/chart" xmlns:r="http://schemas.openxmlformats.org/officeDocument/2006/relationships" r:id="rId3"/>
          </a:graphicData>
        </a:graphic>
      </p:graphicFrame>
      <p:sp>
        <p:nvSpPr>
          <p:cNvPr id="10" name="CaixaDeTexto 9">
            <a:extLst>
              <a:ext uri="{FF2B5EF4-FFF2-40B4-BE49-F238E27FC236}">
                <a16:creationId xmlns:a16="http://schemas.microsoft.com/office/drawing/2014/main" id="{950B2B5F-AB37-4338-B339-0BB3E1D08EC2}"/>
              </a:ext>
            </a:extLst>
          </p:cNvPr>
          <p:cNvSpPr txBox="1"/>
          <p:nvPr/>
        </p:nvSpPr>
        <p:spPr>
          <a:xfrm>
            <a:off x="1276267" y="1367817"/>
            <a:ext cx="4892174" cy="2062103"/>
          </a:xfrm>
          <a:prstGeom prst="rect">
            <a:avLst/>
          </a:prstGeom>
          <a:noFill/>
          <a:ln w="19050">
            <a:solidFill>
              <a:srgbClr val="3A5468"/>
            </a:solidFill>
          </a:ln>
        </p:spPr>
        <p:txBody>
          <a:bodyPr wrap="square" rtlCol="0">
            <a:spAutoFit/>
          </a:bodyPr>
          <a:lstStyle/>
          <a:p>
            <a:pPr marL="285750" indent="-285750">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No</a:t>
            </a:r>
            <a:r>
              <a:rPr lang="pt-PT" b="1" dirty="0">
                <a:solidFill>
                  <a:srgbClr val="3A5468"/>
                </a:solidFill>
                <a:latin typeface="Calibri" panose="020F0502020204030204" pitchFamily="34" charset="0"/>
                <a:cs typeface="Calibri" panose="020F0502020204030204" pitchFamily="34" charset="0"/>
              </a:rPr>
              <a:t> concelho de Loures </a:t>
            </a:r>
            <a:r>
              <a:rPr lang="pt-PT" dirty="0">
                <a:solidFill>
                  <a:srgbClr val="3A5468"/>
                </a:solidFill>
                <a:latin typeface="Calibri" panose="020F0502020204030204" pitchFamily="34" charset="0"/>
                <a:cs typeface="Calibri" panose="020F0502020204030204" pitchFamily="34" charset="0"/>
              </a:rPr>
              <a:t>acompanhamos</a:t>
            </a:r>
            <a:r>
              <a:rPr lang="pt-PT" b="1" dirty="0">
                <a:solidFill>
                  <a:srgbClr val="3A5468"/>
                </a:solidFill>
                <a:latin typeface="Calibri" panose="020F0502020204030204" pitchFamily="34" charset="0"/>
                <a:cs typeface="Calibri" panose="020F0502020204030204" pitchFamily="34" charset="0"/>
              </a:rPr>
              <a:t> 46 famílias</a:t>
            </a:r>
          </a:p>
          <a:p>
            <a:pPr marL="285750" indent="-285750">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Em </a:t>
            </a:r>
            <a:r>
              <a:rPr lang="pt-PT" b="1" dirty="0">
                <a:solidFill>
                  <a:srgbClr val="3A5468"/>
                </a:solidFill>
                <a:latin typeface="Calibri" panose="020F0502020204030204" pitchFamily="34" charset="0"/>
                <a:cs typeface="Calibri" panose="020F0502020204030204" pitchFamily="34" charset="0"/>
              </a:rPr>
              <a:t>Lisboa</a:t>
            </a:r>
            <a:r>
              <a:rPr lang="pt-PT" dirty="0">
                <a:solidFill>
                  <a:srgbClr val="3A5468"/>
                </a:solidFill>
                <a:latin typeface="Calibri" panose="020F0502020204030204" pitchFamily="34" charset="0"/>
                <a:cs typeface="Calibri" panose="020F0502020204030204" pitchFamily="34" charset="0"/>
              </a:rPr>
              <a:t> residem </a:t>
            </a:r>
            <a:r>
              <a:rPr lang="pt-PT" b="1" dirty="0">
                <a:solidFill>
                  <a:srgbClr val="3A5468"/>
                </a:solidFill>
                <a:latin typeface="Calibri" panose="020F0502020204030204" pitchFamily="34" charset="0"/>
                <a:cs typeface="Calibri" panose="020F0502020204030204" pitchFamily="34" charset="0"/>
              </a:rPr>
              <a:t>28  famílias </a:t>
            </a:r>
            <a:r>
              <a:rPr lang="pt-PT" dirty="0">
                <a:solidFill>
                  <a:srgbClr val="3A5468"/>
                </a:solidFill>
                <a:latin typeface="Calibri" panose="020F0502020204030204" pitchFamily="34" charset="0"/>
                <a:cs typeface="Calibri" panose="020F0502020204030204" pitchFamily="34" charset="0"/>
              </a:rPr>
              <a:t>e em </a:t>
            </a:r>
            <a:r>
              <a:rPr lang="pt-PT" b="1" dirty="0">
                <a:solidFill>
                  <a:srgbClr val="3A5468"/>
                </a:solidFill>
                <a:latin typeface="Calibri" panose="020F0502020204030204" pitchFamily="34" charset="0"/>
                <a:cs typeface="Calibri" panose="020F0502020204030204" pitchFamily="34" charset="0"/>
              </a:rPr>
              <a:t>Odivelas 16</a:t>
            </a:r>
            <a:r>
              <a:rPr lang="pt-PT" dirty="0">
                <a:solidFill>
                  <a:srgbClr val="3A5468"/>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Os Concelhos de </a:t>
            </a:r>
            <a:r>
              <a:rPr lang="pt-PT" b="1" dirty="0">
                <a:solidFill>
                  <a:srgbClr val="3A5468"/>
                </a:solidFill>
                <a:latin typeface="Calibri" panose="020F0502020204030204" pitchFamily="34" charset="0"/>
                <a:cs typeface="Calibri" panose="020F0502020204030204" pitchFamily="34" charset="0"/>
              </a:rPr>
              <a:t>Loures, Odivelas e Lisboa </a:t>
            </a:r>
            <a:r>
              <a:rPr lang="pt-PT" dirty="0">
                <a:solidFill>
                  <a:srgbClr val="3A5468"/>
                </a:solidFill>
                <a:latin typeface="Calibri" panose="020F0502020204030204" pitchFamily="34" charset="0"/>
                <a:cs typeface="Calibri" panose="020F0502020204030204" pitchFamily="34" charset="0"/>
              </a:rPr>
              <a:t>são os de </a:t>
            </a:r>
            <a:r>
              <a:rPr lang="pt-PT" b="1" dirty="0">
                <a:solidFill>
                  <a:srgbClr val="3A5468"/>
                </a:solidFill>
                <a:latin typeface="Calibri" panose="020F0502020204030204" pitchFamily="34" charset="0"/>
                <a:cs typeface="Calibri" panose="020F0502020204030204" pitchFamily="34" charset="0"/>
              </a:rPr>
              <a:t>maior expressão </a:t>
            </a:r>
            <a:r>
              <a:rPr lang="pt-PT" dirty="0">
                <a:solidFill>
                  <a:srgbClr val="3A5468"/>
                </a:solidFill>
                <a:latin typeface="Calibri" panose="020F0502020204030204" pitchFamily="34" charset="0"/>
                <a:cs typeface="Calibri" panose="020F0502020204030204" pitchFamily="34" charset="0"/>
              </a:rPr>
              <a:t>dos 11 em que </a:t>
            </a:r>
            <a:r>
              <a:rPr lang="pt-PT" sz="2000" dirty="0">
                <a:solidFill>
                  <a:srgbClr val="3A5468"/>
                </a:solidFill>
                <a:latin typeface="Calibri" panose="020F0502020204030204" pitchFamily="34" charset="0"/>
                <a:cs typeface="Calibri" panose="020F0502020204030204" pitchFamily="34" charset="0"/>
              </a:rPr>
              <a:t>interviemos. </a:t>
            </a:r>
            <a:endParaRPr lang="pt-PT" sz="2500" dirty="0">
              <a:solidFill>
                <a:srgbClr val="3A5468"/>
              </a:solidFill>
              <a:latin typeface="Calibri" panose="020F0502020204030204" pitchFamily="34" charset="0"/>
              <a:cs typeface="Calibri" panose="020F0502020204030204" pitchFamily="34" charset="0"/>
            </a:endParaRPr>
          </a:p>
        </p:txBody>
      </p:sp>
      <p:graphicFrame>
        <p:nvGraphicFramePr>
          <p:cNvPr id="11" name="Gráfico 10">
            <a:extLst>
              <a:ext uri="{FF2B5EF4-FFF2-40B4-BE49-F238E27FC236}">
                <a16:creationId xmlns:a16="http://schemas.microsoft.com/office/drawing/2014/main" id="{95111294-6A06-4B47-B3A0-C8F989AC2A0B}"/>
              </a:ext>
            </a:extLst>
          </p:cNvPr>
          <p:cNvGraphicFramePr>
            <a:graphicFrameLocks/>
          </p:cNvGraphicFramePr>
          <p:nvPr>
            <p:extLst>
              <p:ext uri="{D42A27DB-BD31-4B8C-83A1-F6EECF244321}">
                <p14:modId xmlns:p14="http://schemas.microsoft.com/office/powerpoint/2010/main" val="1238130469"/>
              </p:ext>
            </p:extLst>
          </p:nvPr>
        </p:nvGraphicFramePr>
        <p:xfrm>
          <a:off x="6701275" y="3658697"/>
          <a:ext cx="5269669" cy="3199303"/>
        </p:xfrm>
        <a:graphic>
          <a:graphicData uri="http://schemas.openxmlformats.org/drawingml/2006/chart">
            <c:chart xmlns:c="http://schemas.openxmlformats.org/drawingml/2006/chart" xmlns:r="http://schemas.openxmlformats.org/officeDocument/2006/relationships" r:id="rId4"/>
          </a:graphicData>
        </a:graphic>
      </p:graphicFrame>
      <p:sp>
        <p:nvSpPr>
          <p:cNvPr id="12" name="CaixaDeTexto 11">
            <a:extLst>
              <a:ext uri="{FF2B5EF4-FFF2-40B4-BE49-F238E27FC236}">
                <a16:creationId xmlns:a16="http://schemas.microsoft.com/office/drawing/2014/main" id="{894DB81B-2190-4705-A516-AEB1461B3DE4}"/>
              </a:ext>
            </a:extLst>
          </p:cNvPr>
          <p:cNvSpPr txBox="1"/>
          <p:nvPr/>
        </p:nvSpPr>
        <p:spPr>
          <a:xfrm>
            <a:off x="6928702" y="1367817"/>
            <a:ext cx="4415318" cy="1865126"/>
          </a:xfrm>
          <a:prstGeom prst="rect">
            <a:avLst/>
          </a:prstGeom>
          <a:noFill/>
          <a:ln w="19050">
            <a:solidFill>
              <a:srgbClr val="3A5468"/>
            </a:solidFill>
          </a:ln>
        </p:spPr>
        <p:txBody>
          <a:bodyPr wrap="square" rtlCol="0">
            <a:spAutoFit/>
          </a:bodyPr>
          <a:lstStyle/>
          <a:p>
            <a:pPr marL="285750" indent="-285750">
              <a:spcBef>
                <a:spcPct val="20000"/>
              </a:spcBef>
              <a:buFont typeface="Arial" panose="020B0604020202020204" pitchFamily="34" charset="0"/>
              <a:buChar char="•"/>
              <a:defRPr/>
            </a:pPr>
            <a:r>
              <a:rPr lang="pt-PT" dirty="0">
                <a:solidFill>
                  <a:srgbClr val="3A5468"/>
                </a:solidFill>
                <a:latin typeface="Calibri" panose="020F0502020204030204" pitchFamily="34" charset="0"/>
                <a:cs typeface="Calibri" panose="020F0502020204030204" pitchFamily="34" charset="0"/>
              </a:rPr>
              <a:t>Maior intervenção nos concelhos de Loures, Lisboa e Odivelas.</a:t>
            </a:r>
          </a:p>
          <a:p>
            <a:pPr marL="285750" indent="-285750">
              <a:spcBef>
                <a:spcPct val="20000"/>
              </a:spcBef>
              <a:buFont typeface="Arial" panose="020B0604020202020204" pitchFamily="34" charset="0"/>
              <a:buChar char="•"/>
              <a:defRPr/>
            </a:pPr>
            <a:r>
              <a:rPr lang="pt-PT" dirty="0">
                <a:solidFill>
                  <a:srgbClr val="3A5468"/>
                </a:solidFill>
                <a:latin typeface="Calibri" panose="020F0502020204030204" pitchFamily="34" charset="0"/>
                <a:cs typeface="Calibri" panose="020F0502020204030204" pitchFamily="34" charset="0"/>
              </a:rPr>
              <a:t> Mantém-se aumento de intervenção nos concelhos de Loures .</a:t>
            </a:r>
          </a:p>
          <a:p>
            <a:pPr marL="285750" indent="-285750">
              <a:spcBef>
                <a:spcPct val="20000"/>
              </a:spcBef>
              <a:buFont typeface="Arial" panose="020B0604020202020204" pitchFamily="34" charset="0"/>
              <a:buChar char="•"/>
              <a:defRPr/>
            </a:pPr>
            <a:r>
              <a:rPr lang="pt-PT" dirty="0">
                <a:solidFill>
                  <a:srgbClr val="3A5468"/>
                </a:solidFill>
                <a:latin typeface="Calibri" panose="020F0502020204030204" pitchFamily="34" charset="0"/>
                <a:cs typeface="Calibri" panose="020F0502020204030204" pitchFamily="34" charset="0"/>
              </a:rPr>
              <a:t>Novos  Concelhos : </a:t>
            </a:r>
            <a:r>
              <a:rPr lang="pt-PT" dirty="0">
                <a:solidFill>
                  <a:srgbClr val="3A5468"/>
                </a:solidFill>
                <a:cs typeface="Calibri" panose="020F0502020204030204" pitchFamily="34" charset="0"/>
              </a:rPr>
              <a:t>Mafra </a:t>
            </a:r>
            <a:r>
              <a:rPr lang="pt-PT" dirty="0">
                <a:solidFill>
                  <a:srgbClr val="3A5468"/>
                </a:solidFill>
              </a:rPr>
              <a:t>e Moita</a:t>
            </a:r>
          </a:p>
          <a:p>
            <a:endParaRPr lang="pt-PT" dirty="0"/>
          </a:p>
        </p:txBody>
      </p:sp>
      <p:grpSp>
        <p:nvGrpSpPr>
          <p:cNvPr id="13" name="Agrupar 12">
            <a:extLst>
              <a:ext uri="{FF2B5EF4-FFF2-40B4-BE49-F238E27FC236}">
                <a16:creationId xmlns:a16="http://schemas.microsoft.com/office/drawing/2014/main" id="{164FCF11-3A03-40AF-ACBA-1C9EA31F1225}"/>
              </a:ext>
            </a:extLst>
          </p:cNvPr>
          <p:cNvGrpSpPr/>
          <p:nvPr/>
        </p:nvGrpSpPr>
        <p:grpSpPr>
          <a:xfrm>
            <a:off x="2573518" y="476864"/>
            <a:ext cx="8927183" cy="584775"/>
            <a:chOff x="2573518" y="476864"/>
            <a:chExt cx="8927183" cy="584775"/>
          </a:xfrm>
        </p:grpSpPr>
        <p:cxnSp>
          <p:nvCxnSpPr>
            <p:cNvPr id="14" name="Conexão reta 13">
              <a:extLst>
                <a:ext uri="{FF2B5EF4-FFF2-40B4-BE49-F238E27FC236}">
                  <a16:creationId xmlns:a16="http://schemas.microsoft.com/office/drawing/2014/main" id="{D5FD1E35-9D59-41FD-8EC5-91815C27C71E}"/>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5" name="CaixaDeTexto 14">
              <a:extLst>
                <a:ext uri="{FF2B5EF4-FFF2-40B4-BE49-F238E27FC236}">
                  <a16:creationId xmlns:a16="http://schemas.microsoft.com/office/drawing/2014/main" id="{44D39D67-A7E1-490A-AF70-3F2057AB5F23}"/>
                </a:ext>
              </a:extLst>
            </p:cNvPr>
            <p:cNvSpPr txBox="1"/>
            <p:nvPr/>
          </p:nvSpPr>
          <p:spPr>
            <a:xfrm>
              <a:off x="2658125" y="476864"/>
              <a:ext cx="3347391" cy="584775"/>
            </a:xfrm>
            <a:prstGeom prst="rect">
              <a:avLst/>
            </a:prstGeom>
            <a:noFill/>
          </p:spPr>
          <p:txBody>
            <a:bodyPr wrap="none" rtlCol="0">
              <a:spAutoFit/>
            </a:bodyPr>
            <a:lstStyle/>
            <a:p>
              <a:r>
                <a:rPr lang="pt-PT" sz="3200" b="1" dirty="0">
                  <a:solidFill>
                    <a:srgbClr val="537893"/>
                  </a:solidFill>
                </a:rPr>
                <a:t>Apoio Domiciliário</a:t>
              </a:r>
            </a:p>
          </p:txBody>
        </p:sp>
      </p:grpSp>
    </p:spTree>
    <p:extLst>
      <p:ext uri="{BB962C8B-B14F-4D97-AF65-F5344CB8AC3E}">
        <p14:creationId xmlns:p14="http://schemas.microsoft.com/office/powerpoint/2010/main" val="3478969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C11003CD-ED11-4920-9FA9-B7E6D05634FF}"/>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7E3C5D50-8174-4474-8A04-0E54DE87887F}"/>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C44AF36C-B464-4EA1-A9F4-78783A93D2CB}"/>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5904B214-0ACF-4862-AF0F-97DA8CCCA610}"/>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A02941CD-B9CA-4234-BC04-169169B5C8C2}"/>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16956349-A4E8-44A0-9EE4-371A02B8F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graphicFrame>
        <p:nvGraphicFramePr>
          <p:cNvPr id="9" name="Gráfico 8">
            <a:extLst>
              <a:ext uri="{FF2B5EF4-FFF2-40B4-BE49-F238E27FC236}">
                <a16:creationId xmlns:a16="http://schemas.microsoft.com/office/drawing/2014/main" id="{1D8BC84E-9C47-4A34-9416-7E576FD3669E}"/>
              </a:ext>
            </a:extLst>
          </p:cNvPr>
          <p:cNvGraphicFramePr>
            <a:graphicFrameLocks/>
          </p:cNvGraphicFramePr>
          <p:nvPr>
            <p:extLst>
              <p:ext uri="{D42A27DB-BD31-4B8C-83A1-F6EECF244321}">
                <p14:modId xmlns:p14="http://schemas.microsoft.com/office/powerpoint/2010/main" val="638770810"/>
              </p:ext>
            </p:extLst>
          </p:nvPr>
        </p:nvGraphicFramePr>
        <p:xfrm>
          <a:off x="1050531" y="2931735"/>
          <a:ext cx="5077807" cy="3679565"/>
        </p:xfrm>
        <a:graphic>
          <a:graphicData uri="http://schemas.openxmlformats.org/drawingml/2006/chart">
            <c:chart xmlns:c="http://schemas.openxmlformats.org/drawingml/2006/chart" xmlns:r="http://schemas.openxmlformats.org/officeDocument/2006/relationships" r:id="rId3"/>
          </a:graphicData>
        </a:graphic>
      </p:graphicFrame>
      <p:sp>
        <p:nvSpPr>
          <p:cNvPr id="11" name="CaixaDeTexto 10">
            <a:extLst>
              <a:ext uri="{FF2B5EF4-FFF2-40B4-BE49-F238E27FC236}">
                <a16:creationId xmlns:a16="http://schemas.microsoft.com/office/drawing/2014/main" id="{9CC6014B-BDEB-42AF-8793-9D809D48D058}"/>
              </a:ext>
            </a:extLst>
          </p:cNvPr>
          <p:cNvSpPr txBox="1"/>
          <p:nvPr/>
        </p:nvSpPr>
        <p:spPr>
          <a:xfrm>
            <a:off x="1592138" y="1520803"/>
            <a:ext cx="4789410" cy="646331"/>
          </a:xfrm>
          <a:prstGeom prst="rect">
            <a:avLst/>
          </a:prstGeom>
          <a:noFill/>
        </p:spPr>
        <p:txBody>
          <a:bodyPr wrap="square">
            <a:spAutoFit/>
          </a:bodyPr>
          <a:lstStyle/>
          <a:p>
            <a:pPr>
              <a:spcBef>
                <a:spcPct val="20000"/>
              </a:spcBef>
              <a:buFont typeface="Arial" pitchFamily="34" charset="0"/>
              <a:buNone/>
              <a:defRPr/>
            </a:pPr>
            <a:r>
              <a:rPr lang="pt-PT" b="1" dirty="0">
                <a:solidFill>
                  <a:srgbClr val="3A5468"/>
                </a:solidFill>
                <a:latin typeface="Calibri" panose="020F0502020204030204" pitchFamily="34" charset="0"/>
                <a:cs typeface="Calibri" panose="020F0502020204030204" pitchFamily="34" charset="0"/>
              </a:rPr>
              <a:t>Nacionalidades: 18 nacionalidades foram apoiadas em 2020. </a:t>
            </a:r>
          </a:p>
        </p:txBody>
      </p:sp>
      <p:graphicFrame>
        <p:nvGraphicFramePr>
          <p:cNvPr id="12" name="Chart 3">
            <a:extLst>
              <a:ext uri="{FF2B5EF4-FFF2-40B4-BE49-F238E27FC236}">
                <a16:creationId xmlns:a16="http://schemas.microsoft.com/office/drawing/2014/main" id="{A4387D39-25E7-43B9-B4E1-DE9D5CB5232D}"/>
              </a:ext>
            </a:extLst>
          </p:cNvPr>
          <p:cNvGraphicFramePr>
            <a:graphicFrameLocks/>
          </p:cNvGraphicFramePr>
          <p:nvPr>
            <p:extLst>
              <p:ext uri="{D42A27DB-BD31-4B8C-83A1-F6EECF244321}">
                <p14:modId xmlns:p14="http://schemas.microsoft.com/office/powerpoint/2010/main" val="752455889"/>
              </p:ext>
            </p:extLst>
          </p:nvPr>
        </p:nvGraphicFramePr>
        <p:xfrm>
          <a:off x="6808295" y="2931897"/>
          <a:ext cx="5077807" cy="3489685"/>
        </p:xfrm>
        <a:graphic>
          <a:graphicData uri="http://schemas.openxmlformats.org/drawingml/2006/chart">
            <c:chart xmlns:c="http://schemas.openxmlformats.org/drawingml/2006/chart" xmlns:r="http://schemas.openxmlformats.org/officeDocument/2006/relationships" r:id="rId4"/>
          </a:graphicData>
        </a:graphic>
      </p:graphicFrame>
      <p:sp>
        <p:nvSpPr>
          <p:cNvPr id="14" name="CaixaDeTexto 13">
            <a:extLst>
              <a:ext uri="{FF2B5EF4-FFF2-40B4-BE49-F238E27FC236}">
                <a16:creationId xmlns:a16="http://schemas.microsoft.com/office/drawing/2014/main" id="{D2DC533A-1681-4341-B64F-82768E583DDA}"/>
              </a:ext>
            </a:extLst>
          </p:cNvPr>
          <p:cNvSpPr txBox="1"/>
          <p:nvPr/>
        </p:nvSpPr>
        <p:spPr>
          <a:xfrm>
            <a:off x="6699316" y="1382304"/>
            <a:ext cx="5077807" cy="923330"/>
          </a:xfrm>
          <a:prstGeom prst="rect">
            <a:avLst/>
          </a:prstGeom>
          <a:noFill/>
        </p:spPr>
        <p:txBody>
          <a:bodyPr wrap="square">
            <a:spAutoFit/>
          </a:bodyPr>
          <a:lstStyle/>
          <a:p>
            <a:pPr algn="just">
              <a:spcBef>
                <a:spcPct val="20000"/>
              </a:spcBef>
              <a:buFont typeface="Arial" pitchFamily="34" charset="0"/>
              <a:buNone/>
              <a:defRPr/>
            </a:pPr>
            <a:r>
              <a:rPr lang="pt-PT" b="1" dirty="0">
                <a:solidFill>
                  <a:srgbClr val="3A5468"/>
                </a:solidFill>
                <a:latin typeface="Calibri" panose="020F0502020204030204" pitchFamily="34" charset="0"/>
                <a:cs typeface="Calibri" panose="020F0502020204030204" pitchFamily="34" charset="0"/>
              </a:rPr>
              <a:t>A maioria das famílias referenciadas são Portuguesas (34), Guineense (17), São-Tomenses e Indianas (9).  </a:t>
            </a:r>
          </a:p>
        </p:txBody>
      </p:sp>
      <p:grpSp>
        <p:nvGrpSpPr>
          <p:cNvPr id="13" name="Agrupar 12">
            <a:extLst>
              <a:ext uri="{FF2B5EF4-FFF2-40B4-BE49-F238E27FC236}">
                <a16:creationId xmlns:a16="http://schemas.microsoft.com/office/drawing/2014/main" id="{677CA68A-5A0E-49AC-8686-D09B48D79D92}"/>
              </a:ext>
            </a:extLst>
          </p:cNvPr>
          <p:cNvGrpSpPr/>
          <p:nvPr/>
        </p:nvGrpSpPr>
        <p:grpSpPr>
          <a:xfrm>
            <a:off x="2573518" y="476864"/>
            <a:ext cx="8927183" cy="584775"/>
            <a:chOff x="2573518" y="476864"/>
            <a:chExt cx="8927183" cy="584775"/>
          </a:xfrm>
        </p:grpSpPr>
        <p:cxnSp>
          <p:nvCxnSpPr>
            <p:cNvPr id="15" name="Conexão reta 14">
              <a:extLst>
                <a:ext uri="{FF2B5EF4-FFF2-40B4-BE49-F238E27FC236}">
                  <a16:creationId xmlns:a16="http://schemas.microsoft.com/office/drawing/2014/main" id="{7AC7C0A8-E971-45D4-9EB1-560946BA0B54}"/>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6" name="CaixaDeTexto 15">
              <a:extLst>
                <a:ext uri="{FF2B5EF4-FFF2-40B4-BE49-F238E27FC236}">
                  <a16:creationId xmlns:a16="http://schemas.microsoft.com/office/drawing/2014/main" id="{2C1F997E-D7C7-4419-AD3B-08C141D74F0F}"/>
                </a:ext>
              </a:extLst>
            </p:cNvPr>
            <p:cNvSpPr txBox="1"/>
            <p:nvPr/>
          </p:nvSpPr>
          <p:spPr>
            <a:xfrm>
              <a:off x="2658125" y="476864"/>
              <a:ext cx="3347391" cy="584775"/>
            </a:xfrm>
            <a:prstGeom prst="rect">
              <a:avLst/>
            </a:prstGeom>
            <a:noFill/>
          </p:spPr>
          <p:txBody>
            <a:bodyPr wrap="none" rtlCol="0">
              <a:spAutoFit/>
            </a:bodyPr>
            <a:lstStyle/>
            <a:p>
              <a:r>
                <a:rPr lang="pt-PT" sz="3200" b="1" dirty="0">
                  <a:solidFill>
                    <a:srgbClr val="537893"/>
                  </a:solidFill>
                </a:rPr>
                <a:t>Apoio Domiciliário</a:t>
              </a:r>
            </a:p>
          </p:txBody>
        </p:sp>
      </p:grpSp>
    </p:spTree>
    <p:extLst>
      <p:ext uri="{BB962C8B-B14F-4D97-AF65-F5344CB8AC3E}">
        <p14:creationId xmlns:p14="http://schemas.microsoft.com/office/powerpoint/2010/main" val="271439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D418024D-EC25-485F-953A-9DF481E122F0}"/>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13E47DD7-DEB7-4D1C-89FE-BC6FDB645EC8}"/>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DBDD527B-2142-4944-8215-6A73E208BB15}"/>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7AF8D2B0-BB70-486F-817F-BA3063A2C674}"/>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CC7C60B3-502A-4B3A-9E97-36E5CA2FA0AD}"/>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DAA00E1F-5385-4BAE-84AB-EE202F3994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graphicFrame>
        <p:nvGraphicFramePr>
          <p:cNvPr id="9" name="Gráfico 8">
            <a:extLst>
              <a:ext uri="{FF2B5EF4-FFF2-40B4-BE49-F238E27FC236}">
                <a16:creationId xmlns:a16="http://schemas.microsoft.com/office/drawing/2014/main" id="{E4B58071-329C-446F-9496-B6969973C9D4}"/>
              </a:ext>
            </a:extLst>
          </p:cNvPr>
          <p:cNvGraphicFramePr>
            <a:graphicFrameLocks/>
          </p:cNvGraphicFramePr>
          <p:nvPr>
            <p:extLst>
              <p:ext uri="{D42A27DB-BD31-4B8C-83A1-F6EECF244321}">
                <p14:modId xmlns:p14="http://schemas.microsoft.com/office/powerpoint/2010/main" val="4156365510"/>
              </p:ext>
            </p:extLst>
          </p:nvPr>
        </p:nvGraphicFramePr>
        <p:xfrm>
          <a:off x="962738" y="3262941"/>
          <a:ext cx="6984058" cy="30346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áfico 9">
            <a:extLst>
              <a:ext uri="{FF2B5EF4-FFF2-40B4-BE49-F238E27FC236}">
                <a16:creationId xmlns:a16="http://schemas.microsoft.com/office/drawing/2014/main" id="{63705549-B767-4204-9D86-2B11ED1FBC9B}"/>
              </a:ext>
            </a:extLst>
          </p:cNvPr>
          <p:cNvGraphicFramePr>
            <a:graphicFrameLocks/>
          </p:cNvGraphicFramePr>
          <p:nvPr>
            <p:extLst>
              <p:ext uri="{D42A27DB-BD31-4B8C-83A1-F6EECF244321}">
                <p14:modId xmlns:p14="http://schemas.microsoft.com/office/powerpoint/2010/main" val="4186247322"/>
              </p:ext>
            </p:extLst>
          </p:nvPr>
        </p:nvGraphicFramePr>
        <p:xfrm>
          <a:off x="6974809" y="2202681"/>
          <a:ext cx="4996135" cy="2909846"/>
        </p:xfrm>
        <a:graphic>
          <a:graphicData uri="http://schemas.openxmlformats.org/drawingml/2006/chart">
            <c:chart xmlns:c="http://schemas.openxmlformats.org/drawingml/2006/chart" xmlns:r="http://schemas.openxmlformats.org/officeDocument/2006/relationships" r:id="rId4"/>
          </a:graphicData>
        </a:graphic>
      </p:graphicFrame>
      <p:sp>
        <p:nvSpPr>
          <p:cNvPr id="11" name="CaixaDeTexto 10">
            <a:extLst>
              <a:ext uri="{FF2B5EF4-FFF2-40B4-BE49-F238E27FC236}">
                <a16:creationId xmlns:a16="http://schemas.microsoft.com/office/drawing/2014/main" id="{F80155E8-6389-4541-B672-4665C40CE76C}"/>
              </a:ext>
            </a:extLst>
          </p:cNvPr>
          <p:cNvSpPr txBox="1"/>
          <p:nvPr/>
        </p:nvSpPr>
        <p:spPr>
          <a:xfrm>
            <a:off x="1348033" y="1367196"/>
            <a:ext cx="5450619" cy="1477328"/>
          </a:xfrm>
          <a:prstGeom prst="rect">
            <a:avLst/>
          </a:prstGeom>
          <a:noFill/>
          <a:ln w="19050">
            <a:solidFill>
              <a:srgbClr val="3A5468"/>
            </a:solidFill>
          </a:ln>
        </p:spPr>
        <p:txBody>
          <a:bodyPr wrap="square" rtlCol="0">
            <a:spAutoFit/>
          </a:bodyPr>
          <a:lstStyle/>
          <a:p>
            <a:r>
              <a:rPr lang="pt-PT" sz="1800" b="1" dirty="0">
                <a:solidFill>
                  <a:srgbClr val="3A5468"/>
                </a:solidFill>
                <a:latin typeface="Calibri" panose="020F0502020204030204" pitchFamily="34" charset="0"/>
                <a:cs typeface="Calibri" panose="020F0502020204030204" pitchFamily="34" charset="0"/>
              </a:rPr>
              <a:t>Tipologia familiar: </a:t>
            </a:r>
          </a:p>
          <a:p>
            <a:pPr marL="285750" indent="-285750">
              <a:buFont typeface="Arial" panose="020B0604020202020204" pitchFamily="34" charset="0"/>
              <a:buChar char="•"/>
            </a:pPr>
            <a:r>
              <a:rPr lang="pt-PT" sz="1800" dirty="0">
                <a:solidFill>
                  <a:srgbClr val="3A5468"/>
                </a:solidFill>
                <a:latin typeface="Calibri" panose="020F0502020204030204" pitchFamily="34" charset="0"/>
                <a:cs typeface="Calibri" panose="020F0502020204030204" pitchFamily="34" charset="0"/>
              </a:rPr>
              <a:t>52% dos bebés referenciados vivem com os seus pais; </a:t>
            </a:r>
          </a:p>
          <a:p>
            <a:pPr marL="285750" indent="-285750">
              <a:buFont typeface="Arial" panose="020B0604020202020204" pitchFamily="34" charset="0"/>
              <a:buChar char="•"/>
            </a:pPr>
            <a:r>
              <a:rPr lang="pt-PT" sz="1800" dirty="0">
                <a:solidFill>
                  <a:srgbClr val="3A5468"/>
                </a:solidFill>
                <a:latin typeface="Calibri" panose="020F0502020204030204" pitchFamily="34" charset="0"/>
                <a:cs typeface="Calibri" panose="020F0502020204030204" pitchFamily="34" charset="0"/>
              </a:rPr>
              <a:t>29 % com a mãe;</a:t>
            </a:r>
          </a:p>
          <a:p>
            <a:pPr marL="285750" indent="-285750">
              <a:buFont typeface="Arial" panose="020B0604020202020204" pitchFamily="34" charset="0"/>
              <a:buChar char="•"/>
            </a:pPr>
            <a:r>
              <a:rPr lang="pt-PT" sz="1800" dirty="0">
                <a:solidFill>
                  <a:srgbClr val="3A5468"/>
                </a:solidFill>
                <a:latin typeface="Calibri" panose="020F0502020204030204" pitchFamily="34" charset="0"/>
                <a:cs typeface="Calibri" panose="020F0502020204030204" pitchFamily="34" charset="0"/>
              </a:rPr>
              <a:t>11% dos bebés das famílias sinalizadas vivem em família nuclear c/ núcleo familiar alargado. </a:t>
            </a:r>
            <a:endParaRPr lang="pt-PT" sz="2400" dirty="0">
              <a:solidFill>
                <a:srgbClr val="3A5468"/>
              </a:solidFill>
              <a:latin typeface="Calibri" panose="020F0502020204030204" pitchFamily="34" charset="0"/>
              <a:cs typeface="Calibri" panose="020F0502020204030204" pitchFamily="34" charset="0"/>
            </a:endParaRPr>
          </a:p>
        </p:txBody>
      </p:sp>
      <p:grpSp>
        <p:nvGrpSpPr>
          <p:cNvPr id="12" name="Agrupar 11">
            <a:extLst>
              <a:ext uri="{FF2B5EF4-FFF2-40B4-BE49-F238E27FC236}">
                <a16:creationId xmlns:a16="http://schemas.microsoft.com/office/drawing/2014/main" id="{0B6D230A-9024-4D7A-BEDD-5728CABA7DE1}"/>
              </a:ext>
            </a:extLst>
          </p:cNvPr>
          <p:cNvGrpSpPr/>
          <p:nvPr/>
        </p:nvGrpSpPr>
        <p:grpSpPr>
          <a:xfrm>
            <a:off x="2573518" y="476864"/>
            <a:ext cx="8927183" cy="584775"/>
            <a:chOff x="2573518" y="476864"/>
            <a:chExt cx="8927183" cy="584775"/>
          </a:xfrm>
        </p:grpSpPr>
        <p:cxnSp>
          <p:nvCxnSpPr>
            <p:cNvPr id="13" name="Conexão reta 12">
              <a:extLst>
                <a:ext uri="{FF2B5EF4-FFF2-40B4-BE49-F238E27FC236}">
                  <a16:creationId xmlns:a16="http://schemas.microsoft.com/office/drawing/2014/main" id="{6ACA1BFB-775D-4CE5-A14B-350DCD21B4CB}"/>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14C5AF1B-4FF8-4E99-AD6A-0A17336BA712}"/>
                </a:ext>
              </a:extLst>
            </p:cNvPr>
            <p:cNvSpPr txBox="1"/>
            <p:nvPr/>
          </p:nvSpPr>
          <p:spPr>
            <a:xfrm>
              <a:off x="2658125" y="476864"/>
              <a:ext cx="3347391" cy="584775"/>
            </a:xfrm>
            <a:prstGeom prst="rect">
              <a:avLst/>
            </a:prstGeom>
            <a:noFill/>
          </p:spPr>
          <p:txBody>
            <a:bodyPr wrap="none" rtlCol="0">
              <a:spAutoFit/>
            </a:bodyPr>
            <a:lstStyle/>
            <a:p>
              <a:r>
                <a:rPr lang="pt-PT" sz="3200" b="1" dirty="0">
                  <a:solidFill>
                    <a:srgbClr val="537893"/>
                  </a:solidFill>
                </a:rPr>
                <a:t>Apoio Domiciliário</a:t>
              </a:r>
            </a:p>
          </p:txBody>
        </p:sp>
      </p:grpSp>
    </p:spTree>
    <p:extLst>
      <p:ext uri="{BB962C8B-B14F-4D97-AF65-F5344CB8AC3E}">
        <p14:creationId xmlns:p14="http://schemas.microsoft.com/office/powerpoint/2010/main" val="3295426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34A6308B-3C42-47EB-80B4-8F75F6981ED9}"/>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9DBC18AD-A9E4-47B7-892A-7408D219E61C}"/>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53E6AB66-09A2-40CB-AB50-3AFB1EBC3209}"/>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692E7265-5726-45A8-8007-0735BAA7D5FA}"/>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08B245A8-EB05-415F-92D3-B9A1E8F34E39}"/>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53BE14EC-8E54-46AD-8334-A8F086FFE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graphicFrame>
        <p:nvGraphicFramePr>
          <p:cNvPr id="9" name="Gráfico 8">
            <a:extLst>
              <a:ext uri="{FF2B5EF4-FFF2-40B4-BE49-F238E27FC236}">
                <a16:creationId xmlns:a16="http://schemas.microsoft.com/office/drawing/2014/main" id="{F73A9ED4-0562-4C01-B2E3-15D93CC3AF33}"/>
              </a:ext>
            </a:extLst>
          </p:cNvPr>
          <p:cNvGraphicFramePr>
            <a:graphicFrameLocks/>
          </p:cNvGraphicFramePr>
          <p:nvPr>
            <p:extLst>
              <p:ext uri="{D42A27DB-BD31-4B8C-83A1-F6EECF244321}">
                <p14:modId xmlns:p14="http://schemas.microsoft.com/office/powerpoint/2010/main" val="1575594312"/>
              </p:ext>
            </p:extLst>
          </p:nvPr>
        </p:nvGraphicFramePr>
        <p:xfrm>
          <a:off x="1004106" y="2875191"/>
          <a:ext cx="5877489" cy="32060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áfico 9">
            <a:extLst>
              <a:ext uri="{FF2B5EF4-FFF2-40B4-BE49-F238E27FC236}">
                <a16:creationId xmlns:a16="http://schemas.microsoft.com/office/drawing/2014/main" id="{6C38DB46-9AC1-4722-999D-6444608E87A3}"/>
              </a:ext>
            </a:extLst>
          </p:cNvPr>
          <p:cNvGraphicFramePr>
            <a:graphicFrameLocks/>
          </p:cNvGraphicFramePr>
          <p:nvPr>
            <p:extLst>
              <p:ext uri="{D42A27DB-BD31-4B8C-83A1-F6EECF244321}">
                <p14:modId xmlns:p14="http://schemas.microsoft.com/office/powerpoint/2010/main" val="996420184"/>
              </p:ext>
            </p:extLst>
          </p:nvPr>
        </p:nvGraphicFramePr>
        <p:xfrm>
          <a:off x="7099120" y="2837196"/>
          <a:ext cx="4924548" cy="2971455"/>
        </p:xfrm>
        <a:graphic>
          <a:graphicData uri="http://schemas.openxmlformats.org/drawingml/2006/chart">
            <c:chart xmlns:c="http://schemas.openxmlformats.org/drawingml/2006/chart" xmlns:r="http://schemas.openxmlformats.org/officeDocument/2006/relationships" r:id="rId4"/>
          </a:graphicData>
        </a:graphic>
      </p:graphicFrame>
      <p:sp>
        <p:nvSpPr>
          <p:cNvPr id="11" name="CaixaDeTexto 10">
            <a:extLst>
              <a:ext uri="{FF2B5EF4-FFF2-40B4-BE49-F238E27FC236}">
                <a16:creationId xmlns:a16="http://schemas.microsoft.com/office/drawing/2014/main" id="{3A1FB41A-288D-40FF-A344-1459AB4F7C4C}"/>
              </a:ext>
            </a:extLst>
          </p:cNvPr>
          <p:cNvSpPr txBox="1"/>
          <p:nvPr/>
        </p:nvSpPr>
        <p:spPr>
          <a:xfrm>
            <a:off x="1527141" y="1531817"/>
            <a:ext cx="10292973" cy="1077218"/>
          </a:xfrm>
          <a:prstGeom prst="rect">
            <a:avLst/>
          </a:prstGeom>
          <a:noFill/>
        </p:spPr>
        <p:txBody>
          <a:bodyPr wrap="square" rtlCol="0">
            <a:spAutoFit/>
          </a:bodyPr>
          <a:lstStyle/>
          <a:p>
            <a:r>
              <a:rPr lang="pt-PT" b="1" dirty="0">
                <a:solidFill>
                  <a:srgbClr val="3A5468"/>
                </a:solidFill>
                <a:latin typeface="Calibri" panose="020F0502020204030204" pitchFamily="34" charset="0"/>
                <a:cs typeface="Calibri" panose="020F0502020204030204" pitchFamily="34" charset="0"/>
              </a:rPr>
              <a:t>Tipo de habitação das famílias: Cerca de 55 famílias  vivem em apartamentos e 9 em alojamento precário. </a:t>
            </a:r>
          </a:p>
          <a:p>
            <a:endParaRPr lang="pt-PT" sz="1000" b="1" dirty="0">
              <a:solidFill>
                <a:srgbClr val="3A5468"/>
              </a:solidFill>
              <a:latin typeface="Calibri" panose="020F0502020204030204" pitchFamily="34" charset="0"/>
              <a:cs typeface="Calibri" panose="020F0502020204030204" pitchFamily="34" charset="0"/>
            </a:endParaRPr>
          </a:p>
          <a:p>
            <a:r>
              <a:rPr lang="pt-PT" b="1" dirty="0">
                <a:solidFill>
                  <a:srgbClr val="3A5468"/>
                </a:solidFill>
                <a:latin typeface="Calibri" panose="020F0502020204030204" pitchFamily="34" charset="0"/>
                <a:cs typeface="Calibri" panose="020F0502020204030204" pitchFamily="34" charset="0"/>
              </a:rPr>
              <a:t>O Tipo de ocupação é maioritariamente sob a forma de aluguer ( 86%). </a:t>
            </a:r>
          </a:p>
          <a:p>
            <a:endParaRPr lang="pt-PT" dirty="0"/>
          </a:p>
        </p:txBody>
      </p:sp>
      <p:grpSp>
        <p:nvGrpSpPr>
          <p:cNvPr id="12" name="Agrupar 11">
            <a:extLst>
              <a:ext uri="{FF2B5EF4-FFF2-40B4-BE49-F238E27FC236}">
                <a16:creationId xmlns:a16="http://schemas.microsoft.com/office/drawing/2014/main" id="{9DE5903D-7CF5-41AF-A7DA-93E0509BB4C5}"/>
              </a:ext>
            </a:extLst>
          </p:cNvPr>
          <p:cNvGrpSpPr/>
          <p:nvPr/>
        </p:nvGrpSpPr>
        <p:grpSpPr>
          <a:xfrm>
            <a:off x="2573518" y="476864"/>
            <a:ext cx="8927183" cy="584775"/>
            <a:chOff x="2573518" y="476864"/>
            <a:chExt cx="8927183" cy="584775"/>
          </a:xfrm>
        </p:grpSpPr>
        <p:cxnSp>
          <p:nvCxnSpPr>
            <p:cNvPr id="13" name="Conexão reta 12">
              <a:extLst>
                <a:ext uri="{FF2B5EF4-FFF2-40B4-BE49-F238E27FC236}">
                  <a16:creationId xmlns:a16="http://schemas.microsoft.com/office/drawing/2014/main" id="{DED60904-5AE4-4A43-A465-D3B3EC7CBF95}"/>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A3B48989-F91C-491F-8EC7-25D6268200A8}"/>
                </a:ext>
              </a:extLst>
            </p:cNvPr>
            <p:cNvSpPr txBox="1"/>
            <p:nvPr/>
          </p:nvSpPr>
          <p:spPr>
            <a:xfrm>
              <a:off x="2658125" y="476864"/>
              <a:ext cx="3347391" cy="584775"/>
            </a:xfrm>
            <a:prstGeom prst="rect">
              <a:avLst/>
            </a:prstGeom>
            <a:noFill/>
          </p:spPr>
          <p:txBody>
            <a:bodyPr wrap="none" rtlCol="0">
              <a:spAutoFit/>
            </a:bodyPr>
            <a:lstStyle/>
            <a:p>
              <a:r>
                <a:rPr lang="pt-PT" sz="3200" b="1" dirty="0">
                  <a:solidFill>
                    <a:srgbClr val="537893"/>
                  </a:solidFill>
                </a:rPr>
                <a:t>Apoio Domiciliário</a:t>
              </a:r>
            </a:p>
          </p:txBody>
        </p:sp>
      </p:grpSp>
    </p:spTree>
    <p:extLst>
      <p:ext uri="{BB962C8B-B14F-4D97-AF65-F5344CB8AC3E}">
        <p14:creationId xmlns:p14="http://schemas.microsoft.com/office/powerpoint/2010/main" val="4200110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385B617A-21E0-4F13-A7E7-48DE32F446F8}"/>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B61B6611-857D-48FF-AFC7-6FBBDB998604}"/>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CAFACB18-C27B-4DEB-A1DE-993D0B5F78CC}"/>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CF338718-C783-4153-AA0D-9FE14766AAFB}"/>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A44A1072-11B3-4A2F-9361-F22DE1358DF4}"/>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E09717CB-80D5-47D4-89A4-3EEA43FA31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graphicFrame>
        <p:nvGraphicFramePr>
          <p:cNvPr id="9" name="Chart 3">
            <a:extLst>
              <a:ext uri="{FF2B5EF4-FFF2-40B4-BE49-F238E27FC236}">
                <a16:creationId xmlns:a16="http://schemas.microsoft.com/office/drawing/2014/main" id="{DE8BF0A8-FEDB-43A6-A7D0-11D0DCA72F51}"/>
              </a:ext>
            </a:extLst>
          </p:cNvPr>
          <p:cNvGraphicFramePr>
            <a:graphicFrameLocks/>
          </p:cNvGraphicFramePr>
          <p:nvPr>
            <p:extLst>
              <p:ext uri="{D42A27DB-BD31-4B8C-83A1-F6EECF244321}">
                <p14:modId xmlns:p14="http://schemas.microsoft.com/office/powerpoint/2010/main" val="3346223440"/>
              </p:ext>
            </p:extLst>
          </p:nvPr>
        </p:nvGraphicFramePr>
        <p:xfrm>
          <a:off x="962781" y="3318492"/>
          <a:ext cx="5960139" cy="32849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áfico 9">
            <a:extLst>
              <a:ext uri="{FF2B5EF4-FFF2-40B4-BE49-F238E27FC236}">
                <a16:creationId xmlns:a16="http://schemas.microsoft.com/office/drawing/2014/main" id="{415ED289-0D43-4F1B-AAEF-CC206AE90819}"/>
              </a:ext>
            </a:extLst>
          </p:cNvPr>
          <p:cNvGraphicFramePr>
            <a:graphicFrameLocks/>
          </p:cNvGraphicFramePr>
          <p:nvPr>
            <p:extLst>
              <p:ext uri="{D42A27DB-BD31-4B8C-83A1-F6EECF244321}">
                <p14:modId xmlns:p14="http://schemas.microsoft.com/office/powerpoint/2010/main" val="3794755306"/>
              </p:ext>
            </p:extLst>
          </p:nvPr>
        </p:nvGraphicFramePr>
        <p:xfrm>
          <a:off x="7530192" y="2790496"/>
          <a:ext cx="4256318" cy="2725513"/>
        </p:xfrm>
        <a:graphic>
          <a:graphicData uri="http://schemas.openxmlformats.org/drawingml/2006/chart">
            <c:chart xmlns:c="http://schemas.openxmlformats.org/drawingml/2006/chart" xmlns:r="http://schemas.openxmlformats.org/officeDocument/2006/relationships" r:id="rId4"/>
          </a:graphicData>
        </a:graphic>
      </p:graphicFrame>
      <p:sp>
        <p:nvSpPr>
          <p:cNvPr id="11" name="CaixaDeTexto 10">
            <a:extLst>
              <a:ext uri="{FF2B5EF4-FFF2-40B4-BE49-F238E27FC236}">
                <a16:creationId xmlns:a16="http://schemas.microsoft.com/office/drawing/2014/main" id="{E0531D0C-75F5-4901-83AD-C1645CB8FA96}"/>
              </a:ext>
            </a:extLst>
          </p:cNvPr>
          <p:cNvSpPr txBox="1"/>
          <p:nvPr/>
        </p:nvSpPr>
        <p:spPr>
          <a:xfrm>
            <a:off x="1276267" y="1731286"/>
            <a:ext cx="6253925" cy="707886"/>
          </a:xfrm>
          <a:prstGeom prst="rect">
            <a:avLst/>
          </a:prstGeom>
          <a:noFill/>
          <a:ln w="19050">
            <a:solidFill>
              <a:srgbClr val="3A5468"/>
            </a:solidFill>
          </a:ln>
        </p:spPr>
        <p:txBody>
          <a:bodyPr wrap="square" rtlCol="0">
            <a:spAutoFit/>
          </a:bodyPr>
          <a:lstStyle/>
          <a:p>
            <a:pPr algn="just"/>
            <a:r>
              <a:rPr lang="pt-PT" sz="2000" dirty="0">
                <a:solidFill>
                  <a:srgbClr val="3A5468"/>
                </a:solidFill>
                <a:latin typeface="Calibri" panose="020F0502020204030204" pitchFamily="34" charset="0"/>
                <a:cs typeface="Calibri" panose="020F0502020204030204" pitchFamily="34" charset="0"/>
              </a:rPr>
              <a:t>O </a:t>
            </a:r>
            <a:r>
              <a:rPr lang="pt-PT" sz="2000" b="1" dirty="0">
                <a:solidFill>
                  <a:srgbClr val="3A5468"/>
                </a:solidFill>
                <a:latin typeface="Calibri" panose="020F0502020204030204" pitchFamily="34" charset="0"/>
                <a:cs typeface="Calibri" panose="020F0502020204030204" pitchFamily="34" charset="0"/>
              </a:rPr>
              <a:t>Desemprego</a:t>
            </a:r>
            <a:r>
              <a:rPr lang="pt-PT" sz="2000" dirty="0">
                <a:solidFill>
                  <a:srgbClr val="3A5468"/>
                </a:solidFill>
                <a:latin typeface="Calibri" panose="020F0502020204030204" pitchFamily="34" charset="0"/>
                <a:cs typeface="Calibri" panose="020F0502020204030204" pitchFamily="34" charset="0"/>
              </a:rPr>
              <a:t> é uma realidade na maioria das famílias referenciadas, existindo uma taxa elevada, cerca de 43%.</a:t>
            </a:r>
          </a:p>
        </p:txBody>
      </p:sp>
      <p:grpSp>
        <p:nvGrpSpPr>
          <p:cNvPr id="12" name="Agrupar 11">
            <a:extLst>
              <a:ext uri="{FF2B5EF4-FFF2-40B4-BE49-F238E27FC236}">
                <a16:creationId xmlns:a16="http://schemas.microsoft.com/office/drawing/2014/main" id="{7115DA3E-0E82-4FEF-8BE3-A58F42AB4B11}"/>
              </a:ext>
            </a:extLst>
          </p:cNvPr>
          <p:cNvGrpSpPr/>
          <p:nvPr/>
        </p:nvGrpSpPr>
        <p:grpSpPr>
          <a:xfrm>
            <a:off x="2573518" y="476864"/>
            <a:ext cx="8927183" cy="584775"/>
            <a:chOff x="2573518" y="476864"/>
            <a:chExt cx="8927183" cy="584775"/>
          </a:xfrm>
        </p:grpSpPr>
        <p:cxnSp>
          <p:nvCxnSpPr>
            <p:cNvPr id="13" name="Conexão reta 12">
              <a:extLst>
                <a:ext uri="{FF2B5EF4-FFF2-40B4-BE49-F238E27FC236}">
                  <a16:creationId xmlns:a16="http://schemas.microsoft.com/office/drawing/2014/main" id="{B712E691-40B3-47D3-8DF0-48BBD8E013BB}"/>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9D0310EA-4287-469E-96CB-FA16B645AE54}"/>
                </a:ext>
              </a:extLst>
            </p:cNvPr>
            <p:cNvSpPr txBox="1"/>
            <p:nvPr/>
          </p:nvSpPr>
          <p:spPr>
            <a:xfrm>
              <a:off x="2658125" y="476864"/>
              <a:ext cx="3347391" cy="584775"/>
            </a:xfrm>
            <a:prstGeom prst="rect">
              <a:avLst/>
            </a:prstGeom>
            <a:noFill/>
          </p:spPr>
          <p:txBody>
            <a:bodyPr wrap="none" rtlCol="0">
              <a:spAutoFit/>
            </a:bodyPr>
            <a:lstStyle/>
            <a:p>
              <a:r>
                <a:rPr lang="pt-PT" sz="3200" b="1" dirty="0">
                  <a:solidFill>
                    <a:srgbClr val="537893"/>
                  </a:solidFill>
                </a:rPr>
                <a:t>Apoio Domiciliário</a:t>
              </a:r>
            </a:p>
          </p:txBody>
        </p:sp>
      </p:grpSp>
    </p:spTree>
    <p:extLst>
      <p:ext uri="{BB962C8B-B14F-4D97-AF65-F5344CB8AC3E}">
        <p14:creationId xmlns:p14="http://schemas.microsoft.com/office/powerpoint/2010/main" val="3809201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231ABCFB-D267-4679-9073-33ADBD868A98}"/>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DDF8582A-7DB5-47DF-809C-EAED1E0A3925}"/>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A47F6E8A-FE2A-4D51-9B93-7C58EA2A852E}"/>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65CA23AF-9BF8-4D8C-8A3D-17B1A9B9D118}"/>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34BE183E-0865-4B14-8AD0-CA77A6E9BBA3}"/>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80753CA3-55AD-49B4-BA58-8B1042D50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graphicFrame>
        <p:nvGraphicFramePr>
          <p:cNvPr id="10" name="Gráfico 9">
            <a:extLst>
              <a:ext uri="{FF2B5EF4-FFF2-40B4-BE49-F238E27FC236}">
                <a16:creationId xmlns:a16="http://schemas.microsoft.com/office/drawing/2014/main" id="{8004B34B-6545-4E0A-9329-2A154CC07318}"/>
              </a:ext>
            </a:extLst>
          </p:cNvPr>
          <p:cNvGraphicFramePr>
            <a:graphicFrameLocks/>
          </p:cNvGraphicFramePr>
          <p:nvPr>
            <p:extLst>
              <p:ext uri="{D42A27DB-BD31-4B8C-83A1-F6EECF244321}">
                <p14:modId xmlns:p14="http://schemas.microsoft.com/office/powerpoint/2010/main" val="1956383878"/>
              </p:ext>
            </p:extLst>
          </p:nvPr>
        </p:nvGraphicFramePr>
        <p:xfrm>
          <a:off x="1389897" y="3463987"/>
          <a:ext cx="9714331" cy="2617264"/>
        </p:xfrm>
        <a:graphic>
          <a:graphicData uri="http://schemas.openxmlformats.org/drawingml/2006/chart">
            <c:chart xmlns:c="http://schemas.openxmlformats.org/drawingml/2006/chart" xmlns:r="http://schemas.openxmlformats.org/officeDocument/2006/relationships" r:id="rId3"/>
          </a:graphicData>
        </a:graphic>
      </p:graphicFrame>
      <p:sp>
        <p:nvSpPr>
          <p:cNvPr id="11" name="CaixaDeTexto 10">
            <a:extLst>
              <a:ext uri="{FF2B5EF4-FFF2-40B4-BE49-F238E27FC236}">
                <a16:creationId xmlns:a16="http://schemas.microsoft.com/office/drawing/2014/main" id="{BA738906-3B2B-44D3-BB6B-C78E375B0DA9}"/>
              </a:ext>
            </a:extLst>
          </p:cNvPr>
          <p:cNvSpPr txBox="1"/>
          <p:nvPr/>
        </p:nvSpPr>
        <p:spPr>
          <a:xfrm>
            <a:off x="3299381" y="1561527"/>
            <a:ext cx="6476214" cy="461665"/>
          </a:xfrm>
          <a:prstGeom prst="rect">
            <a:avLst/>
          </a:prstGeom>
          <a:noFill/>
        </p:spPr>
        <p:txBody>
          <a:bodyPr wrap="square" rtlCol="0">
            <a:spAutoFit/>
          </a:bodyPr>
          <a:lstStyle/>
          <a:p>
            <a:r>
              <a:rPr lang="pt-PT" sz="2400" b="1" dirty="0">
                <a:solidFill>
                  <a:srgbClr val="3A5468"/>
                </a:solidFill>
                <a:latin typeface="Calibri" panose="020F0502020204030204" pitchFamily="34" charset="0"/>
                <a:cs typeface="Calibri" panose="020F0502020204030204" pitchFamily="34" charset="0"/>
              </a:rPr>
              <a:t>Idade dos bebés à data da referenciação (meses)</a:t>
            </a:r>
            <a:endParaRPr lang="pt-PT" sz="2400" dirty="0">
              <a:solidFill>
                <a:srgbClr val="3A5468"/>
              </a:solidFill>
              <a:latin typeface="Calibri" panose="020F0502020204030204" pitchFamily="34" charset="0"/>
              <a:cs typeface="Calibri" panose="020F0502020204030204" pitchFamily="34" charset="0"/>
            </a:endParaRPr>
          </a:p>
        </p:txBody>
      </p:sp>
      <p:sp>
        <p:nvSpPr>
          <p:cNvPr id="13" name="CaixaDeTexto 12">
            <a:extLst>
              <a:ext uri="{FF2B5EF4-FFF2-40B4-BE49-F238E27FC236}">
                <a16:creationId xmlns:a16="http://schemas.microsoft.com/office/drawing/2014/main" id="{8FF95C7E-E484-4B19-9B10-425240B24065}"/>
              </a:ext>
            </a:extLst>
          </p:cNvPr>
          <p:cNvSpPr txBox="1"/>
          <p:nvPr/>
        </p:nvSpPr>
        <p:spPr>
          <a:xfrm>
            <a:off x="2560555" y="2144165"/>
            <a:ext cx="7953865" cy="646331"/>
          </a:xfrm>
          <a:prstGeom prst="rect">
            <a:avLst/>
          </a:prstGeom>
          <a:noFill/>
        </p:spPr>
        <p:txBody>
          <a:bodyPr wrap="square">
            <a:spAutoFit/>
          </a:bodyPr>
          <a:lstStyle/>
          <a:p>
            <a:pPr algn="ctr"/>
            <a:r>
              <a:rPr lang="pt-PT" b="1" dirty="0">
                <a:solidFill>
                  <a:srgbClr val="3A5468"/>
                </a:solidFill>
                <a:latin typeface="Calibri" panose="020F0502020204030204" pitchFamily="34" charset="0"/>
                <a:cs typeface="Calibri" panose="020F0502020204030204" pitchFamily="34" charset="0"/>
              </a:rPr>
              <a:t>60,3 % dos 111 bebés acompanhados foram referenciados com menos de 1 mês de vida e 16 % com um mês de idade</a:t>
            </a:r>
          </a:p>
        </p:txBody>
      </p:sp>
      <p:pic>
        <p:nvPicPr>
          <p:cNvPr id="15" name="Imagem 14">
            <a:extLst>
              <a:ext uri="{FF2B5EF4-FFF2-40B4-BE49-F238E27FC236}">
                <a16:creationId xmlns:a16="http://schemas.microsoft.com/office/drawing/2014/main" id="{FE2BC3EB-78C9-4404-A501-22FA7638975D}"/>
              </a:ext>
            </a:extLst>
          </p:cNvPr>
          <p:cNvPicPr>
            <a:picLocks noChangeAspect="1"/>
          </p:cNvPicPr>
          <p:nvPr/>
        </p:nvPicPr>
        <p:blipFill>
          <a:blip r:embed="rId4"/>
          <a:stretch>
            <a:fillRect/>
          </a:stretch>
        </p:blipFill>
        <p:spPr>
          <a:xfrm>
            <a:off x="10552003" y="1324446"/>
            <a:ext cx="1418941" cy="2717742"/>
          </a:xfrm>
          <a:prstGeom prst="rect">
            <a:avLst/>
          </a:prstGeom>
        </p:spPr>
      </p:pic>
      <p:grpSp>
        <p:nvGrpSpPr>
          <p:cNvPr id="14" name="Agrupar 13">
            <a:extLst>
              <a:ext uri="{FF2B5EF4-FFF2-40B4-BE49-F238E27FC236}">
                <a16:creationId xmlns:a16="http://schemas.microsoft.com/office/drawing/2014/main" id="{3E254D68-E186-4859-8347-3CF60E3E532F}"/>
              </a:ext>
            </a:extLst>
          </p:cNvPr>
          <p:cNvGrpSpPr/>
          <p:nvPr/>
        </p:nvGrpSpPr>
        <p:grpSpPr>
          <a:xfrm>
            <a:off x="2573518" y="476864"/>
            <a:ext cx="8927183" cy="584775"/>
            <a:chOff x="2573518" y="476864"/>
            <a:chExt cx="8927183" cy="584775"/>
          </a:xfrm>
        </p:grpSpPr>
        <p:cxnSp>
          <p:nvCxnSpPr>
            <p:cNvPr id="16" name="Conexão reta 15">
              <a:extLst>
                <a:ext uri="{FF2B5EF4-FFF2-40B4-BE49-F238E27FC236}">
                  <a16:creationId xmlns:a16="http://schemas.microsoft.com/office/drawing/2014/main" id="{6D888386-9457-4FF0-B3CF-015B8AFC646B}"/>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7" name="CaixaDeTexto 16">
              <a:extLst>
                <a:ext uri="{FF2B5EF4-FFF2-40B4-BE49-F238E27FC236}">
                  <a16:creationId xmlns:a16="http://schemas.microsoft.com/office/drawing/2014/main" id="{371AA2E6-C178-4D4B-BF47-C8C65EC4DEF8}"/>
                </a:ext>
              </a:extLst>
            </p:cNvPr>
            <p:cNvSpPr txBox="1"/>
            <p:nvPr/>
          </p:nvSpPr>
          <p:spPr>
            <a:xfrm>
              <a:off x="2658125" y="476864"/>
              <a:ext cx="3347391" cy="584775"/>
            </a:xfrm>
            <a:prstGeom prst="rect">
              <a:avLst/>
            </a:prstGeom>
            <a:noFill/>
          </p:spPr>
          <p:txBody>
            <a:bodyPr wrap="none" rtlCol="0">
              <a:spAutoFit/>
            </a:bodyPr>
            <a:lstStyle/>
            <a:p>
              <a:r>
                <a:rPr lang="pt-PT" sz="3200" b="1" dirty="0">
                  <a:solidFill>
                    <a:srgbClr val="537893"/>
                  </a:solidFill>
                </a:rPr>
                <a:t>Apoio Domiciliário</a:t>
              </a:r>
            </a:p>
          </p:txBody>
        </p:sp>
      </p:grpSp>
    </p:spTree>
    <p:extLst>
      <p:ext uri="{BB962C8B-B14F-4D97-AF65-F5344CB8AC3E}">
        <p14:creationId xmlns:p14="http://schemas.microsoft.com/office/powerpoint/2010/main" val="271208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A4080590-3A34-468A-9093-90405FFD7115}"/>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A872A10D-82DB-4BD3-9794-451A18B9E9A1}"/>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EE2C300E-7E19-47A9-871A-017FF96B4EA3}"/>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D72200FB-719E-4C49-AA2B-BCA4F2C6A7EC}"/>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C307D037-3D3C-45E9-957A-13748B4B00F1}"/>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B6452804-C704-420F-AD8A-9BD608E31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graphicFrame>
        <p:nvGraphicFramePr>
          <p:cNvPr id="9" name="Gráfico 8">
            <a:extLst>
              <a:ext uri="{FF2B5EF4-FFF2-40B4-BE49-F238E27FC236}">
                <a16:creationId xmlns:a16="http://schemas.microsoft.com/office/drawing/2014/main" id="{07D286D8-9343-422F-8BA4-20607AF06D64}"/>
              </a:ext>
            </a:extLst>
          </p:cNvPr>
          <p:cNvGraphicFramePr>
            <a:graphicFrameLocks/>
          </p:cNvGraphicFramePr>
          <p:nvPr>
            <p:extLst>
              <p:ext uri="{D42A27DB-BD31-4B8C-83A1-F6EECF244321}">
                <p14:modId xmlns:p14="http://schemas.microsoft.com/office/powerpoint/2010/main" val="3869303686"/>
              </p:ext>
            </p:extLst>
          </p:nvPr>
        </p:nvGraphicFramePr>
        <p:xfrm>
          <a:off x="1101650" y="3401783"/>
          <a:ext cx="10996924" cy="3649179"/>
        </p:xfrm>
        <a:graphic>
          <a:graphicData uri="http://schemas.openxmlformats.org/drawingml/2006/chart">
            <c:chart xmlns:c="http://schemas.openxmlformats.org/drawingml/2006/chart" xmlns:r="http://schemas.openxmlformats.org/officeDocument/2006/relationships" r:id="rId3"/>
          </a:graphicData>
        </a:graphic>
      </p:graphicFrame>
      <p:sp>
        <p:nvSpPr>
          <p:cNvPr id="11" name="CaixaDeTexto 10">
            <a:extLst>
              <a:ext uri="{FF2B5EF4-FFF2-40B4-BE49-F238E27FC236}">
                <a16:creationId xmlns:a16="http://schemas.microsoft.com/office/drawing/2014/main" id="{F9D88178-8E41-4FBF-9BE0-2E350DF7F238}"/>
              </a:ext>
            </a:extLst>
          </p:cNvPr>
          <p:cNvSpPr txBox="1"/>
          <p:nvPr/>
        </p:nvSpPr>
        <p:spPr>
          <a:xfrm>
            <a:off x="2118340" y="1207260"/>
            <a:ext cx="9767762" cy="2031325"/>
          </a:xfrm>
          <a:prstGeom prst="rect">
            <a:avLst/>
          </a:prstGeom>
          <a:noFill/>
        </p:spPr>
        <p:txBody>
          <a:bodyPr wrap="square">
            <a:spAutoFit/>
          </a:bodyPr>
          <a:lstStyle/>
          <a:p>
            <a:pPr algn="just">
              <a:spcBef>
                <a:spcPct val="20000"/>
              </a:spcBef>
              <a:buFont typeface="Arial" panose="020B0604020202020204" pitchFamily="34" charset="0"/>
              <a:buNone/>
              <a:defRPr/>
            </a:pPr>
            <a:r>
              <a:rPr lang="pt-PT" dirty="0">
                <a:solidFill>
                  <a:srgbClr val="3A5468"/>
                </a:solidFill>
                <a:latin typeface="Calibri" panose="020F0502020204030204" pitchFamily="34" charset="0"/>
                <a:cs typeface="Calibri" panose="020F0502020204030204" pitchFamily="34" charset="0"/>
              </a:rPr>
              <a:t>Cada família é </a:t>
            </a:r>
            <a:r>
              <a:rPr lang="pt-PT" b="1" dirty="0">
                <a:solidFill>
                  <a:srgbClr val="3A5468"/>
                </a:solidFill>
                <a:latin typeface="Calibri" panose="020F0502020204030204" pitchFamily="34" charset="0"/>
                <a:cs typeface="Calibri" panose="020F0502020204030204" pitchFamily="34" charset="0"/>
              </a:rPr>
              <a:t>Referenciada por múltiplos fatores</a:t>
            </a:r>
            <a:r>
              <a:rPr lang="pt-PT" dirty="0">
                <a:solidFill>
                  <a:srgbClr val="3A5468"/>
                </a:solidFill>
                <a:latin typeface="Calibri" panose="020F0502020204030204" pitchFamily="34" charset="0"/>
                <a:cs typeface="Calibri" panose="020F0502020204030204" pitchFamily="34" charset="0"/>
              </a:rPr>
              <a:t>. Principais motivos de referenciação em 2020:</a:t>
            </a:r>
          </a:p>
          <a:p>
            <a:pPr marL="742950" lvl="1" indent="-285750" algn="just">
              <a:spcBef>
                <a:spcPct val="20000"/>
              </a:spcBef>
              <a:buFont typeface="Arial" panose="020B0604020202020204" pitchFamily="34" charset="0"/>
              <a:buChar char="•"/>
              <a:defRPr/>
            </a:pPr>
            <a:r>
              <a:rPr lang="pt-PT" dirty="0">
                <a:solidFill>
                  <a:srgbClr val="3A5468"/>
                </a:solidFill>
                <a:latin typeface="Calibri" panose="020F0502020204030204" pitchFamily="34" charset="0"/>
                <a:cs typeface="Calibri" panose="020F0502020204030204" pitchFamily="34" charset="0"/>
              </a:rPr>
              <a:t>Pais pouco seguros nos cuidados (16%);</a:t>
            </a:r>
          </a:p>
          <a:p>
            <a:pPr marL="742950" lvl="1" indent="-285750" algn="just">
              <a:spcBef>
                <a:spcPct val="20000"/>
              </a:spcBef>
              <a:buFont typeface="Arial" panose="020B0604020202020204" pitchFamily="34" charset="0"/>
              <a:buChar char="•"/>
              <a:defRPr/>
            </a:pPr>
            <a:r>
              <a:rPr lang="pt-PT" dirty="0">
                <a:solidFill>
                  <a:srgbClr val="3A5468"/>
                </a:solidFill>
                <a:latin typeface="Calibri" panose="020F0502020204030204" pitchFamily="34" charset="0"/>
                <a:cs typeface="Calibri" panose="020F0502020204030204" pitchFamily="34" charset="0"/>
              </a:rPr>
              <a:t>Contexto socioeconómico desfavorável (17%);</a:t>
            </a:r>
          </a:p>
          <a:p>
            <a:pPr marL="742950" lvl="1" indent="-285750" algn="just">
              <a:spcBef>
                <a:spcPct val="20000"/>
              </a:spcBef>
              <a:buFont typeface="Arial" panose="020B0604020202020204" pitchFamily="34" charset="0"/>
              <a:buChar char="•"/>
              <a:defRPr/>
            </a:pPr>
            <a:r>
              <a:rPr lang="pt-PT" dirty="0">
                <a:solidFill>
                  <a:srgbClr val="3A5468"/>
                </a:solidFill>
                <a:latin typeface="Calibri" panose="020F0502020204030204" pitchFamily="34" charset="0"/>
                <a:cs typeface="Calibri" panose="020F0502020204030204" pitchFamily="34" charset="0"/>
              </a:rPr>
              <a:t>Risco social (15%);</a:t>
            </a:r>
          </a:p>
          <a:p>
            <a:pPr marL="742950" lvl="1" indent="-285750" algn="just">
              <a:spcBef>
                <a:spcPct val="20000"/>
              </a:spcBef>
              <a:buFont typeface="Arial" panose="020B0604020202020204" pitchFamily="34" charset="0"/>
              <a:buChar char="•"/>
              <a:defRPr/>
            </a:pPr>
            <a:r>
              <a:rPr lang="pt-PT" dirty="0">
                <a:solidFill>
                  <a:srgbClr val="3A5468"/>
                </a:solidFill>
                <a:latin typeface="Calibri" panose="020F0502020204030204" pitchFamily="34" charset="0"/>
                <a:cs typeface="Calibri" panose="020F0502020204030204" pitchFamily="34" charset="0"/>
              </a:rPr>
              <a:t>Prematuridade (5%); </a:t>
            </a:r>
          </a:p>
          <a:p>
            <a:pPr marL="742950" lvl="1" indent="-285750" algn="just">
              <a:spcBef>
                <a:spcPct val="20000"/>
              </a:spcBef>
              <a:buFont typeface="Arial" panose="020B0604020202020204" pitchFamily="34" charset="0"/>
              <a:buChar char="•"/>
              <a:defRPr/>
            </a:pPr>
            <a:r>
              <a:rPr lang="pt-PT" dirty="0">
                <a:solidFill>
                  <a:srgbClr val="3A5468"/>
                </a:solidFill>
                <a:latin typeface="Calibri" panose="020F0502020204030204" pitchFamily="34" charset="0"/>
                <a:cs typeface="Calibri" panose="020F0502020204030204" pitchFamily="34" charset="0"/>
              </a:rPr>
              <a:t>Isolamento e fraca rede de apoio (14%).  </a:t>
            </a:r>
          </a:p>
        </p:txBody>
      </p:sp>
      <p:grpSp>
        <p:nvGrpSpPr>
          <p:cNvPr id="12" name="Agrupar 11">
            <a:extLst>
              <a:ext uri="{FF2B5EF4-FFF2-40B4-BE49-F238E27FC236}">
                <a16:creationId xmlns:a16="http://schemas.microsoft.com/office/drawing/2014/main" id="{B630D2F0-A63F-450E-A052-4FCF348B9A2E}"/>
              </a:ext>
            </a:extLst>
          </p:cNvPr>
          <p:cNvGrpSpPr/>
          <p:nvPr/>
        </p:nvGrpSpPr>
        <p:grpSpPr>
          <a:xfrm>
            <a:off x="2573518" y="476864"/>
            <a:ext cx="8927183" cy="584775"/>
            <a:chOff x="2573518" y="476864"/>
            <a:chExt cx="8927183" cy="584775"/>
          </a:xfrm>
        </p:grpSpPr>
        <p:cxnSp>
          <p:nvCxnSpPr>
            <p:cNvPr id="13" name="Conexão reta 12">
              <a:extLst>
                <a:ext uri="{FF2B5EF4-FFF2-40B4-BE49-F238E27FC236}">
                  <a16:creationId xmlns:a16="http://schemas.microsoft.com/office/drawing/2014/main" id="{BEA35085-ACE2-4580-9422-41FFA630E8B9}"/>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207C1A07-056E-404B-AD5C-2A662099FE02}"/>
                </a:ext>
              </a:extLst>
            </p:cNvPr>
            <p:cNvSpPr txBox="1"/>
            <p:nvPr/>
          </p:nvSpPr>
          <p:spPr>
            <a:xfrm>
              <a:off x="2658125" y="476864"/>
              <a:ext cx="3347391" cy="584775"/>
            </a:xfrm>
            <a:prstGeom prst="rect">
              <a:avLst/>
            </a:prstGeom>
            <a:noFill/>
          </p:spPr>
          <p:txBody>
            <a:bodyPr wrap="none" rtlCol="0">
              <a:spAutoFit/>
            </a:bodyPr>
            <a:lstStyle/>
            <a:p>
              <a:r>
                <a:rPr lang="pt-PT" sz="3200" b="1" dirty="0">
                  <a:solidFill>
                    <a:srgbClr val="537893"/>
                  </a:solidFill>
                </a:rPr>
                <a:t>Apoio Domiciliário</a:t>
              </a:r>
            </a:p>
          </p:txBody>
        </p:sp>
      </p:grpSp>
    </p:spTree>
    <p:extLst>
      <p:ext uri="{BB962C8B-B14F-4D97-AF65-F5344CB8AC3E}">
        <p14:creationId xmlns:p14="http://schemas.microsoft.com/office/powerpoint/2010/main" val="732010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031A1886-7ED5-48C9-8A2E-919A009B2004}"/>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09F2217D-B010-4AEF-B7CB-18B7E7D2FE2F}"/>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03086E8A-70D0-431F-B2EF-B86C5B5D5583}"/>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16FA407F-69F0-42D0-BE0E-E367BD00C0C9}"/>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3D574620-C31F-45EB-B8D1-591DB3B64DA1}"/>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BAAC02BB-632E-4139-A1C1-7120107CF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pic>
        <p:nvPicPr>
          <p:cNvPr id="8" name="Content Placeholder 6" descr="464136.gif">
            <a:extLst>
              <a:ext uri="{FF2B5EF4-FFF2-40B4-BE49-F238E27FC236}">
                <a16:creationId xmlns:a16="http://schemas.microsoft.com/office/drawing/2014/main" id="{8044D23F-2D99-4FCB-90A1-1DB95DA3FB5D}"/>
              </a:ext>
            </a:extLst>
          </p:cNvPr>
          <p:cNvPicPr>
            <a:picLocks noChangeAspect="1"/>
          </p:cNvPicPr>
          <p:nvPr/>
        </p:nvPicPr>
        <p:blipFill>
          <a:blip r:embed="rId3" cstate="print">
            <a:grayscl/>
          </a:blip>
          <a:stretch>
            <a:fillRect/>
          </a:stretch>
        </p:blipFill>
        <p:spPr>
          <a:xfrm>
            <a:off x="6382563" y="1495300"/>
            <a:ext cx="5400600" cy="4320480"/>
          </a:xfrm>
          <a:prstGeom prst="rect">
            <a:avLst/>
          </a:prstGeom>
          <a:ln>
            <a:noFill/>
          </a:ln>
          <a:effectLst>
            <a:outerShdw blurRad="292100" dist="139700" dir="2700000" algn="tl" rotWithShape="0">
              <a:srgbClr val="333333">
                <a:alpha val="65000"/>
              </a:srgbClr>
            </a:outerShdw>
          </a:effectLst>
        </p:spPr>
      </p:pic>
      <p:sp>
        <p:nvSpPr>
          <p:cNvPr id="9" name="CaixaDeTexto 8">
            <a:extLst>
              <a:ext uri="{FF2B5EF4-FFF2-40B4-BE49-F238E27FC236}">
                <a16:creationId xmlns:a16="http://schemas.microsoft.com/office/drawing/2014/main" id="{3EE08678-3DB6-410E-AAFA-5EE97BBF89FE}"/>
              </a:ext>
            </a:extLst>
          </p:cNvPr>
          <p:cNvSpPr txBox="1"/>
          <p:nvPr/>
        </p:nvSpPr>
        <p:spPr>
          <a:xfrm>
            <a:off x="1130460" y="2102177"/>
            <a:ext cx="4908223" cy="2862322"/>
          </a:xfrm>
          <a:prstGeom prst="rect">
            <a:avLst/>
          </a:prstGeom>
          <a:noFill/>
        </p:spPr>
        <p:txBody>
          <a:bodyPr wrap="square" rtlCol="0">
            <a:spAutoFit/>
          </a:bodyPr>
          <a:lstStyle/>
          <a:p>
            <a:pPr algn="just"/>
            <a:r>
              <a:rPr lang="pt-PT" b="1" dirty="0">
                <a:solidFill>
                  <a:srgbClr val="3A5468"/>
                </a:solidFill>
              </a:rPr>
              <a:t>O Banco do Bebé é uma IPSS sem apoio estatal que tem como missão dignificar a vida dos bebés e das famílias que acompanha.</a:t>
            </a:r>
          </a:p>
          <a:p>
            <a:pPr algn="just"/>
            <a:endParaRPr lang="pt-PT" b="1" dirty="0">
              <a:solidFill>
                <a:srgbClr val="3A5468"/>
              </a:solidFill>
            </a:endParaRPr>
          </a:p>
          <a:p>
            <a:pPr algn="just"/>
            <a:r>
              <a:rPr lang="pt-PT" b="1" dirty="0">
                <a:solidFill>
                  <a:srgbClr val="3A5468"/>
                </a:solidFill>
              </a:rPr>
              <a:t>Através da sua ação promove as competências parentais dos cuidadores, autonomizando as famílias com fatores socioeconómicos desfavoráveis, pouco seguras nos seus cuidados, com frágil vinculação ao bebé, frágil rede de apoio e/ou risco social</a:t>
            </a:r>
          </a:p>
        </p:txBody>
      </p:sp>
    </p:spTree>
    <p:extLst>
      <p:ext uri="{BB962C8B-B14F-4D97-AF65-F5344CB8AC3E}">
        <p14:creationId xmlns:p14="http://schemas.microsoft.com/office/powerpoint/2010/main" val="2417766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F02BBD73-71BE-4889-B945-B34FEFE4EE43}"/>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0AF34AD9-A0AD-4536-9820-5DAFF70B36EA}"/>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7A5B979C-DB0D-4D94-AABA-75EEBBB41E21}"/>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1DE2FC95-A27A-4310-A9E5-DF8031B1F9F7}"/>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6FFEEF53-FE3B-4330-963E-F1D7E5948CF1}"/>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50D25E71-BDF2-44A1-B848-2960DCB8FC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graphicFrame>
        <p:nvGraphicFramePr>
          <p:cNvPr id="8" name="Chart 3">
            <a:extLst>
              <a:ext uri="{FF2B5EF4-FFF2-40B4-BE49-F238E27FC236}">
                <a16:creationId xmlns:a16="http://schemas.microsoft.com/office/drawing/2014/main" id="{C596CEB9-35AA-413E-ABD1-B16D39BA2442}"/>
              </a:ext>
            </a:extLst>
          </p:cNvPr>
          <p:cNvGraphicFramePr>
            <a:graphicFrameLocks/>
          </p:cNvGraphicFramePr>
          <p:nvPr>
            <p:extLst>
              <p:ext uri="{D42A27DB-BD31-4B8C-83A1-F6EECF244321}">
                <p14:modId xmlns:p14="http://schemas.microsoft.com/office/powerpoint/2010/main" val="209462441"/>
              </p:ext>
            </p:extLst>
          </p:nvPr>
        </p:nvGraphicFramePr>
        <p:xfrm>
          <a:off x="1010451" y="3516198"/>
          <a:ext cx="4984996" cy="28649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áfico 9">
            <a:extLst>
              <a:ext uri="{FF2B5EF4-FFF2-40B4-BE49-F238E27FC236}">
                <a16:creationId xmlns:a16="http://schemas.microsoft.com/office/drawing/2014/main" id="{4D06EF61-3360-40E6-BB83-08947C7F60A6}"/>
              </a:ext>
            </a:extLst>
          </p:cNvPr>
          <p:cNvGraphicFramePr>
            <a:graphicFrameLocks/>
          </p:cNvGraphicFramePr>
          <p:nvPr>
            <p:extLst>
              <p:ext uri="{D42A27DB-BD31-4B8C-83A1-F6EECF244321}">
                <p14:modId xmlns:p14="http://schemas.microsoft.com/office/powerpoint/2010/main" val="3976472458"/>
              </p:ext>
            </p:extLst>
          </p:nvPr>
        </p:nvGraphicFramePr>
        <p:xfrm>
          <a:off x="7183477" y="3741630"/>
          <a:ext cx="4516438"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3" name="CaixaDeTexto 12">
            <a:extLst>
              <a:ext uri="{FF2B5EF4-FFF2-40B4-BE49-F238E27FC236}">
                <a16:creationId xmlns:a16="http://schemas.microsoft.com/office/drawing/2014/main" id="{0C2DC858-65E0-422B-A59A-0FBF6B5E0AEE}"/>
              </a:ext>
            </a:extLst>
          </p:cNvPr>
          <p:cNvSpPr txBox="1"/>
          <p:nvPr/>
        </p:nvSpPr>
        <p:spPr>
          <a:xfrm>
            <a:off x="2321350" y="1277818"/>
            <a:ext cx="8415779" cy="646331"/>
          </a:xfrm>
          <a:prstGeom prst="rect">
            <a:avLst/>
          </a:prstGeom>
          <a:noFill/>
        </p:spPr>
        <p:txBody>
          <a:bodyPr wrap="square">
            <a:spAutoFit/>
          </a:bodyPr>
          <a:lstStyle/>
          <a:p>
            <a:pPr algn="just"/>
            <a:r>
              <a:rPr lang="pt-PT" sz="1800" b="1" dirty="0">
                <a:solidFill>
                  <a:srgbClr val="3A5468"/>
                </a:solidFill>
                <a:latin typeface="Calibri" panose="020F0502020204030204" pitchFamily="34" charset="0"/>
                <a:cs typeface="Calibri" panose="020F0502020204030204" pitchFamily="34" charset="0"/>
              </a:rPr>
              <a:t>Das 104 famílias acompanhadas, 80 famílias (77%) receberam visitas semanais da equipa, 10 (9%) visitas quinzenais, 8 (8%) visitas bissemanais e 4 (4%) visitas  mensais.</a:t>
            </a:r>
            <a:endParaRPr lang="pt-PT" sz="2400" b="1" dirty="0">
              <a:solidFill>
                <a:srgbClr val="3A5468"/>
              </a:solidFill>
              <a:latin typeface="Calibri" panose="020F0502020204030204" pitchFamily="34" charset="0"/>
              <a:cs typeface="Calibri" panose="020F0502020204030204" pitchFamily="34" charset="0"/>
            </a:endParaRPr>
          </a:p>
        </p:txBody>
      </p:sp>
      <p:grpSp>
        <p:nvGrpSpPr>
          <p:cNvPr id="14" name="Agrupar 13">
            <a:extLst>
              <a:ext uri="{FF2B5EF4-FFF2-40B4-BE49-F238E27FC236}">
                <a16:creationId xmlns:a16="http://schemas.microsoft.com/office/drawing/2014/main" id="{C2A62332-EEBF-4CA5-A78F-086869F0302A}"/>
              </a:ext>
            </a:extLst>
          </p:cNvPr>
          <p:cNvGrpSpPr/>
          <p:nvPr/>
        </p:nvGrpSpPr>
        <p:grpSpPr>
          <a:xfrm>
            <a:off x="2573518" y="476864"/>
            <a:ext cx="8927183" cy="584775"/>
            <a:chOff x="2573518" y="476864"/>
            <a:chExt cx="8927183" cy="584775"/>
          </a:xfrm>
        </p:grpSpPr>
        <p:cxnSp>
          <p:nvCxnSpPr>
            <p:cNvPr id="15" name="Conexão reta 14">
              <a:extLst>
                <a:ext uri="{FF2B5EF4-FFF2-40B4-BE49-F238E27FC236}">
                  <a16:creationId xmlns:a16="http://schemas.microsoft.com/office/drawing/2014/main" id="{1D210595-63C0-4DFF-ABE5-5BE597C22530}"/>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6" name="CaixaDeTexto 15">
              <a:extLst>
                <a:ext uri="{FF2B5EF4-FFF2-40B4-BE49-F238E27FC236}">
                  <a16:creationId xmlns:a16="http://schemas.microsoft.com/office/drawing/2014/main" id="{E26EB116-68DC-4FDB-985A-22CBEB1CCCD5}"/>
                </a:ext>
              </a:extLst>
            </p:cNvPr>
            <p:cNvSpPr txBox="1"/>
            <p:nvPr/>
          </p:nvSpPr>
          <p:spPr>
            <a:xfrm>
              <a:off x="2658125" y="476864"/>
              <a:ext cx="3347391" cy="584775"/>
            </a:xfrm>
            <a:prstGeom prst="rect">
              <a:avLst/>
            </a:prstGeom>
            <a:noFill/>
          </p:spPr>
          <p:txBody>
            <a:bodyPr wrap="none" rtlCol="0">
              <a:spAutoFit/>
            </a:bodyPr>
            <a:lstStyle/>
            <a:p>
              <a:r>
                <a:rPr lang="pt-PT" sz="3200" b="1" dirty="0">
                  <a:solidFill>
                    <a:srgbClr val="537893"/>
                  </a:solidFill>
                </a:rPr>
                <a:t>Apoio Domiciliário</a:t>
              </a:r>
            </a:p>
          </p:txBody>
        </p:sp>
      </p:grpSp>
      <p:sp>
        <p:nvSpPr>
          <p:cNvPr id="17" name="Estrela de 12 Pontas 4">
            <a:extLst>
              <a:ext uri="{FF2B5EF4-FFF2-40B4-BE49-F238E27FC236}">
                <a16:creationId xmlns:a16="http://schemas.microsoft.com/office/drawing/2014/main" id="{D13EA823-2E39-4355-9050-D096FDF7EAEB}"/>
              </a:ext>
            </a:extLst>
          </p:cNvPr>
          <p:cNvSpPr/>
          <p:nvPr/>
        </p:nvSpPr>
        <p:spPr>
          <a:xfrm rot="20740586">
            <a:off x="4876238" y="2074794"/>
            <a:ext cx="2686159" cy="2254917"/>
          </a:xfrm>
          <a:prstGeom prst="star12">
            <a:avLst/>
          </a:prstGeom>
          <a:solidFill>
            <a:srgbClr val="FFC000"/>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800" b="1" dirty="0">
                <a:solidFill>
                  <a:srgbClr val="1F497D">
                    <a:lumMod val="75000"/>
                  </a:srgbClr>
                </a:solidFill>
                <a:latin typeface="Century Gothic" pitchFamily="34" charset="0"/>
              </a:rPr>
              <a:t>4.645</a:t>
            </a:r>
          </a:p>
          <a:p>
            <a:pPr algn="ctr"/>
            <a:r>
              <a:rPr lang="pt-PT" sz="2800" b="1" dirty="0">
                <a:solidFill>
                  <a:srgbClr val="1F497D">
                    <a:lumMod val="75000"/>
                  </a:srgbClr>
                </a:solidFill>
                <a:latin typeface="Century Gothic" pitchFamily="34" charset="0"/>
              </a:rPr>
              <a:t>Visitas</a:t>
            </a:r>
          </a:p>
        </p:txBody>
      </p:sp>
    </p:spTree>
    <p:extLst>
      <p:ext uri="{BB962C8B-B14F-4D97-AF65-F5344CB8AC3E}">
        <p14:creationId xmlns:p14="http://schemas.microsoft.com/office/powerpoint/2010/main" val="4205858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393EE730-1778-46A8-AFBB-5749C562D221}"/>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540F10AC-BCBA-4A81-88D3-44844193885A}"/>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5CA1086B-8F28-4D78-80D0-4073046C47DC}"/>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AECD5583-ACAB-4E04-9AD7-2B3D54FC85B7}"/>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28117606-C606-4E8A-A3A6-AA46B610603A}"/>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005B6F67-0DAF-417A-916A-65041A860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graphicFrame>
        <p:nvGraphicFramePr>
          <p:cNvPr id="9" name="Gráfico 8">
            <a:extLst>
              <a:ext uri="{FF2B5EF4-FFF2-40B4-BE49-F238E27FC236}">
                <a16:creationId xmlns:a16="http://schemas.microsoft.com/office/drawing/2014/main" id="{561ED6B3-775D-4D47-A1A9-0769024FCC3C}"/>
              </a:ext>
            </a:extLst>
          </p:cNvPr>
          <p:cNvGraphicFramePr>
            <a:graphicFrameLocks/>
          </p:cNvGraphicFramePr>
          <p:nvPr>
            <p:extLst>
              <p:ext uri="{D42A27DB-BD31-4B8C-83A1-F6EECF244321}">
                <p14:modId xmlns:p14="http://schemas.microsoft.com/office/powerpoint/2010/main" val="1091120702"/>
              </p:ext>
            </p:extLst>
          </p:nvPr>
        </p:nvGraphicFramePr>
        <p:xfrm>
          <a:off x="1910953" y="3101959"/>
          <a:ext cx="8370094" cy="3756041"/>
        </p:xfrm>
        <a:graphic>
          <a:graphicData uri="http://schemas.openxmlformats.org/drawingml/2006/chart">
            <c:chart xmlns:c="http://schemas.openxmlformats.org/drawingml/2006/chart" xmlns:r="http://schemas.openxmlformats.org/officeDocument/2006/relationships" r:id="rId3"/>
          </a:graphicData>
        </a:graphic>
      </p:graphicFrame>
      <p:sp>
        <p:nvSpPr>
          <p:cNvPr id="11" name="CaixaDeTexto 10">
            <a:extLst>
              <a:ext uri="{FF2B5EF4-FFF2-40B4-BE49-F238E27FC236}">
                <a16:creationId xmlns:a16="http://schemas.microsoft.com/office/drawing/2014/main" id="{74C60EFF-567E-4972-B1AE-0FD62AB335FC}"/>
              </a:ext>
            </a:extLst>
          </p:cNvPr>
          <p:cNvSpPr txBox="1"/>
          <p:nvPr/>
        </p:nvSpPr>
        <p:spPr>
          <a:xfrm>
            <a:off x="3175594" y="1194395"/>
            <a:ext cx="7595647" cy="1293624"/>
          </a:xfrm>
          <a:prstGeom prst="rect">
            <a:avLst/>
          </a:prstGeom>
          <a:noFill/>
        </p:spPr>
        <p:txBody>
          <a:bodyPr wrap="square">
            <a:spAutoFit/>
          </a:bodyPr>
          <a:lstStyle/>
          <a:p>
            <a:pPr algn="just">
              <a:lnSpc>
                <a:spcPct val="150000"/>
              </a:lnSpc>
            </a:pPr>
            <a:r>
              <a:rPr lang="pt-PT" sz="1800" b="1" dirty="0">
                <a:solidFill>
                  <a:srgbClr val="3A5468"/>
                </a:solidFill>
                <a:latin typeface="Calibri" panose="020F0502020204030204" pitchFamily="34" charset="0"/>
                <a:cs typeface="Calibri" panose="020F0502020204030204" pitchFamily="34" charset="0"/>
              </a:rPr>
              <a:t>Tempo médio de acompanhamento das famílias é de 15 meses.</a:t>
            </a:r>
            <a:r>
              <a:rPr lang="pt-PT" sz="1800" dirty="0">
                <a:solidFill>
                  <a:srgbClr val="3A5468"/>
                </a:solidFill>
                <a:latin typeface="Calibri" panose="020F0502020204030204" pitchFamily="34" charset="0"/>
                <a:cs typeface="Calibri" panose="020F0502020204030204" pitchFamily="34" charset="0"/>
              </a:rPr>
              <a:t> </a:t>
            </a:r>
          </a:p>
          <a:p>
            <a:pPr algn="just">
              <a:lnSpc>
                <a:spcPct val="150000"/>
              </a:lnSpc>
            </a:pPr>
            <a:r>
              <a:rPr lang="pt-PT" sz="1800" dirty="0">
                <a:solidFill>
                  <a:srgbClr val="3A5468"/>
                </a:solidFill>
                <a:latin typeface="Calibri" panose="020F0502020204030204" pitchFamily="34" charset="0"/>
                <a:cs typeface="Calibri" panose="020F0502020204030204" pitchFamily="34" charset="0"/>
              </a:rPr>
              <a:t>A maioria foi acompanhadas (45%) entre 9 a 18 meses. </a:t>
            </a:r>
          </a:p>
          <a:p>
            <a:pPr algn="just">
              <a:lnSpc>
                <a:spcPct val="150000"/>
              </a:lnSpc>
            </a:pPr>
            <a:r>
              <a:rPr lang="pt-PT" sz="1800" b="1" dirty="0">
                <a:solidFill>
                  <a:srgbClr val="3A5468"/>
                </a:solidFill>
                <a:latin typeface="Calibri" panose="020F0502020204030204" pitchFamily="34" charset="0"/>
                <a:cs typeface="Calibri" panose="020F0502020204030204" pitchFamily="34" charset="0"/>
              </a:rPr>
              <a:t>O tempo médio que medeia a referenciação e a primeira visita é de 7 </a:t>
            </a:r>
            <a:r>
              <a:rPr lang="pt-PT" sz="1800" b="1" dirty="0" err="1">
                <a:solidFill>
                  <a:srgbClr val="3A5468"/>
                </a:solidFill>
                <a:latin typeface="Calibri" panose="020F0502020204030204" pitchFamily="34" charset="0"/>
                <a:cs typeface="Calibri" panose="020F0502020204030204" pitchFamily="34" charset="0"/>
              </a:rPr>
              <a:t>dias</a:t>
            </a:r>
            <a:r>
              <a:rPr lang="pt-PT" sz="1800" b="1" dirty="0" err="1">
                <a:solidFill>
                  <a:prstClr val="white"/>
                </a:solidFill>
                <a:latin typeface="Century Gothic" pitchFamily="34" charset="0"/>
              </a:rPr>
              <a:t>dias</a:t>
            </a:r>
            <a:endParaRPr lang="pt-PT" dirty="0"/>
          </a:p>
        </p:txBody>
      </p:sp>
      <p:pic>
        <p:nvPicPr>
          <p:cNvPr id="15" name="Imagem 14">
            <a:extLst>
              <a:ext uri="{FF2B5EF4-FFF2-40B4-BE49-F238E27FC236}">
                <a16:creationId xmlns:a16="http://schemas.microsoft.com/office/drawing/2014/main" id="{0F917CFE-C513-477B-837B-C5B51A0D75D5}"/>
              </a:ext>
            </a:extLst>
          </p:cNvPr>
          <p:cNvPicPr>
            <a:picLocks noChangeAspect="1"/>
          </p:cNvPicPr>
          <p:nvPr/>
        </p:nvPicPr>
        <p:blipFill>
          <a:blip r:embed="rId4"/>
          <a:stretch>
            <a:fillRect/>
          </a:stretch>
        </p:blipFill>
        <p:spPr>
          <a:xfrm>
            <a:off x="10405760" y="1274359"/>
            <a:ext cx="1565184" cy="2727983"/>
          </a:xfrm>
          <a:prstGeom prst="rect">
            <a:avLst/>
          </a:prstGeom>
        </p:spPr>
      </p:pic>
      <p:grpSp>
        <p:nvGrpSpPr>
          <p:cNvPr id="12" name="Agrupar 11">
            <a:extLst>
              <a:ext uri="{FF2B5EF4-FFF2-40B4-BE49-F238E27FC236}">
                <a16:creationId xmlns:a16="http://schemas.microsoft.com/office/drawing/2014/main" id="{F0D6E067-95F7-4771-B636-F57AB5A5DCDE}"/>
              </a:ext>
            </a:extLst>
          </p:cNvPr>
          <p:cNvGrpSpPr/>
          <p:nvPr/>
        </p:nvGrpSpPr>
        <p:grpSpPr>
          <a:xfrm>
            <a:off x="2573518" y="476864"/>
            <a:ext cx="8927183" cy="584775"/>
            <a:chOff x="2573518" y="476864"/>
            <a:chExt cx="8927183" cy="584775"/>
          </a:xfrm>
        </p:grpSpPr>
        <p:cxnSp>
          <p:nvCxnSpPr>
            <p:cNvPr id="13" name="Conexão reta 12">
              <a:extLst>
                <a:ext uri="{FF2B5EF4-FFF2-40B4-BE49-F238E27FC236}">
                  <a16:creationId xmlns:a16="http://schemas.microsoft.com/office/drawing/2014/main" id="{B2A5821A-15AF-44A6-AF48-6295B89FA8B4}"/>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7C675DFC-30A9-437C-BB9A-B4FBE22A0E9D}"/>
                </a:ext>
              </a:extLst>
            </p:cNvPr>
            <p:cNvSpPr txBox="1"/>
            <p:nvPr/>
          </p:nvSpPr>
          <p:spPr>
            <a:xfrm>
              <a:off x="2658125" y="476864"/>
              <a:ext cx="3347391" cy="584775"/>
            </a:xfrm>
            <a:prstGeom prst="rect">
              <a:avLst/>
            </a:prstGeom>
            <a:noFill/>
          </p:spPr>
          <p:txBody>
            <a:bodyPr wrap="none" rtlCol="0">
              <a:spAutoFit/>
            </a:bodyPr>
            <a:lstStyle/>
            <a:p>
              <a:r>
                <a:rPr lang="pt-PT" sz="3200" b="1" dirty="0">
                  <a:solidFill>
                    <a:srgbClr val="537893"/>
                  </a:solidFill>
                </a:rPr>
                <a:t>Apoio Domiciliário</a:t>
              </a:r>
            </a:p>
          </p:txBody>
        </p:sp>
      </p:grpSp>
    </p:spTree>
    <p:extLst>
      <p:ext uri="{BB962C8B-B14F-4D97-AF65-F5344CB8AC3E}">
        <p14:creationId xmlns:p14="http://schemas.microsoft.com/office/powerpoint/2010/main" val="714598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3E288BBB-2797-4A48-B304-11DAC35BAA83}"/>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56623B70-5B9D-4426-8FA9-2D0D1E6B4777}"/>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41F7F618-A842-4FBC-B383-E6CA5089DE72}"/>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E333D45E-82BA-47F3-A7B4-6073D5728695}"/>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800A66C2-6BFA-44E7-82D7-B15BD3A79D8A}"/>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39D2063F-89AA-4C58-89EE-B7D1E1D6E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graphicFrame>
        <p:nvGraphicFramePr>
          <p:cNvPr id="9" name="Gráfico 8">
            <a:extLst>
              <a:ext uri="{FF2B5EF4-FFF2-40B4-BE49-F238E27FC236}">
                <a16:creationId xmlns:a16="http://schemas.microsoft.com/office/drawing/2014/main" id="{38AB73A3-34FF-497A-B715-9286EF2497C9}"/>
              </a:ext>
            </a:extLst>
          </p:cNvPr>
          <p:cNvGraphicFramePr>
            <a:graphicFrameLocks/>
          </p:cNvGraphicFramePr>
          <p:nvPr>
            <p:extLst>
              <p:ext uri="{D42A27DB-BD31-4B8C-83A1-F6EECF244321}">
                <p14:modId xmlns:p14="http://schemas.microsoft.com/office/powerpoint/2010/main" val="1846538151"/>
              </p:ext>
            </p:extLst>
          </p:nvPr>
        </p:nvGraphicFramePr>
        <p:xfrm>
          <a:off x="920823" y="3356891"/>
          <a:ext cx="5504087" cy="3098079"/>
        </p:xfrm>
        <a:graphic>
          <a:graphicData uri="http://schemas.openxmlformats.org/drawingml/2006/chart">
            <c:chart xmlns:c="http://schemas.openxmlformats.org/drawingml/2006/chart" xmlns:r="http://schemas.openxmlformats.org/officeDocument/2006/relationships" r:id="rId3"/>
          </a:graphicData>
        </a:graphic>
      </p:graphicFrame>
      <p:sp>
        <p:nvSpPr>
          <p:cNvPr id="11" name="CaixaDeTexto 10">
            <a:extLst>
              <a:ext uri="{FF2B5EF4-FFF2-40B4-BE49-F238E27FC236}">
                <a16:creationId xmlns:a16="http://schemas.microsoft.com/office/drawing/2014/main" id="{026BF960-D49C-461A-AB51-6F899A05A891}"/>
              </a:ext>
            </a:extLst>
          </p:cNvPr>
          <p:cNvSpPr txBox="1"/>
          <p:nvPr/>
        </p:nvSpPr>
        <p:spPr>
          <a:xfrm>
            <a:off x="920823" y="1398843"/>
            <a:ext cx="5504087" cy="1372683"/>
          </a:xfrm>
          <a:prstGeom prst="rect">
            <a:avLst/>
          </a:prstGeom>
          <a:noFill/>
          <a:ln w="19050">
            <a:solidFill>
              <a:srgbClr val="3A5468"/>
            </a:solidFill>
          </a:ln>
        </p:spPr>
        <p:txBody>
          <a:bodyPr wrap="square">
            <a:spAutoFit/>
          </a:bodyPr>
          <a:lstStyle/>
          <a:p>
            <a:pPr algn="just">
              <a:spcBef>
                <a:spcPct val="20000"/>
              </a:spcBef>
              <a:buFont typeface="Arial" pitchFamily="34" charset="0"/>
              <a:buNone/>
              <a:defRPr/>
            </a:pPr>
            <a:r>
              <a:rPr lang="pt-PT" sz="1600" b="1" dirty="0">
                <a:solidFill>
                  <a:srgbClr val="3A5468"/>
                </a:solidFill>
                <a:latin typeface="Calibri" panose="020F0502020204030204" pitchFamily="34" charset="0"/>
                <a:cs typeface="Calibri" panose="020F0502020204030204" pitchFamily="34" charset="0"/>
              </a:rPr>
              <a:t>Das 104 famílias acompanhadas, 53 tiveram alta deste apoio (51%) e 51  permaneceram em acompanhamento em 2021 (49%). </a:t>
            </a:r>
          </a:p>
          <a:p>
            <a:pPr algn="just">
              <a:spcBef>
                <a:spcPct val="20000"/>
              </a:spcBef>
              <a:buFont typeface="Arial" pitchFamily="34" charset="0"/>
              <a:buNone/>
              <a:defRPr/>
            </a:pPr>
            <a:r>
              <a:rPr lang="pt-PT" sz="1600" b="1" dirty="0">
                <a:solidFill>
                  <a:srgbClr val="3A5468"/>
                </a:solidFill>
                <a:latin typeface="Calibri" panose="020F0502020204030204" pitchFamily="34" charset="0"/>
                <a:cs typeface="Calibri" panose="020F0502020204030204" pitchFamily="34" charset="0"/>
              </a:rPr>
              <a:t>O principal motivo da alta (43 famílias – 81% autonomia da família).</a:t>
            </a:r>
          </a:p>
        </p:txBody>
      </p:sp>
      <p:graphicFrame>
        <p:nvGraphicFramePr>
          <p:cNvPr id="12" name="Gráfico 11">
            <a:extLst>
              <a:ext uri="{FF2B5EF4-FFF2-40B4-BE49-F238E27FC236}">
                <a16:creationId xmlns:a16="http://schemas.microsoft.com/office/drawing/2014/main" id="{CAF556F1-880C-462C-80F2-9963D61F0C20}"/>
              </a:ext>
            </a:extLst>
          </p:cNvPr>
          <p:cNvGraphicFramePr>
            <a:graphicFrameLocks/>
          </p:cNvGraphicFramePr>
          <p:nvPr>
            <p:extLst>
              <p:ext uri="{D42A27DB-BD31-4B8C-83A1-F6EECF244321}">
                <p14:modId xmlns:p14="http://schemas.microsoft.com/office/powerpoint/2010/main" val="2996211187"/>
              </p:ext>
            </p:extLst>
          </p:nvPr>
        </p:nvGraphicFramePr>
        <p:xfrm>
          <a:off x="6893261" y="3409620"/>
          <a:ext cx="4975088" cy="3045350"/>
        </p:xfrm>
        <a:graphic>
          <a:graphicData uri="http://schemas.openxmlformats.org/drawingml/2006/chart">
            <c:chart xmlns:c="http://schemas.openxmlformats.org/drawingml/2006/chart" xmlns:r="http://schemas.openxmlformats.org/officeDocument/2006/relationships" r:id="rId4"/>
          </a:graphicData>
        </a:graphic>
      </p:graphicFrame>
      <p:sp>
        <p:nvSpPr>
          <p:cNvPr id="14" name="CaixaDeTexto 13">
            <a:extLst>
              <a:ext uri="{FF2B5EF4-FFF2-40B4-BE49-F238E27FC236}">
                <a16:creationId xmlns:a16="http://schemas.microsoft.com/office/drawing/2014/main" id="{FED10291-357D-47A9-A64A-2A5933822678}"/>
              </a:ext>
            </a:extLst>
          </p:cNvPr>
          <p:cNvSpPr txBox="1"/>
          <p:nvPr/>
        </p:nvSpPr>
        <p:spPr>
          <a:xfrm>
            <a:off x="6893260" y="1703541"/>
            <a:ext cx="4975089" cy="830997"/>
          </a:xfrm>
          <a:prstGeom prst="rect">
            <a:avLst/>
          </a:prstGeom>
          <a:noFill/>
          <a:ln w="19050">
            <a:solidFill>
              <a:srgbClr val="3A5468"/>
            </a:solidFill>
          </a:ln>
        </p:spPr>
        <p:txBody>
          <a:bodyPr wrap="square">
            <a:spAutoFit/>
          </a:bodyPr>
          <a:lstStyle/>
          <a:p>
            <a:pPr algn="ctr">
              <a:spcBef>
                <a:spcPct val="20000"/>
              </a:spcBef>
              <a:buFont typeface="Arial" pitchFamily="34" charset="0"/>
              <a:buNone/>
              <a:defRPr/>
            </a:pPr>
            <a:r>
              <a:rPr lang="pt-PT" sz="1600" b="1" dirty="0">
                <a:solidFill>
                  <a:srgbClr val="3A5468"/>
                </a:solidFill>
                <a:latin typeface="Calibri" panose="020F0502020204030204" pitchFamily="34" charset="0"/>
                <a:cs typeface="Calibri" panose="020F0502020204030204" pitchFamily="34" charset="0"/>
              </a:rPr>
              <a:t>83% das famílias que tiveram alta do Apoio Domiciliário ficaram autónomas face aos outros apoios materiais </a:t>
            </a:r>
            <a:r>
              <a:rPr lang="pt-PT" sz="1600" dirty="0">
                <a:solidFill>
                  <a:srgbClr val="3A5468"/>
                </a:solidFill>
                <a:latin typeface="Calibri" panose="020F0502020204030204" pitchFamily="34" charset="0"/>
                <a:cs typeface="Calibri" panose="020F0502020204030204" pitchFamily="34" charset="0"/>
              </a:rPr>
              <a:t>(alimentares e bens)</a:t>
            </a:r>
            <a:r>
              <a:rPr lang="pt-PT" sz="1600" dirty="0">
                <a:solidFill>
                  <a:prstClr val="white"/>
                </a:solidFill>
                <a:latin typeface="Century Gothic" pitchFamily="34" charset="0"/>
              </a:rPr>
              <a:t>).</a:t>
            </a:r>
          </a:p>
        </p:txBody>
      </p:sp>
      <p:grpSp>
        <p:nvGrpSpPr>
          <p:cNvPr id="13" name="Agrupar 12">
            <a:extLst>
              <a:ext uri="{FF2B5EF4-FFF2-40B4-BE49-F238E27FC236}">
                <a16:creationId xmlns:a16="http://schemas.microsoft.com/office/drawing/2014/main" id="{166356B8-C6C1-47FB-834B-EF53C5312316}"/>
              </a:ext>
            </a:extLst>
          </p:cNvPr>
          <p:cNvGrpSpPr/>
          <p:nvPr/>
        </p:nvGrpSpPr>
        <p:grpSpPr>
          <a:xfrm>
            <a:off x="2573518" y="476864"/>
            <a:ext cx="8927183" cy="584775"/>
            <a:chOff x="2573518" y="476864"/>
            <a:chExt cx="8927183" cy="584775"/>
          </a:xfrm>
        </p:grpSpPr>
        <p:cxnSp>
          <p:nvCxnSpPr>
            <p:cNvPr id="15" name="Conexão reta 14">
              <a:extLst>
                <a:ext uri="{FF2B5EF4-FFF2-40B4-BE49-F238E27FC236}">
                  <a16:creationId xmlns:a16="http://schemas.microsoft.com/office/drawing/2014/main" id="{27ADA6DA-BC95-4B1C-B873-1311CBE0FE30}"/>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6" name="CaixaDeTexto 15">
              <a:extLst>
                <a:ext uri="{FF2B5EF4-FFF2-40B4-BE49-F238E27FC236}">
                  <a16:creationId xmlns:a16="http://schemas.microsoft.com/office/drawing/2014/main" id="{CB8334CE-C6B7-4500-BF12-CFFBA898A03B}"/>
                </a:ext>
              </a:extLst>
            </p:cNvPr>
            <p:cNvSpPr txBox="1"/>
            <p:nvPr/>
          </p:nvSpPr>
          <p:spPr>
            <a:xfrm>
              <a:off x="2658125" y="476864"/>
              <a:ext cx="3347391" cy="584775"/>
            </a:xfrm>
            <a:prstGeom prst="rect">
              <a:avLst/>
            </a:prstGeom>
            <a:noFill/>
          </p:spPr>
          <p:txBody>
            <a:bodyPr wrap="none" rtlCol="0">
              <a:spAutoFit/>
            </a:bodyPr>
            <a:lstStyle/>
            <a:p>
              <a:r>
                <a:rPr lang="pt-PT" sz="3200" b="1" dirty="0">
                  <a:solidFill>
                    <a:srgbClr val="537893"/>
                  </a:solidFill>
                </a:rPr>
                <a:t>Apoio Domiciliário</a:t>
              </a:r>
            </a:p>
          </p:txBody>
        </p:sp>
      </p:grpSp>
    </p:spTree>
    <p:extLst>
      <p:ext uri="{BB962C8B-B14F-4D97-AF65-F5344CB8AC3E}">
        <p14:creationId xmlns:p14="http://schemas.microsoft.com/office/powerpoint/2010/main" val="1266175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619D30AE-C52D-454B-B038-C0EF2139A91F}"/>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BD668AD5-579F-49AC-A4FF-7C294A44BB08}"/>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E352974E-D680-4572-8D41-017A4C53412A}"/>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16958235-DB46-400C-854C-59F2B4BF764B}"/>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C37164AD-20A3-4D16-979C-E01DFA5B148B}"/>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E43FD35A-7470-43F3-A30B-FDCF59E85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pic>
        <p:nvPicPr>
          <p:cNvPr id="12" name="Imagem 11">
            <a:extLst>
              <a:ext uri="{FF2B5EF4-FFF2-40B4-BE49-F238E27FC236}">
                <a16:creationId xmlns:a16="http://schemas.microsoft.com/office/drawing/2014/main" id="{BEC72D24-8140-42C6-A851-4E04F6CB7B92}"/>
              </a:ext>
            </a:extLst>
          </p:cNvPr>
          <p:cNvPicPr>
            <a:picLocks noChangeAspect="1"/>
          </p:cNvPicPr>
          <p:nvPr/>
        </p:nvPicPr>
        <p:blipFill>
          <a:blip r:embed="rId3"/>
          <a:stretch>
            <a:fillRect/>
          </a:stretch>
        </p:blipFill>
        <p:spPr>
          <a:xfrm>
            <a:off x="9491056" y="1214438"/>
            <a:ext cx="2188755" cy="1316544"/>
          </a:xfrm>
          <a:prstGeom prst="rect">
            <a:avLst/>
          </a:prstGeom>
        </p:spPr>
      </p:pic>
      <p:graphicFrame>
        <p:nvGraphicFramePr>
          <p:cNvPr id="15" name="Gráfico 14">
            <a:extLst>
              <a:ext uri="{FF2B5EF4-FFF2-40B4-BE49-F238E27FC236}">
                <a16:creationId xmlns:a16="http://schemas.microsoft.com/office/drawing/2014/main" id="{122063EA-3B96-4623-A8C7-58DBADC8FE17}"/>
              </a:ext>
            </a:extLst>
          </p:cNvPr>
          <p:cNvGraphicFramePr/>
          <p:nvPr>
            <p:extLst>
              <p:ext uri="{D42A27DB-BD31-4B8C-83A1-F6EECF244321}">
                <p14:modId xmlns:p14="http://schemas.microsoft.com/office/powerpoint/2010/main" val="4159983457"/>
              </p:ext>
            </p:extLst>
          </p:nvPr>
        </p:nvGraphicFramePr>
        <p:xfrm>
          <a:off x="1187632" y="3582921"/>
          <a:ext cx="10299848" cy="2822126"/>
        </p:xfrm>
        <a:graphic>
          <a:graphicData uri="http://schemas.openxmlformats.org/drawingml/2006/chart">
            <c:chart xmlns:c="http://schemas.openxmlformats.org/drawingml/2006/chart" xmlns:r="http://schemas.openxmlformats.org/officeDocument/2006/relationships" r:id="rId4"/>
          </a:graphicData>
        </a:graphic>
      </p:graphicFrame>
      <p:sp>
        <p:nvSpPr>
          <p:cNvPr id="17" name="CaixaDeTexto 16">
            <a:extLst>
              <a:ext uri="{FF2B5EF4-FFF2-40B4-BE49-F238E27FC236}">
                <a16:creationId xmlns:a16="http://schemas.microsoft.com/office/drawing/2014/main" id="{BD9D6B65-AB28-4077-B1B2-0B213B24CFAE}"/>
              </a:ext>
            </a:extLst>
          </p:cNvPr>
          <p:cNvSpPr txBox="1"/>
          <p:nvPr/>
        </p:nvSpPr>
        <p:spPr>
          <a:xfrm>
            <a:off x="1187632" y="1579233"/>
            <a:ext cx="9125146" cy="1366528"/>
          </a:xfrm>
          <a:prstGeom prst="rect">
            <a:avLst/>
          </a:prstGeom>
          <a:noFill/>
        </p:spPr>
        <p:txBody>
          <a:bodyPr wrap="square">
            <a:spAutoFit/>
          </a:bodyPr>
          <a:lstStyle/>
          <a:p>
            <a:pPr algn="just">
              <a:spcBef>
                <a:spcPct val="20000"/>
              </a:spcBef>
              <a:buFont typeface="Arial" pitchFamily="34" charset="0"/>
              <a:buNone/>
              <a:defRPr/>
            </a:pPr>
            <a:r>
              <a:rPr lang="pt-PT" sz="1800" dirty="0">
                <a:solidFill>
                  <a:srgbClr val="3A5468"/>
                </a:solidFill>
                <a:latin typeface="Calibri" panose="020F0502020204030204" pitchFamily="34" charset="0"/>
                <a:cs typeface="Calibri" panose="020F0502020204030204" pitchFamily="34" charset="0"/>
              </a:rPr>
              <a:t>O Apoio Psicossocial acompanhou </a:t>
            </a:r>
            <a:r>
              <a:rPr lang="pt-PT" b="1" dirty="0">
                <a:solidFill>
                  <a:srgbClr val="3A5468"/>
                </a:solidFill>
                <a:latin typeface="Calibri" panose="020F0502020204030204" pitchFamily="34" charset="0"/>
                <a:cs typeface="Calibri" panose="020F0502020204030204" pitchFamily="34" charset="0"/>
              </a:rPr>
              <a:t>84</a:t>
            </a:r>
            <a:r>
              <a:rPr lang="pt-PT" sz="1800" b="1" dirty="0">
                <a:solidFill>
                  <a:srgbClr val="3A5468"/>
                </a:solidFill>
                <a:latin typeface="Calibri" panose="020F0502020204030204" pitchFamily="34" charset="0"/>
                <a:cs typeface="Calibri" panose="020F0502020204030204" pitchFamily="34" charset="0"/>
              </a:rPr>
              <a:t> bebés e suas famílias (</a:t>
            </a:r>
            <a:r>
              <a:rPr lang="pt-PT" b="1" dirty="0">
                <a:solidFill>
                  <a:srgbClr val="3A5468"/>
                </a:solidFill>
                <a:latin typeface="Calibri" panose="020F0502020204030204" pitchFamily="34" charset="0"/>
                <a:cs typeface="Calibri" panose="020F0502020204030204" pitchFamily="34" charset="0"/>
              </a:rPr>
              <a:t>70</a:t>
            </a:r>
            <a:r>
              <a:rPr lang="pt-PT" sz="1800" b="1" dirty="0">
                <a:solidFill>
                  <a:srgbClr val="3A5468"/>
                </a:solidFill>
                <a:latin typeface="Calibri" panose="020F0502020204030204" pitchFamily="34" charset="0"/>
                <a:cs typeface="Calibri" panose="020F0502020204030204" pitchFamily="34" charset="0"/>
              </a:rPr>
              <a:t>) em 2020</a:t>
            </a:r>
            <a:endParaRPr lang="pt-PT" sz="1800" dirty="0">
              <a:solidFill>
                <a:srgbClr val="3A5468"/>
              </a:solidFill>
              <a:latin typeface="Calibri" panose="020F0502020204030204" pitchFamily="34" charset="0"/>
              <a:cs typeface="Calibri" panose="020F0502020204030204" pitchFamily="34" charset="0"/>
            </a:endParaRPr>
          </a:p>
          <a:p>
            <a:pPr algn="just">
              <a:spcBef>
                <a:spcPct val="20000"/>
              </a:spcBef>
              <a:buFont typeface="Arial" pitchFamily="34" charset="0"/>
              <a:buNone/>
              <a:defRPr/>
            </a:pPr>
            <a:r>
              <a:rPr lang="pt-PT" sz="1800" b="1" dirty="0">
                <a:solidFill>
                  <a:srgbClr val="3A5468"/>
                </a:solidFill>
                <a:latin typeface="Calibri" panose="020F0502020204030204" pitchFamily="34" charset="0"/>
                <a:cs typeface="Calibri" panose="020F0502020204030204" pitchFamily="34" charset="0"/>
              </a:rPr>
              <a:t>	IMPACTADOS  304 benificiários : 220 indiretos e </a:t>
            </a:r>
            <a:r>
              <a:rPr lang="pt-PT" b="1" dirty="0">
                <a:solidFill>
                  <a:srgbClr val="3A5468"/>
                </a:solidFill>
                <a:latin typeface="Calibri" panose="020F0502020204030204" pitchFamily="34" charset="0"/>
                <a:cs typeface="Calibri" panose="020F0502020204030204" pitchFamily="34" charset="0"/>
              </a:rPr>
              <a:t>84</a:t>
            </a:r>
            <a:r>
              <a:rPr lang="pt-PT" sz="1800" b="1" dirty="0">
                <a:solidFill>
                  <a:srgbClr val="3A5468"/>
                </a:solidFill>
                <a:latin typeface="Calibri" panose="020F0502020204030204" pitchFamily="34" charset="0"/>
                <a:cs typeface="Calibri" panose="020F0502020204030204" pitchFamily="34" charset="0"/>
              </a:rPr>
              <a:t> diretos </a:t>
            </a:r>
          </a:p>
          <a:p>
            <a:pPr algn="just">
              <a:spcBef>
                <a:spcPct val="20000"/>
              </a:spcBef>
              <a:buFont typeface="Arial" pitchFamily="34" charset="0"/>
              <a:buNone/>
              <a:defRPr/>
            </a:pPr>
            <a:endParaRPr lang="pt-PT" b="1" dirty="0">
              <a:solidFill>
                <a:srgbClr val="3A5468"/>
              </a:solidFill>
              <a:latin typeface="Calibri" panose="020F0502020204030204" pitchFamily="34" charset="0"/>
              <a:cs typeface="Calibri" panose="020F0502020204030204" pitchFamily="34" charset="0"/>
            </a:endParaRPr>
          </a:p>
          <a:p>
            <a:pPr>
              <a:spcBef>
                <a:spcPct val="20000"/>
              </a:spcBef>
              <a:buFont typeface="Arial" pitchFamily="34" charset="0"/>
              <a:buNone/>
              <a:defRPr/>
            </a:pPr>
            <a:r>
              <a:rPr lang="pt-PT" dirty="0">
                <a:solidFill>
                  <a:srgbClr val="3A5468"/>
                </a:solidFill>
                <a:latin typeface="Calibri" panose="020F0502020204030204" pitchFamily="34" charset="0"/>
                <a:cs typeface="Calibri" panose="020F0502020204030204" pitchFamily="34" charset="0"/>
              </a:rPr>
              <a:t>De 2019 </a:t>
            </a:r>
            <a:r>
              <a:rPr lang="pt-PT" b="1" dirty="0">
                <a:solidFill>
                  <a:srgbClr val="3A5468"/>
                </a:solidFill>
                <a:latin typeface="Calibri" panose="020F0502020204030204" pitchFamily="34" charset="0"/>
                <a:cs typeface="Calibri" panose="020F0502020204030204" pitchFamily="34" charset="0"/>
              </a:rPr>
              <a:t>transitaram 21 casos </a:t>
            </a:r>
            <a:r>
              <a:rPr lang="pt-PT" dirty="0">
                <a:solidFill>
                  <a:srgbClr val="3A5468"/>
                </a:solidFill>
                <a:latin typeface="Calibri" panose="020F0502020204030204" pitchFamily="34" charset="0"/>
                <a:cs typeface="Calibri" panose="020F0502020204030204" pitchFamily="34" charset="0"/>
              </a:rPr>
              <a:t>e tivemos </a:t>
            </a:r>
            <a:r>
              <a:rPr lang="pt-PT" b="1" dirty="0">
                <a:solidFill>
                  <a:srgbClr val="3A5468"/>
                </a:solidFill>
                <a:latin typeface="Calibri" panose="020F0502020204030204" pitchFamily="34" charset="0"/>
                <a:cs typeface="Calibri" panose="020F0502020204030204" pitchFamily="34" charset="0"/>
              </a:rPr>
              <a:t>49 novas referenciações </a:t>
            </a:r>
            <a:r>
              <a:rPr lang="pt-PT" dirty="0">
                <a:solidFill>
                  <a:srgbClr val="3A5468"/>
                </a:solidFill>
                <a:latin typeface="Calibri" panose="020F0502020204030204" pitchFamily="34" charset="0"/>
                <a:cs typeface="Calibri" panose="020F0502020204030204" pitchFamily="34" charset="0"/>
              </a:rPr>
              <a:t>principalmente do HBA e HSM</a:t>
            </a:r>
          </a:p>
        </p:txBody>
      </p:sp>
      <p:grpSp>
        <p:nvGrpSpPr>
          <p:cNvPr id="9" name="Agrupar 8">
            <a:extLst>
              <a:ext uri="{FF2B5EF4-FFF2-40B4-BE49-F238E27FC236}">
                <a16:creationId xmlns:a16="http://schemas.microsoft.com/office/drawing/2014/main" id="{2B855368-34B3-40BE-A6EA-BCFC54559353}"/>
              </a:ext>
            </a:extLst>
          </p:cNvPr>
          <p:cNvGrpSpPr/>
          <p:nvPr/>
        </p:nvGrpSpPr>
        <p:grpSpPr>
          <a:xfrm>
            <a:off x="2573518" y="486947"/>
            <a:ext cx="8927183" cy="584775"/>
            <a:chOff x="2573518" y="486947"/>
            <a:chExt cx="8927183" cy="584775"/>
          </a:xfrm>
        </p:grpSpPr>
        <p:cxnSp>
          <p:nvCxnSpPr>
            <p:cNvPr id="13" name="Conexão reta 12">
              <a:extLst>
                <a:ext uri="{FF2B5EF4-FFF2-40B4-BE49-F238E27FC236}">
                  <a16:creationId xmlns:a16="http://schemas.microsoft.com/office/drawing/2014/main" id="{6D2F1C0F-F6AD-4BBA-9D79-72F022565AF8}"/>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88A23AF7-2CF0-46FB-8385-DD1940AA5FDC}"/>
                </a:ext>
              </a:extLst>
            </p:cNvPr>
            <p:cNvSpPr txBox="1"/>
            <p:nvPr/>
          </p:nvSpPr>
          <p:spPr>
            <a:xfrm>
              <a:off x="2705493" y="486947"/>
              <a:ext cx="3281668" cy="584775"/>
            </a:xfrm>
            <a:prstGeom prst="rect">
              <a:avLst/>
            </a:prstGeom>
            <a:noFill/>
          </p:spPr>
          <p:txBody>
            <a:bodyPr wrap="none" rtlCol="0">
              <a:spAutoFit/>
            </a:bodyPr>
            <a:lstStyle/>
            <a:p>
              <a:r>
                <a:rPr lang="pt-PT" sz="3200" b="1" dirty="0">
                  <a:solidFill>
                    <a:srgbClr val="537893"/>
                  </a:solidFill>
                </a:rPr>
                <a:t>Apoio Psicossocial</a:t>
              </a:r>
            </a:p>
          </p:txBody>
        </p:sp>
      </p:grpSp>
    </p:spTree>
    <p:extLst>
      <p:ext uri="{BB962C8B-B14F-4D97-AF65-F5344CB8AC3E}">
        <p14:creationId xmlns:p14="http://schemas.microsoft.com/office/powerpoint/2010/main" val="1784801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DDAD0022-5410-4893-93C8-1B01DD4321CE}"/>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284E7D24-13B3-46A6-BEF2-C8A981F3FEE1}"/>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B8EBD9E1-B60A-4FB9-8F77-E0B8267CF7B8}"/>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8BA227EF-590D-446D-901B-C1537B9DC1B0}"/>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912ED51A-A6D3-41B0-A721-A02AB6FAAC85}"/>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B386E7BA-9E40-4C67-B59B-5B5E23CAA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sp>
        <p:nvSpPr>
          <p:cNvPr id="11" name="CaixaDeTexto 10">
            <a:extLst>
              <a:ext uri="{FF2B5EF4-FFF2-40B4-BE49-F238E27FC236}">
                <a16:creationId xmlns:a16="http://schemas.microsoft.com/office/drawing/2014/main" id="{5B61306D-03E3-46B3-BA8E-0D88E1E8493C}"/>
              </a:ext>
            </a:extLst>
          </p:cNvPr>
          <p:cNvSpPr txBox="1"/>
          <p:nvPr/>
        </p:nvSpPr>
        <p:spPr>
          <a:xfrm>
            <a:off x="1178350" y="1291472"/>
            <a:ext cx="5599521" cy="2031325"/>
          </a:xfrm>
          <a:prstGeom prst="rect">
            <a:avLst/>
          </a:prstGeom>
          <a:noFill/>
        </p:spPr>
        <p:txBody>
          <a:bodyPr wrap="square" rtlCol="0">
            <a:spAutoFit/>
          </a:bodyPr>
          <a:lstStyle/>
          <a:p>
            <a:r>
              <a:rPr lang="pt-PT" b="1" dirty="0">
                <a:solidFill>
                  <a:srgbClr val="3A5468"/>
                </a:solidFill>
                <a:latin typeface="Calibri" panose="020F0502020204030204" pitchFamily="34" charset="0"/>
                <a:cs typeface="Calibri" panose="020F0502020204030204" pitchFamily="34" charset="0"/>
              </a:rPr>
              <a:t>Motivo de </a:t>
            </a:r>
            <a:r>
              <a:rPr lang="pt-PT" sz="1800" b="1" dirty="0">
                <a:solidFill>
                  <a:srgbClr val="3A5468"/>
                </a:solidFill>
                <a:latin typeface="Calibri" panose="020F0502020204030204" pitchFamily="34" charset="0"/>
                <a:cs typeface="Calibri" panose="020F0502020204030204" pitchFamily="34" charset="0"/>
              </a:rPr>
              <a:t>referenciação das famílias:</a:t>
            </a:r>
            <a:endParaRPr lang="pt-PT" sz="1800" dirty="0">
              <a:solidFill>
                <a:srgbClr val="3A5468"/>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pt-PT" sz="1800" dirty="0">
                <a:solidFill>
                  <a:srgbClr val="3A5468"/>
                </a:solidFill>
                <a:latin typeface="Calibri" panose="020F0502020204030204" pitchFamily="34" charset="0"/>
                <a:cs typeface="Calibri" panose="020F0502020204030204" pitchFamily="34" charset="0"/>
              </a:rPr>
              <a:t>Agregado </a:t>
            </a:r>
            <a:r>
              <a:rPr lang="pt-PT" sz="1800" b="1" dirty="0">
                <a:solidFill>
                  <a:srgbClr val="3A5468"/>
                </a:solidFill>
                <a:latin typeface="Calibri" panose="020F0502020204030204" pitchFamily="34" charset="0"/>
                <a:cs typeface="Calibri" panose="020F0502020204030204" pitchFamily="34" charset="0"/>
              </a:rPr>
              <a:t>Monoparental</a:t>
            </a:r>
            <a:r>
              <a:rPr lang="pt-PT" b="1" dirty="0">
                <a:solidFill>
                  <a:srgbClr val="3A5468"/>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pt-PT" sz="1800" b="1" dirty="0">
                <a:solidFill>
                  <a:srgbClr val="3A5468"/>
                </a:solidFill>
                <a:latin typeface="Calibri" panose="020F0502020204030204" pitchFamily="34" charset="0"/>
                <a:cs typeface="Calibri" panose="020F0502020204030204" pitchFamily="34" charset="0"/>
              </a:rPr>
              <a:t>Desemprego</a:t>
            </a:r>
            <a:r>
              <a:rPr lang="pt-PT" sz="1800" dirty="0">
                <a:solidFill>
                  <a:srgbClr val="3A5468"/>
                </a:solidFill>
                <a:latin typeface="Calibri" panose="020F0502020204030204" pitchFamily="34" charset="0"/>
                <a:cs typeface="Calibri" panose="020F0502020204030204" pitchFamily="34" charset="0"/>
              </a:rPr>
              <a:t> de longa duração;</a:t>
            </a:r>
          </a:p>
          <a:p>
            <a:pPr marL="285750" indent="-285750">
              <a:buFont typeface="Arial" panose="020B0604020202020204" pitchFamily="34" charset="0"/>
              <a:buChar char="•"/>
            </a:pPr>
            <a:r>
              <a:rPr lang="pt-PT" b="1" dirty="0">
                <a:solidFill>
                  <a:srgbClr val="3A5468"/>
                </a:solidFill>
                <a:latin typeface="Calibri" panose="020F0502020204030204" pitchFamily="34" charset="0"/>
                <a:cs typeface="Calibri" panose="020F0502020204030204" pitchFamily="34" charset="0"/>
              </a:rPr>
              <a:t>I</a:t>
            </a:r>
            <a:r>
              <a:rPr lang="pt-PT" sz="1800" b="1" dirty="0">
                <a:solidFill>
                  <a:srgbClr val="3A5468"/>
                </a:solidFill>
                <a:latin typeface="Calibri" panose="020F0502020204030204" pitchFamily="34" charset="0"/>
                <a:cs typeface="Calibri" panose="020F0502020204030204" pitchFamily="34" charset="0"/>
              </a:rPr>
              <a:t>legal</a:t>
            </a:r>
            <a:r>
              <a:rPr lang="pt-PT" b="1" dirty="0">
                <a:solidFill>
                  <a:srgbClr val="3A5468"/>
                </a:solidFill>
                <a:latin typeface="Calibri" panose="020F0502020204030204" pitchFamily="34" charset="0"/>
                <a:cs typeface="Calibri" panose="020F0502020204030204" pitchFamily="34" charset="0"/>
              </a:rPr>
              <a:t>idade;</a:t>
            </a:r>
            <a:r>
              <a:rPr lang="pt-PT" sz="1800" dirty="0">
                <a:solidFill>
                  <a:srgbClr val="3A5468"/>
                </a:solidFill>
                <a:latin typeface="Calibri" panose="020F0502020204030204" pitchFamily="34" charset="0"/>
                <a:cs typeface="Calibri" panose="020F0502020204030204" pitchFamily="34" charset="0"/>
              </a:rPr>
              <a:t> </a:t>
            </a:r>
            <a:endParaRPr lang="pt-PT" dirty="0">
              <a:solidFill>
                <a:srgbClr val="3A5468"/>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pt-PT" sz="1800" b="1" dirty="0">
                <a:solidFill>
                  <a:srgbClr val="3A5468"/>
                </a:solidFill>
                <a:latin typeface="Calibri" panose="020F0502020204030204" pitchFamily="34" charset="0"/>
                <a:cs typeface="Calibri" panose="020F0502020204030204" pitchFamily="34" charset="0"/>
              </a:rPr>
              <a:t>Fragilidades</a:t>
            </a:r>
            <a:r>
              <a:rPr lang="pt-PT" sz="1800" dirty="0">
                <a:solidFill>
                  <a:srgbClr val="3A5468"/>
                </a:solidFill>
                <a:latin typeface="Calibri" panose="020F0502020204030204" pitchFamily="34" charset="0"/>
                <a:cs typeface="Calibri" panose="020F0502020204030204" pitchFamily="34" charset="0"/>
              </a:rPr>
              <a:t> nas redes de suporte </a:t>
            </a:r>
            <a:r>
              <a:rPr lang="pt-PT" sz="1800" b="1" dirty="0">
                <a:solidFill>
                  <a:srgbClr val="3A5468"/>
                </a:solidFill>
                <a:latin typeface="Calibri" panose="020F0502020204030204" pitchFamily="34" charset="0"/>
                <a:cs typeface="Calibri" panose="020F0502020204030204" pitchFamily="34" charset="0"/>
              </a:rPr>
              <a:t>social</a:t>
            </a:r>
            <a:r>
              <a:rPr lang="pt-PT" sz="1800" dirty="0">
                <a:solidFill>
                  <a:srgbClr val="3A5468"/>
                </a:solidFill>
                <a:latin typeface="Calibri" panose="020F0502020204030204" pitchFamily="34" charset="0"/>
                <a:cs typeface="Calibri" panose="020F0502020204030204" pitchFamily="34" charset="0"/>
              </a:rPr>
              <a:t>, </a:t>
            </a:r>
            <a:r>
              <a:rPr lang="pt-PT" sz="1800" b="1" dirty="0">
                <a:solidFill>
                  <a:srgbClr val="3A5468"/>
                </a:solidFill>
                <a:latin typeface="Calibri" panose="020F0502020204030204" pitchFamily="34" charset="0"/>
                <a:cs typeface="Calibri" panose="020F0502020204030204" pitchFamily="34" charset="0"/>
              </a:rPr>
              <a:t>familiar </a:t>
            </a:r>
            <a:r>
              <a:rPr lang="pt-PT" sz="1800" dirty="0">
                <a:solidFill>
                  <a:srgbClr val="3A5468"/>
                </a:solidFill>
                <a:latin typeface="Calibri" panose="020F0502020204030204" pitchFamily="34" charset="0"/>
                <a:cs typeface="Calibri" panose="020F0502020204030204" pitchFamily="34" charset="0"/>
              </a:rPr>
              <a:t>e</a:t>
            </a:r>
            <a:r>
              <a:rPr lang="pt-PT" sz="1800" b="1" dirty="0">
                <a:solidFill>
                  <a:srgbClr val="3A5468"/>
                </a:solidFill>
                <a:latin typeface="Calibri" panose="020F0502020204030204" pitchFamily="34" charset="0"/>
                <a:cs typeface="Calibri" panose="020F0502020204030204" pitchFamily="34" charset="0"/>
              </a:rPr>
              <a:t> económico</a:t>
            </a:r>
            <a:r>
              <a:rPr lang="pt-PT" sz="1800" dirty="0">
                <a:solidFill>
                  <a:srgbClr val="3A5468"/>
                </a:solidFill>
                <a:latin typeface="Calibri" panose="020F0502020204030204" pitchFamily="34" charset="0"/>
                <a:cs typeface="Calibri" panose="020F0502020204030204" pitchFamily="34" charset="0"/>
              </a:rPr>
              <a:t>. </a:t>
            </a:r>
          </a:p>
          <a:p>
            <a:endParaRPr lang="pt-PT" dirty="0"/>
          </a:p>
        </p:txBody>
      </p:sp>
      <p:sp>
        <p:nvSpPr>
          <p:cNvPr id="13" name="CaixaDeTexto 12">
            <a:extLst>
              <a:ext uri="{FF2B5EF4-FFF2-40B4-BE49-F238E27FC236}">
                <a16:creationId xmlns:a16="http://schemas.microsoft.com/office/drawing/2014/main" id="{DF643014-BF5D-4A57-AD4E-1D283E766DF0}"/>
              </a:ext>
            </a:extLst>
          </p:cNvPr>
          <p:cNvSpPr txBox="1"/>
          <p:nvPr/>
        </p:nvSpPr>
        <p:spPr>
          <a:xfrm>
            <a:off x="7099120" y="1298494"/>
            <a:ext cx="4960863" cy="1754326"/>
          </a:xfrm>
          <a:prstGeom prst="rect">
            <a:avLst/>
          </a:prstGeom>
          <a:noFill/>
        </p:spPr>
        <p:txBody>
          <a:bodyPr wrap="square">
            <a:spAutoFit/>
          </a:bodyPr>
          <a:lstStyle/>
          <a:p>
            <a:r>
              <a:rPr lang="pt-PT" sz="1800" b="1" dirty="0">
                <a:solidFill>
                  <a:srgbClr val="3A5468"/>
                </a:solidFill>
                <a:latin typeface="Calibri" panose="020F0502020204030204" pitchFamily="34" charset="0"/>
                <a:cs typeface="Calibri" panose="020F0502020204030204" pitchFamily="34" charset="0"/>
              </a:rPr>
              <a:t>A maioria das famílias são referenciadas: </a:t>
            </a:r>
          </a:p>
          <a:p>
            <a:pPr marL="285750" indent="-285750">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66% bebés logo </a:t>
            </a:r>
            <a:r>
              <a:rPr lang="pt-PT" b="1" dirty="0">
                <a:solidFill>
                  <a:srgbClr val="3A5468"/>
                </a:solidFill>
                <a:latin typeface="Calibri" panose="020F0502020204030204" pitchFamily="34" charset="0"/>
                <a:cs typeface="Calibri" panose="020F0502020204030204" pitchFamily="34" charset="0"/>
              </a:rPr>
              <a:t>após o nascimento e/ou até 2 meses;</a:t>
            </a:r>
            <a:r>
              <a:rPr lang="pt-PT" dirty="0">
                <a:solidFill>
                  <a:srgbClr val="3A5468"/>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17% bebés entre o </a:t>
            </a:r>
            <a:r>
              <a:rPr lang="pt-PT" b="1" dirty="0">
                <a:solidFill>
                  <a:srgbClr val="3A5468"/>
                </a:solidFill>
                <a:latin typeface="Calibri" panose="020F0502020204030204" pitchFamily="34" charset="0"/>
                <a:cs typeface="Calibri" panose="020F0502020204030204" pitchFamily="34" charset="0"/>
              </a:rPr>
              <a:t>3 mês e 6 mês;</a:t>
            </a:r>
          </a:p>
          <a:p>
            <a:pPr marL="285750" indent="-285750">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14% bebés mais de </a:t>
            </a:r>
            <a:r>
              <a:rPr lang="pt-PT" b="1" dirty="0">
                <a:solidFill>
                  <a:srgbClr val="3A5468"/>
                </a:solidFill>
                <a:latin typeface="Calibri" panose="020F0502020204030204" pitchFamily="34" charset="0"/>
                <a:cs typeface="Calibri" panose="020F0502020204030204" pitchFamily="34" charset="0"/>
              </a:rPr>
              <a:t>6 meses;</a:t>
            </a:r>
          </a:p>
          <a:p>
            <a:pPr marL="285750" indent="-285750">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3% no período de </a:t>
            </a:r>
            <a:r>
              <a:rPr lang="pt-PT" b="1" dirty="0">
                <a:solidFill>
                  <a:srgbClr val="3A5468"/>
                </a:solidFill>
                <a:latin typeface="Calibri" panose="020F0502020204030204" pitchFamily="34" charset="0"/>
                <a:cs typeface="Calibri" panose="020F0502020204030204" pitchFamily="34" charset="0"/>
              </a:rPr>
              <a:t>gestação.</a:t>
            </a:r>
            <a:endParaRPr lang="pt-PT" sz="1800" b="1" dirty="0">
              <a:solidFill>
                <a:srgbClr val="3A5468"/>
              </a:solidFill>
              <a:latin typeface="Calibri" panose="020F0502020204030204" pitchFamily="34" charset="0"/>
              <a:cs typeface="Calibri" panose="020F0502020204030204" pitchFamily="34" charset="0"/>
            </a:endParaRPr>
          </a:p>
        </p:txBody>
      </p:sp>
      <p:pic>
        <p:nvPicPr>
          <p:cNvPr id="14" name="Marcador de Posição de Conteúdo 3">
            <a:extLst>
              <a:ext uri="{FF2B5EF4-FFF2-40B4-BE49-F238E27FC236}">
                <a16:creationId xmlns:a16="http://schemas.microsoft.com/office/drawing/2014/main" id="{ACE21580-FE26-4860-BBAA-EEC9A9673156}"/>
              </a:ext>
            </a:extLst>
          </p:cNvPr>
          <p:cNvPicPr>
            <a:picLocks noChangeAspect="1"/>
          </p:cNvPicPr>
          <p:nvPr/>
        </p:nvPicPr>
        <p:blipFill>
          <a:blip r:embed="rId3"/>
          <a:stretch>
            <a:fillRect/>
          </a:stretch>
        </p:blipFill>
        <p:spPr>
          <a:xfrm>
            <a:off x="812404" y="3180612"/>
            <a:ext cx="5283596" cy="3200524"/>
          </a:xfrm>
          <a:prstGeom prst="rect">
            <a:avLst/>
          </a:prstGeom>
        </p:spPr>
      </p:pic>
      <p:graphicFrame>
        <p:nvGraphicFramePr>
          <p:cNvPr id="17" name="Gráfico 16">
            <a:extLst>
              <a:ext uri="{FF2B5EF4-FFF2-40B4-BE49-F238E27FC236}">
                <a16:creationId xmlns:a16="http://schemas.microsoft.com/office/drawing/2014/main" id="{B5E77A76-CDC6-466C-80C1-35EBB5EC026A}"/>
              </a:ext>
            </a:extLst>
          </p:cNvPr>
          <p:cNvGraphicFramePr/>
          <p:nvPr>
            <p:extLst>
              <p:ext uri="{D42A27DB-BD31-4B8C-83A1-F6EECF244321}">
                <p14:modId xmlns:p14="http://schemas.microsoft.com/office/powerpoint/2010/main" val="3356683982"/>
              </p:ext>
            </p:extLst>
          </p:nvPr>
        </p:nvGraphicFramePr>
        <p:xfrm>
          <a:off x="6240545" y="3348704"/>
          <a:ext cx="5599521" cy="3006525"/>
        </p:xfrm>
        <a:graphic>
          <a:graphicData uri="http://schemas.openxmlformats.org/drawingml/2006/chart">
            <c:chart xmlns:c="http://schemas.openxmlformats.org/drawingml/2006/chart" xmlns:r="http://schemas.openxmlformats.org/officeDocument/2006/relationships" r:id="rId4"/>
          </a:graphicData>
        </a:graphic>
      </p:graphicFrame>
      <p:grpSp>
        <p:nvGrpSpPr>
          <p:cNvPr id="15" name="Agrupar 14">
            <a:extLst>
              <a:ext uri="{FF2B5EF4-FFF2-40B4-BE49-F238E27FC236}">
                <a16:creationId xmlns:a16="http://schemas.microsoft.com/office/drawing/2014/main" id="{6740802E-34A3-4342-ACC0-9F216C565E20}"/>
              </a:ext>
            </a:extLst>
          </p:cNvPr>
          <p:cNvGrpSpPr/>
          <p:nvPr/>
        </p:nvGrpSpPr>
        <p:grpSpPr>
          <a:xfrm>
            <a:off x="2573518" y="486947"/>
            <a:ext cx="8927183" cy="584775"/>
            <a:chOff x="2573518" y="486947"/>
            <a:chExt cx="8927183" cy="584775"/>
          </a:xfrm>
        </p:grpSpPr>
        <p:cxnSp>
          <p:nvCxnSpPr>
            <p:cNvPr id="16" name="Conexão reta 15">
              <a:extLst>
                <a:ext uri="{FF2B5EF4-FFF2-40B4-BE49-F238E27FC236}">
                  <a16:creationId xmlns:a16="http://schemas.microsoft.com/office/drawing/2014/main" id="{91359DD0-AE6B-4E0B-A1F8-AA7387946A41}"/>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8" name="CaixaDeTexto 17">
              <a:extLst>
                <a:ext uri="{FF2B5EF4-FFF2-40B4-BE49-F238E27FC236}">
                  <a16:creationId xmlns:a16="http://schemas.microsoft.com/office/drawing/2014/main" id="{A5C85400-C83F-40F3-A315-0CE7D94EAB6C}"/>
                </a:ext>
              </a:extLst>
            </p:cNvPr>
            <p:cNvSpPr txBox="1"/>
            <p:nvPr/>
          </p:nvSpPr>
          <p:spPr>
            <a:xfrm>
              <a:off x="2705493" y="486947"/>
              <a:ext cx="3281668" cy="584775"/>
            </a:xfrm>
            <a:prstGeom prst="rect">
              <a:avLst/>
            </a:prstGeom>
            <a:noFill/>
          </p:spPr>
          <p:txBody>
            <a:bodyPr wrap="none" rtlCol="0">
              <a:spAutoFit/>
            </a:bodyPr>
            <a:lstStyle/>
            <a:p>
              <a:r>
                <a:rPr lang="pt-PT" sz="3200" b="1" dirty="0">
                  <a:solidFill>
                    <a:srgbClr val="537893"/>
                  </a:solidFill>
                </a:rPr>
                <a:t>Apoio Psicossocial</a:t>
              </a:r>
            </a:p>
          </p:txBody>
        </p:sp>
      </p:grpSp>
    </p:spTree>
    <p:extLst>
      <p:ext uri="{BB962C8B-B14F-4D97-AF65-F5344CB8AC3E}">
        <p14:creationId xmlns:p14="http://schemas.microsoft.com/office/powerpoint/2010/main" val="3707790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0F905126-99A8-410B-B467-CA1BDF7462C9}"/>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27F5E4AE-EA71-4F7E-84B7-8801931D8792}"/>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B5A3877C-9B6E-4896-AFB0-52AC0D3BB98C}"/>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963F75EB-F7C5-4540-B579-1461D9583A0E}"/>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3A85DD27-EB66-4680-B3A9-4B83678FEA15}"/>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06851044-D182-4695-972D-F63AF98134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sp>
        <p:nvSpPr>
          <p:cNvPr id="10" name="CaixaDeTexto 9">
            <a:extLst>
              <a:ext uri="{FF2B5EF4-FFF2-40B4-BE49-F238E27FC236}">
                <a16:creationId xmlns:a16="http://schemas.microsoft.com/office/drawing/2014/main" id="{8ACFF6CC-A627-46C5-81F6-5AF0EDC5C449}"/>
              </a:ext>
            </a:extLst>
          </p:cNvPr>
          <p:cNvSpPr txBox="1"/>
          <p:nvPr/>
        </p:nvSpPr>
        <p:spPr>
          <a:xfrm>
            <a:off x="1167918" y="1519645"/>
            <a:ext cx="6094428" cy="1200329"/>
          </a:xfrm>
          <a:prstGeom prst="rect">
            <a:avLst/>
          </a:prstGeom>
          <a:noFill/>
        </p:spPr>
        <p:txBody>
          <a:bodyPr wrap="square">
            <a:spAutoFit/>
          </a:bodyPr>
          <a:lstStyle/>
          <a:p>
            <a:pPr algn="just"/>
            <a:r>
              <a:rPr lang="pt-PT" b="1" dirty="0">
                <a:solidFill>
                  <a:srgbClr val="3A5468"/>
                </a:solidFill>
                <a:latin typeface="Calibri" panose="020F0502020204030204" pitchFamily="34" charset="0"/>
                <a:cs typeface="Calibri" panose="020F0502020204030204" pitchFamily="34" charset="0"/>
              </a:rPr>
              <a:t>Das 70 famílias acompanhadas 40 tiveram alta social</a:t>
            </a:r>
            <a:r>
              <a:rPr lang="pt-PT" dirty="0">
                <a:solidFill>
                  <a:srgbClr val="3A5468"/>
                </a:solidFill>
                <a:latin typeface="Calibri" panose="020F0502020204030204" pitchFamily="34" charset="0"/>
                <a:cs typeface="Calibri" panose="020F0502020204030204" pitchFamily="34" charset="0"/>
              </a:rPr>
              <a:t>. </a:t>
            </a:r>
          </a:p>
          <a:p>
            <a:r>
              <a:rPr lang="pt-PT" dirty="0">
                <a:solidFill>
                  <a:srgbClr val="3A5468"/>
                </a:solidFill>
                <a:latin typeface="Calibri" panose="020F0502020204030204" pitchFamily="34" charset="0"/>
                <a:cs typeface="Calibri" panose="020F0502020204030204" pitchFamily="34" charset="0"/>
              </a:rPr>
              <a:t>A ação do Apoio Psicossocial assenta na potenciação das capacidades e na fomentação da autonomia da mãe e/ou do cuidador.</a:t>
            </a:r>
          </a:p>
        </p:txBody>
      </p:sp>
      <p:sp>
        <p:nvSpPr>
          <p:cNvPr id="12" name="CaixaDeTexto 11">
            <a:extLst>
              <a:ext uri="{FF2B5EF4-FFF2-40B4-BE49-F238E27FC236}">
                <a16:creationId xmlns:a16="http://schemas.microsoft.com/office/drawing/2014/main" id="{7CEC52F2-EDBD-44B0-B7E3-A774229CA55C}"/>
              </a:ext>
            </a:extLst>
          </p:cNvPr>
          <p:cNvSpPr txBox="1"/>
          <p:nvPr/>
        </p:nvSpPr>
        <p:spPr>
          <a:xfrm>
            <a:off x="6693030" y="2719974"/>
            <a:ext cx="4986513" cy="3693319"/>
          </a:xfrm>
          <a:prstGeom prst="rect">
            <a:avLst/>
          </a:prstGeom>
          <a:noFill/>
        </p:spPr>
        <p:txBody>
          <a:bodyPr wrap="square" rtlCol="0">
            <a:spAutoFit/>
          </a:bodyPr>
          <a:lstStyle/>
          <a:p>
            <a:pPr algn="just"/>
            <a:r>
              <a:rPr lang="pt-PT" b="1" dirty="0">
                <a:solidFill>
                  <a:srgbClr val="3A5468"/>
                </a:solidFill>
                <a:latin typeface="Calibri" panose="020F0502020204030204" pitchFamily="34" charset="0"/>
                <a:cs typeface="Calibri" panose="020F0502020204030204" pitchFamily="34" charset="0"/>
              </a:rPr>
              <a:t>A intervenção/acompanhamento não tem um tempo definido, sendo a média entre os 10 meses a 1 ano.</a:t>
            </a:r>
          </a:p>
          <a:p>
            <a:pPr algn="just"/>
            <a:r>
              <a:rPr lang="pt-PT" dirty="0">
                <a:solidFill>
                  <a:srgbClr val="3A5468"/>
                </a:solidFill>
                <a:latin typeface="Calibri" panose="020F0502020204030204" pitchFamily="34" charset="0"/>
                <a:cs typeface="Calibri" panose="020F0502020204030204" pitchFamily="34" charset="0"/>
              </a:rPr>
              <a:t>No entanto  existem casos mais peculiares e constrangimentos, em que há necessidade de uma intervenção mais prolongada. </a:t>
            </a:r>
          </a:p>
          <a:p>
            <a:pPr algn="just"/>
            <a:r>
              <a:rPr lang="pt-PT" dirty="0">
                <a:solidFill>
                  <a:srgbClr val="3A5468"/>
                </a:solidFill>
                <a:latin typeface="Calibri" panose="020F0502020204030204" pitchFamily="34" charset="0"/>
                <a:cs typeface="Calibri" panose="020F0502020204030204" pitchFamily="34" charset="0"/>
              </a:rPr>
              <a:t>O principal objetivo é a família ficar organizada e autónoma.</a:t>
            </a:r>
          </a:p>
          <a:p>
            <a:pPr algn="just"/>
            <a:endParaRPr lang="pt-PT" dirty="0">
              <a:solidFill>
                <a:srgbClr val="3A5468"/>
              </a:solidFill>
              <a:latin typeface="Calibri" panose="020F0502020204030204" pitchFamily="34" charset="0"/>
              <a:cs typeface="Calibri" panose="020F0502020204030204" pitchFamily="34" charset="0"/>
            </a:endParaRPr>
          </a:p>
          <a:p>
            <a:pPr algn="just"/>
            <a:r>
              <a:rPr lang="pt-PT" b="1" dirty="0">
                <a:solidFill>
                  <a:srgbClr val="3A5468"/>
                </a:solidFill>
                <a:latin typeface="Calibri" panose="020F0502020204030204" pitchFamily="34" charset="0"/>
                <a:cs typeface="Calibri" panose="020F0502020204030204" pitchFamily="34" charset="0"/>
              </a:rPr>
              <a:t>Modelos de atuação da intervenção:</a:t>
            </a:r>
          </a:p>
          <a:p>
            <a:pPr marL="742950" lvl="1" indent="-285750" algn="just">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Psicossocial; </a:t>
            </a:r>
          </a:p>
          <a:p>
            <a:pPr marL="742950" lvl="1" indent="-285750" algn="just">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Intervenção em crise; </a:t>
            </a:r>
          </a:p>
          <a:p>
            <a:pPr marL="742950" lvl="1" indent="-285750" algn="just">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Sistémico e em rede.</a:t>
            </a:r>
          </a:p>
        </p:txBody>
      </p:sp>
      <p:graphicFrame>
        <p:nvGraphicFramePr>
          <p:cNvPr id="13" name="Gráfico 12">
            <a:extLst>
              <a:ext uri="{FF2B5EF4-FFF2-40B4-BE49-F238E27FC236}">
                <a16:creationId xmlns:a16="http://schemas.microsoft.com/office/drawing/2014/main" id="{58DE79B1-1269-46CF-80D9-4170EC716C1F}"/>
              </a:ext>
            </a:extLst>
          </p:cNvPr>
          <p:cNvGraphicFramePr/>
          <p:nvPr>
            <p:extLst>
              <p:ext uri="{D42A27DB-BD31-4B8C-83A1-F6EECF244321}">
                <p14:modId xmlns:p14="http://schemas.microsoft.com/office/powerpoint/2010/main" val="3175206143"/>
              </p:ext>
            </p:extLst>
          </p:nvPr>
        </p:nvGraphicFramePr>
        <p:xfrm>
          <a:off x="1175558" y="2918558"/>
          <a:ext cx="4986513" cy="3693319"/>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Agrupar 13">
            <a:extLst>
              <a:ext uri="{FF2B5EF4-FFF2-40B4-BE49-F238E27FC236}">
                <a16:creationId xmlns:a16="http://schemas.microsoft.com/office/drawing/2014/main" id="{1DA5D6D3-B588-4DCB-8071-351965AADFBA}"/>
              </a:ext>
            </a:extLst>
          </p:cNvPr>
          <p:cNvGrpSpPr/>
          <p:nvPr/>
        </p:nvGrpSpPr>
        <p:grpSpPr>
          <a:xfrm>
            <a:off x="2573518" y="486947"/>
            <a:ext cx="8927183" cy="584775"/>
            <a:chOff x="2573518" y="486947"/>
            <a:chExt cx="8927183" cy="584775"/>
          </a:xfrm>
        </p:grpSpPr>
        <p:cxnSp>
          <p:nvCxnSpPr>
            <p:cNvPr id="15" name="Conexão reta 14">
              <a:extLst>
                <a:ext uri="{FF2B5EF4-FFF2-40B4-BE49-F238E27FC236}">
                  <a16:creationId xmlns:a16="http://schemas.microsoft.com/office/drawing/2014/main" id="{8EDAF0B8-8550-4183-8A0C-64FE73A5F06F}"/>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6" name="CaixaDeTexto 15">
              <a:extLst>
                <a:ext uri="{FF2B5EF4-FFF2-40B4-BE49-F238E27FC236}">
                  <a16:creationId xmlns:a16="http://schemas.microsoft.com/office/drawing/2014/main" id="{410F0416-2F43-4FE1-9C76-42F23424F094}"/>
                </a:ext>
              </a:extLst>
            </p:cNvPr>
            <p:cNvSpPr txBox="1"/>
            <p:nvPr/>
          </p:nvSpPr>
          <p:spPr>
            <a:xfrm>
              <a:off x="2705493" y="486947"/>
              <a:ext cx="3281668" cy="584775"/>
            </a:xfrm>
            <a:prstGeom prst="rect">
              <a:avLst/>
            </a:prstGeom>
            <a:noFill/>
          </p:spPr>
          <p:txBody>
            <a:bodyPr wrap="none" rtlCol="0">
              <a:spAutoFit/>
            </a:bodyPr>
            <a:lstStyle/>
            <a:p>
              <a:r>
                <a:rPr lang="pt-PT" sz="3200" b="1" dirty="0">
                  <a:solidFill>
                    <a:srgbClr val="537893"/>
                  </a:solidFill>
                </a:rPr>
                <a:t>Apoio Psicossocial</a:t>
              </a:r>
            </a:p>
          </p:txBody>
        </p:sp>
      </p:grpSp>
    </p:spTree>
    <p:extLst>
      <p:ext uri="{BB962C8B-B14F-4D97-AF65-F5344CB8AC3E}">
        <p14:creationId xmlns:p14="http://schemas.microsoft.com/office/powerpoint/2010/main" val="4077230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726BFFFF-B011-4823-BD4B-3F0D4D949B96}"/>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85816A0A-2245-442B-97D3-5B29D7A1FFA1}"/>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90C5AF04-324B-4934-82C8-BB9761FEEF41}"/>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37BBFBEE-99C2-471C-BCD9-49B0FF959D03}"/>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A4D7B416-1A1E-4B56-B734-FE2C8A114DF3}"/>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B4302C64-CF83-4DF0-9FF3-B12EC4D710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sp>
        <p:nvSpPr>
          <p:cNvPr id="10" name="CaixaDeTexto 9">
            <a:extLst>
              <a:ext uri="{FF2B5EF4-FFF2-40B4-BE49-F238E27FC236}">
                <a16:creationId xmlns:a16="http://schemas.microsoft.com/office/drawing/2014/main" id="{FC62A5C0-BA3A-4061-B63A-12A40B6FAE1D}"/>
              </a:ext>
            </a:extLst>
          </p:cNvPr>
          <p:cNvSpPr txBox="1"/>
          <p:nvPr/>
        </p:nvSpPr>
        <p:spPr>
          <a:xfrm>
            <a:off x="2257361" y="1305671"/>
            <a:ext cx="8333295" cy="646331"/>
          </a:xfrm>
          <a:prstGeom prst="rect">
            <a:avLst/>
          </a:prstGeom>
          <a:noFill/>
        </p:spPr>
        <p:txBody>
          <a:bodyPr wrap="square" rtlCol="0">
            <a:spAutoFit/>
          </a:bodyPr>
          <a:lstStyle/>
          <a:p>
            <a:pPr algn="just">
              <a:spcBef>
                <a:spcPct val="20000"/>
              </a:spcBef>
              <a:buFont typeface="Arial" pitchFamily="34" charset="0"/>
              <a:buNone/>
              <a:defRPr/>
            </a:pPr>
            <a:r>
              <a:rPr lang="pt-PT" b="1" dirty="0">
                <a:solidFill>
                  <a:srgbClr val="3A5468"/>
                </a:solidFill>
                <a:latin typeface="Calibri" panose="020F0502020204030204" pitchFamily="34" charset="0"/>
                <a:cs typeface="Calibri" panose="020F0502020204030204" pitchFamily="34" charset="0"/>
              </a:rPr>
              <a:t>A maioria das famílias referenciadas são Portuguesas (18%), Guineense (16%),  Indianas (8 %) e Angolana (6%).  </a:t>
            </a:r>
          </a:p>
        </p:txBody>
      </p:sp>
      <p:graphicFrame>
        <p:nvGraphicFramePr>
          <p:cNvPr id="11" name="Gráfico 10">
            <a:extLst>
              <a:ext uri="{FF2B5EF4-FFF2-40B4-BE49-F238E27FC236}">
                <a16:creationId xmlns:a16="http://schemas.microsoft.com/office/drawing/2014/main" id="{B0661160-54A7-41F3-ACEE-231A41C8EF3D}"/>
              </a:ext>
            </a:extLst>
          </p:cNvPr>
          <p:cNvGraphicFramePr/>
          <p:nvPr>
            <p:extLst>
              <p:ext uri="{D42A27DB-BD31-4B8C-83A1-F6EECF244321}">
                <p14:modId xmlns:p14="http://schemas.microsoft.com/office/powerpoint/2010/main" val="3872170269"/>
              </p:ext>
            </p:extLst>
          </p:nvPr>
        </p:nvGraphicFramePr>
        <p:xfrm>
          <a:off x="2257361" y="2160683"/>
          <a:ext cx="7415409" cy="4530170"/>
        </p:xfrm>
        <a:graphic>
          <a:graphicData uri="http://schemas.openxmlformats.org/drawingml/2006/chart">
            <c:chart xmlns:c="http://schemas.openxmlformats.org/drawingml/2006/chart" xmlns:r="http://schemas.openxmlformats.org/officeDocument/2006/relationships" r:id="rId3"/>
          </a:graphicData>
        </a:graphic>
      </p:graphicFrame>
      <p:grpSp>
        <p:nvGrpSpPr>
          <p:cNvPr id="12" name="Agrupar 11">
            <a:extLst>
              <a:ext uri="{FF2B5EF4-FFF2-40B4-BE49-F238E27FC236}">
                <a16:creationId xmlns:a16="http://schemas.microsoft.com/office/drawing/2014/main" id="{9E351ACA-D733-4C27-AE49-131CEC03FB9A}"/>
              </a:ext>
            </a:extLst>
          </p:cNvPr>
          <p:cNvGrpSpPr/>
          <p:nvPr/>
        </p:nvGrpSpPr>
        <p:grpSpPr>
          <a:xfrm>
            <a:off x="2573518" y="486947"/>
            <a:ext cx="8927183" cy="584775"/>
            <a:chOff x="2573518" y="486947"/>
            <a:chExt cx="8927183" cy="584775"/>
          </a:xfrm>
        </p:grpSpPr>
        <p:cxnSp>
          <p:nvCxnSpPr>
            <p:cNvPr id="13" name="Conexão reta 12">
              <a:extLst>
                <a:ext uri="{FF2B5EF4-FFF2-40B4-BE49-F238E27FC236}">
                  <a16:creationId xmlns:a16="http://schemas.microsoft.com/office/drawing/2014/main" id="{8C290A83-31CB-47D6-9A8B-DF8DFB775247}"/>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0B10C1DC-AA8C-45C1-B067-BC4008541C98}"/>
                </a:ext>
              </a:extLst>
            </p:cNvPr>
            <p:cNvSpPr txBox="1"/>
            <p:nvPr/>
          </p:nvSpPr>
          <p:spPr>
            <a:xfrm>
              <a:off x="2705493" y="486947"/>
              <a:ext cx="3281668" cy="584775"/>
            </a:xfrm>
            <a:prstGeom prst="rect">
              <a:avLst/>
            </a:prstGeom>
            <a:noFill/>
          </p:spPr>
          <p:txBody>
            <a:bodyPr wrap="none" rtlCol="0">
              <a:spAutoFit/>
            </a:bodyPr>
            <a:lstStyle/>
            <a:p>
              <a:r>
                <a:rPr lang="pt-PT" sz="3200" b="1" dirty="0">
                  <a:solidFill>
                    <a:srgbClr val="537893"/>
                  </a:solidFill>
                </a:rPr>
                <a:t>Apoio Psicossocial</a:t>
              </a:r>
            </a:p>
          </p:txBody>
        </p:sp>
      </p:grpSp>
    </p:spTree>
    <p:extLst>
      <p:ext uri="{BB962C8B-B14F-4D97-AF65-F5344CB8AC3E}">
        <p14:creationId xmlns:p14="http://schemas.microsoft.com/office/powerpoint/2010/main" val="4134068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60749F03-3E8D-4282-A5A3-F7596F018088}"/>
              </a:ext>
            </a:extLst>
          </p:cNvPr>
          <p:cNvSpPr txBox="1"/>
          <p:nvPr/>
        </p:nvSpPr>
        <p:spPr>
          <a:xfrm>
            <a:off x="1221232" y="1376742"/>
            <a:ext cx="7511029" cy="3139321"/>
          </a:xfrm>
          <a:prstGeom prst="rect">
            <a:avLst/>
          </a:prstGeom>
          <a:noFill/>
        </p:spPr>
        <p:txBody>
          <a:bodyPr wrap="square">
            <a:spAutoFit/>
          </a:bodyPr>
          <a:lstStyle/>
          <a:p>
            <a:pPr marL="0" lvl="0" indent="0">
              <a:buNone/>
            </a:pPr>
            <a:r>
              <a:rPr lang="pt-PT" b="1" dirty="0">
                <a:solidFill>
                  <a:srgbClr val="3A5468"/>
                </a:solidFill>
              </a:rPr>
              <a:t>Em 2020 o Apoio Psicossocial desenvolveu as seguintes atividades de intervenção: </a:t>
            </a:r>
          </a:p>
          <a:p>
            <a:pPr marL="285750" lvl="0" indent="-285750">
              <a:buFont typeface="Arial" panose="020B0604020202020204" pitchFamily="34" charset="0"/>
              <a:buChar char="•"/>
            </a:pPr>
            <a:r>
              <a:rPr lang="pt-PT" sz="1800" b="1" dirty="0">
                <a:solidFill>
                  <a:srgbClr val="3A5468"/>
                </a:solidFill>
              </a:rPr>
              <a:t>370 Atendimentos </a:t>
            </a:r>
            <a:r>
              <a:rPr lang="pt-PT" sz="1800" dirty="0">
                <a:solidFill>
                  <a:srgbClr val="3A5468"/>
                </a:solidFill>
              </a:rPr>
              <a:t>às famílias referenciadas/acompanhadas;</a:t>
            </a:r>
          </a:p>
          <a:p>
            <a:pPr marL="285750" lvl="0" indent="-285750">
              <a:buFont typeface="Arial" panose="020B0604020202020204" pitchFamily="34" charset="0"/>
              <a:buChar char="•"/>
            </a:pPr>
            <a:r>
              <a:rPr lang="pt-PT" sz="1800" b="1" dirty="0">
                <a:solidFill>
                  <a:srgbClr val="3A5468"/>
                </a:solidFill>
              </a:rPr>
              <a:t>379 Entrega de bens </a:t>
            </a:r>
            <a:r>
              <a:rPr lang="pt-PT" sz="1800" dirty="0">
                <a:solidFill>
                  <a:srgbClr val="3A5468"/>
                </a:solidFill>
              </a:rPr>
              <a:t>às famílias referenciadas/acompanhadas;</a:t>
            </a:r>
            <a:endParaRPr lang="pt-PT" dirty="0">
              <a:solidFill>
                <a:srgbClr val="3A5468"/>
              </a:solidFill>
            </a:endParaRPr>
          </a:p>
          <a:p>
            <a:pPr marL="285750" lvl="0" indent="-285750">
              <a:buFont typeface="Arial" panose="020B0604020202020204" pitchFamily="34" charset="0"/>
              <a:buChar char="•"/>
            </a:pPr>
            <a:r>
              <a:rPr lang="pt-PT" sz="1800" b="1" dirty="0">
                <a:solidFill>
                  <a:srgbClr val="3A5468"/>
                </a:solidFill>
              </a:rPr>
              <a:t>8 Visitas Domiciliárias </a:t>
            </a:r>
            <a:r>
              <a:rPr lang="pt-PT" sz="1800" dirty="0">
                <a:solidFill>
                  <a:srgbClr val="3A5468"/>
                </a:solidFill>
              </a:rPr>
              <a:t>(Jan. e Fev.)</a:t>
            </a:r>
          </a:p>
          <a:p>
            <a:pPr lvl="0"/>
            <a:endParaRPr lang="pt-PT" sz="1800" dirty="0">
              <a:solidFill>
                <a:srgbClr val="3A5468"/>
              </a:solidFill>
            </a:endParaRPr>
          </a:p>
          <a:p>
            <a:pPr marL="285750" indent="-285750">
              <a:buFont typeface="Arial" panose="020B0604020202020204" pitchFamily="34" charset="0"/>
              <a:buChar char="•"/>
            </a:pPr>
            <a:r>
              <a:rPr lang="pt-PT" sz="1800" dirty="0">
                <a:solidFill>
                  <a:srgbClr val="3A5468"/>
                </a:solidFill>
              </a:rPr>
              <a:t>1 Família apoiada em medicação e produtos de farmácia</a:t>
            </a:r>
            <a:r>
              <a:rPr lang="pt-PT" sz="1800" dirty="0"/>
              <a:t>.</a:t>
            </a:r>
          </a:p>
          <a:p>
            <a:pPr lvl="1"/>
            <a:endParaRPr lang="pt-PT" dirty="0">
              <a:solidFill>
                <a:srgbClr val="3A5468"/>
              </a:solidFill>
            </a:endParaRPr>
          </a:p>
          <a:p>
            <a:pPr marL="0" lvl="0" indent="0">
              <a:buNone/>
            </a:pPr>
            <a:r>
              <a:rPr lang="pt-PT" b="1" dirty="0">
                <a:solidFill>
                  <a:srgbClr val="3A5468"/>
                </a:solidFill>
              </a:rPr>
              <a:t>Proporcionou a entrega de:</a:t>
            </a:r>
          </a:p>
          <a:p>
            <a:pPr marL="285750" lvl="0" indent="-285750">
              <a:buFont typeface="Arial" panose="020B0604020202020204" pitchFamily="34" charset="0"/>
              <a:buChar char="•"/>
            </a:pPr>
            <a:r>
              <a:rPr lang="pt-PT" dirty="0">
                <a:solidFill>
                  <a:srgbClr val="3A5468"/>
                </a:solidFill>
              </a:rPr>
              <a:t>12 Cabazes de Natal;</a:t>
            </a:r>
          </a:p>
          <a:p>
            <a:pPr marL="285750" lvl="0" indent="-285750">
              <a:buFont typeface="Arial" panose="020B0604020202020204" pitchFamily="34" charset="0"/>
              <a:buChar char="•"/>
            </a:pPr>
            <a:r>
              <a:rPr lang="pt-PT" dirty="0">
                <a:solidFill>
                  <a:srgbClr val="3A5468"/>
                </a:solidFill>
              </a:rPr>
              <a:t>24 Presentes de Natal.</a:t>
            </a:r>
          </a:p>
        </p:txBody>
      </p:sp>
      <p:grpSp>
        <p:nvGrpSpPr>
          <p:cNvPr id="4" name="Agrupar 3">
            <a:extLst>
              <a:ext uri="{FF2B5EF4-FFF2-40B4-BE49-F238E27FC236}">
                <a16:creationId xmlns:a16="http://schemas.microsoft.com/office/drawing/2014/main" id="{CAC32B37-4A03-465F-89BC-8735899FC844}"/>
              </a:ext>
            </a:extLst>
          </p:cNvPr>
          <p:cNvGrpSpPr/>
          <p:nvPr/>
        </p:nvGrpSpPr>
        <p:grpSpPr>
          <a:xfrm>
            <a:off x="221056" y="0"/>
            <a:ext cx="1982126" cy="6381136"/>
            <a:chOff x="221056" y="0"/>
            <a:chExt cx="1982126" cy="6381136"/>
          </a:xfrm>
        </p:grpSpPr>
        <p:grpSp>
          <p:nvGrpSpPr>
            <p:cNvPr id="5" name="Agrupar 4">
              <a:extLst>
                <a:ext uri="{FF2B5EF4-FFF2-40B4-BE49-F238E27FC236}">
                  <a16:creationId xmlns:a16="http://schemas.microsoft.com/office/drawing/2014/main" id="{71528FE1-0FEA-4D73-B077-8BA74FB305A1}"/>
                </a:ext>
              </a:extLst>
            </p:cNvPr>
            <p:cNvGrpSpPr/>
            <p:nvPr/>
          </p:nvGrpSpPr>
          <p:grpSpPr>
            <a:xfrm>
              <a:off x="221056" y="0"/>
              <a:ext cx="565525" cy="6381136"/>
              <a:chOff x="319379" y="-29497"/>
              <a:chExt cx="1397876" cy="6381136"/>
            </a:xfrm>
            <a:solidFill>
              <a:srgbClr val="6B90AC"/>
            </a:solidFill>
          </p:grpSpPr>
          <p:sp>
            <p:nvSpPr>
              <p:cNvPr id="7" name="Retângulo 6">
                <a:extLst>
                  <a:ext uri="{FF2B5EF4-FFF2-40B4-BE49-F238E27FC236}">
                    <a16:creationId xmlns:a16="http://schemas.microsoft.com/office/drawing/2014/main" id="{2DDA0AFA-6A80-44D8-BBDD-E6744A1DCCF8}"/>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Retângulo 7">
                <a:extLst>
                  <a:ext uri="{FF2B5EF4-FFF2-40B4-BE49-F238E27FC236}">
                    <a16:creationId xmlns:a16="http://schemas.microsoft.com/office/drawing/2014/main" id="{E6EB29F2-9B0E-42CF-BFEE-FCBC4C8CED89}"/>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Retângulo 8">
                <a:extLst>
                  <a:ext uri="{FF2B5EF4-FFF2-40B4-BE49-F238E27FC236}">
                    <a16:creationId xmlns:a16="http://schemas.microsoft.com/office/drawing/2014/main" id="{DCC9AC37-D141-4053-BC53-F6BBA74901B2}"/>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6" name="Imagem 5">
              <a:extLst>
                <a:ext uri="{FF2B5EF4-FFF2-40B4-BE49-F238E27FC236}">
                  <a16:creationId xmlns:a16="http://schemas.microsoft.com/office/drawing/2014/main" id="{E488D30E-A7DB-4053-BCD6-20045DCB9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sp>
        <p:nvSpPr>
          <p:cNvPr id="12" name="CaixaDeTexto 11">
            <a:extLst>
              <a:ext uri="{FF2B5EF4-FFF2-40B4-BE49-F238E27FC236}">
                <a16:creationId xmlns:a16="http://schemas.microsoft.com/office/drawing/2014/main" id="{7AA278A3-26BF-4885-8FCD-AC766A4064A7}"/>
              </a:ext>
            </a:extLst>
          </p:cNvPr>
          <p:cNvSpPr txBox="1"/>
          <p:nvPr/>
        </p:nvSpPr>
        <p:spPr>
          <a:xfrm>
            <a:off x="5634974" y="3995678"/>
            <a:ext cx="6557026" cy="2862322"/>
          </a:xfrm>
          <a:prstGeom prst="rect">
            <a:avLst/>
          </a:prstGeom>
          <a:noFill/>
        </p:spPr>
        <p:txBody>
          <a:bodyPr wrap="square">
            <a:spAutoFit/>
          </a:bodyPr>
          <a:lstStyle/>
          <a:p>
            <a:pPr algn="just"/>
            <a:r>
              <a:rPr lang="pt-PT" sz="1800" b="1" dirty="0">
                <a:solidFill>
                  <a:srgbClr val="3A5468"/>
                </a:solidFill>
                <a:latin typeface="Calibri" panose="020F0502020204030204" pitchFamily="34" charset="0"/>
                <a:cs typeface="Calibri" panose="020F0502020204030204" pitchFamily="34" charset="0"/>
              </a:rPr>
              <a:t>Principais atividades </a:t>
            </a:r>
            <a:r>
              <a:rPr lang="pt-PT" sz="1800" b="1">
                <a:solidFill>
                  <a:srgbClr val="3A5468"/>
                </a:solidFill>
                <a:latin typeface="Calibri" panose="020F0502020204030204" pitchFamily="34" charset="0"/>
                <a:cs typeface="Calibri" panose="020F0502020204030204" pitchFamily="34" charset="0"/>
              </a:rPr>
              <a:t>de encaminhamento</a:t>
            </a:r>
            <a:r>
              <a:rPr lang="pt-PT" sz="1800" b="1" dirty="0">
                <a:solidFill>
                  <a:srgbClr val="3A5468"/>
                </a:solidFill>
                <a:latin typeface="Calibri" panose="020F0502020204030204" pitchFamily="34" charset="0"/>
                <a:cs typeface="Calibri" panose="020F0502020204030204" pitchFamily="34" charset="0"/>
              </a:rPr>
              <a:t>:</a:t>
            </a:r>
          </a:p>
          <a:p>
            <a:pPr algn="just"/>
            <a:r>
              <a:rPr lang="pt-PT" sz="1800" dirty="0">
                <a:solidFill>
                  <a:srgbClr val="3A5468"/>
                </a:solidFill>
              </a:rPr>
              <a:t>Apoio para integração aos serviços locais como:</a:t>
            </a:r>
          </a:p>
          <a:p>
            <a:pPr marL="285750" indent="-285750" algn="just">
              <a:buFont typeface="Arial" panose="020B0604020202020204" pitchFamily="34" charset="0"/>
              <a:buChar char="•"/>
            </a:pPr>
            <a:r>
              <a:rPr lang="pt-PT" sz="1800" dirty="0">
                <a:solidFill>
                  <a:srgbClr val="3A5468"/>
                </a:solidFill>
              </a:rPr>
              <a:t>Creches;</a:t>
            </a:r>
          </a:p>
          <a:p>
            <a:pPr marL="285750" indent="-285750" algn="just">
              <a:buFont typeface="Arial" panose="020B0604020202020204" pitchFamily="34" charset="0"/>
              <a:buChar char="•"/>
            </a:pPr>
            <a:r>
              <a:rPr lang="pt-PT" sz="1800" dirty="0">
                <a:solidFill>
                  <a:srgbClr val="3A5468"/>
                </a:solidFill>
              </a:rPr>
              <a:t>SEF e Segurança Social</a:t>
            </a:r>
            <a:r>
              <a:rPr lang="pt-PT" dirty="0">
                <a:solidFill>
                  <a:srgbClr val="3A5468"/>
                </a:solidFill>
              </a:rPr>
              <a:t>;</a:t>
            </a:r>
          </a:p>
          <a:p>
            <a:pPr marL="285750" indent="-285750" algn="just">
              <a:buFont typeface="Arial" panose="020B0604020202020204" pitchFamily="34" charset="0"/>
              <a:buChar char="•"/>
            </a:pPr>
            <a:r>
              <a:rPr lang="pt-PT" sz="1800" dirty="0">
                <a:solidFill>
                  <a:srgbClr val="3A5468"/>
                </a:solidFill>
              </a:rPr>
              <a:t>Centros de Saúde</a:t>
            </a:r>
            <a:r>
              <a:rPr lang="pt-PT" dirty="0">
                <a:solidFill>
                  <a:srgbClr val="3A5468"/>
                </a:solidFill>
              </a:rPr>
              <a:t>;</a:t>
            </a:r>
          </a:p>
          <a:p>
            <a:pPr marL="285750" indent="-285750" algn="just">
              <a:buFont typeface="Arial" panose="020B0604020202020204" pitchFamily="34" charset="0"/>
              <a:buChar char="•"/>
            </a:pPr>
            <a:r>
              <a:rPr lang="pt-PT" sz="1800" dirty="0">
                <a:solidFill>
                  <a:srgbClr val="3A5468"/>
                </a:solidFill>
              </a:rPr>
              <a:t>Centro de Emprego</a:t>
            </a:r>
            <a:r>
              <a:rPr lang="pt-PT" dirty="0">
                <a:solidFill>
                  <a:srgbClr val="3A5468"/>
                </a:solidFill>
              </a:rPr>
              <a:t> e </a:t>
            </a:r>
            <a:r>
              <a:rPr lang="pt-PT" sz="1800" dirty="0">
                <a:solidFill>
                  <a:srgbClr val="3A5468"/>
                </a:solidFill>
              </a:rPr>
              <a:t>Câmaras Municipais</a:t>
            </a:r>
            <a:r>
              <a:rPr lang="pt-PT" dirty="0">
                <a:solidFill>
                  <a:srgbClr val="3A5468"/>
                </a:solidFill>
              </a:rPr>
              <a:t>;</a:t>
            </a:r>
          </a:p>
          <a:p>
            <a:pPr marL="285750" indent="-285750" algn="just">
              <a:buFont typeface="Arial" panose="020B0604020202020204" pitchFamily="34" charset="0"/>
              <a:buChar char="•"/>
            </a:pPr>
            <a:r>
              <a:rPr lang="pt-PT" sz="1800" dirty="0">
                <a:solidFill>
                  <a:srgbClr val="3A5468"/>
                </a:solidFill>
              </a:rPr>
              <a:t>Tribunais.</a:t>
            </a:r>
          </a:p>
          <a:p>
            <a:pPr algn="just"/>
            <a:endParaRPr lang="pt-PT" sz="1800" dirty="0">
              <a:solidFill>
                <a:srgbClr val="3A5468"/>
              </a:solidFill>
            </a:endParaRPr>
          </a:p>
          <a:p>
            <a:pPr algn="just"/>
            <a:r>
              <a:rPr lang="pt-PT" sz="1800" b="1" dirty="0">
                <a:solidFill>
                  <a:srgbClr val="3A5468"/>
                </a:solidFill>
                <a:latin typeface="Calibri" panose="020F0502020204030204" pitchFamily="34" charset="0"/>
                <a:cs typeface="Calibri" panose="020F0502020204030204" pitchFamily="34" charset="0"/>
              </a:rPr>
              <a:t>Encaminhamento do apoio à integração no mercado de trabalho</a:t>
            </a:r>
            <a:r>
              <a:rPr lang="pt-PT" sz="1800" dirty="0">
                <a:solidFill>
                  <a:srgbClr val="3A5468"/>
                </a:solidFill>
              </a:rPr>
              <a:t>. </a:t>
            </a:r>
          </a:p>
          <a:p>
            <a:pPr algn="just"/>
            <a:endParaRPr lang="pt-PT" sz="1800" dirty="0"/>
          </a:p>
        </p:txBody>
      </p:sp>
      <p:pic>
        <p:nvPicPr>
          <p:cNvPr id="14" name="Imagem 13">
            <a:extLst>
              <a:ext uri="{FF2B5EF4-FFF2-40B4-BE49-F238E27FC236}">
                <a16:creationId xmlns:a16="http://schemas.microsoft.com/office/drawing/2014/main" id="{A5313907-097C-4881-9C8E-A7C444DBC36B}"/>
              </a:ext>
            </a:extLst>
          </p:cNvPr>
          <p:cNvPicPr>
            <a:picLocks noChangeAspect="1"/>
          </p:cNvPicPr>
          <p:nvPr/>
        </p:nvPicPr>
        <p:blipFill>
          <a:blip r:embed="rId3"/>
          <a:stretch>
            <a:fillRect/>
          </a:stretch>
        </p:blipFill>
        <p:spPr>
          <a:xfrm>
            <a:off x="9221718" y="1256222"/>
            <a:ext cx="2480825" cy="2388352"/>
          </a:xfrm>
          <a:prstGeom prst="rect">
            <a:avLst/>
          </a:prstGeom>
        </p:spPr>
      </p:pic>
      <p:grpSp>
        <p:nvGrpSpPr>
          <p:cNvPr id="13" name="Agrupar 12">
            <a:extLst>
              <a:ext uri="{FF2B5EF4-FFF2-40B4-BE49-F238E27FC236}">
                <a16:creationId xmlns:a16="http://schemas.microsoft.com/office/drawing/2014/main" id="{27D7B9D9-024E-4A07-AE89-42B139AA6E2F}"/>
              </a:ext>
            </a:extLst>
          </p:cNvPr>
          <p:cNvGrpSpPr/>
          <p:nvPr/>
        </p:nvGrpSpPr>
        <p:grpSpPr>
          <a:xfrm>
            <a:off x="2573518" y="486947"/>
            <a:ext cx="8927183" cy="584775"/>
            <a:chOff x="2573518" y="486947"/>
            <a:chExt cx="8927183" cy="584775"/>
          </a:xfrm>
        </p:grpSpPr>
        <p:cxnSp>
          <p:nvCxnSpPr>
            <p:cNvPr id="15" name="Conexão reta 14">
              <a:extLst>
                <a:ext uri="{FF2B5EF4-FFF2-40B4-BE49-F238E27FC236}">
                  <a16:creationId xmlns:a16="http://schemas.microsoft.com/office/drawing/2014/main" id="{13AAB885-A11A-4A48-834C-A7AF2638870E}"/>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6" name="CaixaDeTexto 15">
              <a:extLst>
                <a:ext uri="{FF2B5EF4-FFF2-40B4-BE49-F238E27FC236}">
                  <a16:creationId xmlns:a16="http://schemas.microsoft.com/office/drawing/2014/main" id="{EDC55BD5-E7DA-4BA2-B681-64A5660384C0}"/>
                </a:ext>
              </a:extLst>
            </p:cNvPr>
            <p:cNvSpPr txBox="1"/>
            <p:nvPr/>
          </p:nvSpPr>
          <p:spPr>
            <a:xfrm>
              <a:off x="2705493" y="486947"/>
              <a:ext cx="3281668" cy="584775"/>
            </a:xfrm>
            <a:prstGeom prst="rect">
              <a:avLst/>
            </a:prstGeom>
            <a:noFill/>
          </p:spPr>
          <p:txBody>
            <a:bodyPr wrap="none" rtlCol="0">
              <a:spAutoFit/>
            </a:bodyPr>
            <a:lstStyle/>
            <a:p>
              <a:r>
                <a:rPr lang="pt-PT" sz="3200" b="1" dirty="0">
                  <a:solidFill>
                    <a:srgbClr val="537893"/>
                  </a:solidFill>
                </a:rPr>
                <a:t>Apoio Psicossocial</a:t>
              </a:r>
            </a:p>
          </p:txBody>
        </p:sp>
      </p:grpSp>
    </p:spTree>
    <p:extLst>
      <p:ext uri="{BB962C8B-B14F-4D97-AF65-F5344CB8AC3E}">
        <p14:creationId xmlns:p14="http://schemas.microsoft.com/office/powerpoint/2010/main" val="274550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6F8A360F-EB7C-45FC-B01C-61B756099AA5}"/>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042FBF98-D0AF-4D06-BF59-84D925DCBAFF}"/>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F85A95FC-DFE7-4FDD-864E-01642A567000}"/>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2D554228-8E49-4CBD-8979-E754283DF34E}"/>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FDF52BBE-2DD0-4D39-B1FA-A96FBE3DE9D0}"/>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FD679A0E-323B-4D70-9044-5ACDD3340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sp>
        <p:nvSpPr>
          <p:cNvPr id="9" name="CaixaDeTexto 8">
            <a:extLst>
              <a:ext uri="{FF2B5EF4-FFF2-40B4-BE49-F238E27FC236}">
                <a16:creationId xmlns:a16="http://schemas.microsoft.com/office/drawing/2014/main" id="{DF144982-911A-4DD7-B390-A232A3DD116F}"/>
              </a:ext>
            </a:extLst>
          </p:cNvPr>
          <p:cNvSpPr txBox="1"/>
          <p:nvPr/>
        </p:nvSpPr>
        <p:spPr>
          <a:xfrm>
            <a:off x="3457768" y="1610345"/>
            <a:ext cx="6094428" cy="400110"/>
          </a:xfrm>
          <a:prstGeom prst="rect">
            <a:avLst/>
          </a:prstGeom>
          <a:noFill/>
        </p:spPr>
        <p:txBody>
          <a:bodyPr wrap="square">
            <a:spAutoFit/>
          </a:bodyPr>
          <a:lstStyle/>
          <a:p>
            <a:r>
              <a:rPr lang="pt-PT" sz="2000" b="1" dirty="0">
                <a:solidFill>
                  <a:srgbClr val="3A5468"/>
                </a:solidFill>
                <a:latin typeface="Calibri" panose="020F0502020204030204" pitchFamily="34" charset="0"/>
                <a:cs typeface="Calibri" panose="020F0502020204030204" pitchFamily="34" charset="0"/>
              </a:rPr>
              <a:t>Pedidos de Bens Entregues aos vários Parceiros </a:t>
            </a:r>
          </a:p>
        </p:txBody>
      </p:sp>
      <p:sp>
        <p:nvSpPr>
          <p:cNvPr id="15" name="Retângulo 14">
            <a:extLst>
              <a:ext uri="{FF2B5EF4-FFF2-40B4-BE49-F238E27FC236}">
                <a16:creationId xmlns:a16="http://schemas.microsoft.com/office/drawing/2014/main" id="{F41B779E-4A5F-4718-A606-92281764097F}"/>
              </a:ext>
            </a:extLst>
          </p:cNvPr>
          <p:cNvSpPr/>
          <p:nvPr/>
        </p:nvSpPr>
        <p:spPr>
          <a:xfrm>
            <a:off x="5646339" y="2327244"/>
            <a:ext cx="6324605" cy="3970318"/>
          </a:xfrm>
          <a:prstGeom prst="rect">
            <a:avLst/>
          </a:prstGeom>
        </p:spPr>
        <p:txBody>
          <a:bodyPr wrap="square">
            <a:spAutoFit/>
          </a:bodyPr>
          <a:lstStyle/>
          <a:p>
            <a:pPr marL="285750" indent="-285750">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Hospital Beatriz Ângelo </a:t>
            </a:r>
          </a:p>
          <a:p>
            <a:pPr marL="285750" indent="-285750">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Hospital Professor Doutor Fernando Fonseca – Amadora Sintra</a:t>
            </a:r>
          </a:p>
          <a:p>
            <a:pPr marL="285750" indent="-285750">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Hospital do Barreiro</a:t>
            </a:r>
          </a:p>
          <a:p>
            <a:pPr marL="285750" indent="-285750">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Hospital Stª. Maria</a:t>
            </a:r>
          </a:p>
          <a:p>
            <a:pPr marL="285750" indent="-285750">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CPCJ - Lisboa Norte</a:t>
            </a:r>
          </a:p>
          <a:p>
            <a:pPr marL="285750" indent="-285750">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CPR - Conselho Português para os Refugiados</a:t>
            </a:r>
          </a:p>
          <a:p>
            <a:pPr marL="285750" indent="-285750">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Junta Freguesia de Alvalade</a:t>
            </a:r>
          </a:p>
          <a:p>
            <a:pPr marL="285750" indent="-285750">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Associação e Desenvolvimento do Laranjeiro</a:t>
            </a:r>
          </a:p>
          <a:p>
            <a:pPr marL="285750" indent="-285750">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Núcleo de Apoio Crianças e Jovens Risco Sacavém</a:t>
            </a:r>
          </a:p>
          <a:p>
            <a:pPr marL="285750" indent="-285750">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Santa Casa Misericórdia de Lisboa</a:t>
            </a:r>
          </a:p>
          <a:p>
            <a:pPr marL="285750" indent="-285750">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Serviço Jesuíta Refugiados</a:t>
            </a:r>
          </a:p>
          <a:p>
            <a:pPr marL="285750" indent="-285750">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Junta de Freguesia de Alcântara</a:t>
            </a:r>
          </a:p>
          <a:p>
            <a:pPr marL="285750" indent="-285750">
              <a:buFont typeface="Arial" panose="020B0604020202020204" pitchFamily="34" charset="0"/>
              <a:buChar char="•"/>
            </a:pPr>
            <a:r>
              <a:rPr lang="pt-PT" sz="1800" dirty="0">
                <a:solidFill>
                  <a:srgbClr val="3A5468"/>
                </a:solidFill>
                <a:latin typeface="Calibri" panose="020F0502020204030204" pitchFamily="34" charset="0"/>
                <a:cs typeface="Calibri" panose="020F0502020204030204" pitchFamily="34" charset="0"/>
              </a:rPr>
              <a:t>Associação Dar a Mão – Prisão de Tires </a:t>
            </a:r>
          </a:p>
          <a:p>
            <a:pPr marL="285750" indent="-285750">
              <a:buFont typeface="Arial" panose="020B0604020202020204" pitchFamily="34" charset="0"/>
              <a:buChar char="•"/>
            </a:pPr>
            <a:endParaRPr lang="pt-PT" dirty="0">
              <a:solidFill>
                <a:srgbClr val="3A5468"/>
              </a:solidFill>
              <a:latin typeface="Calibri" panose="020F0502020204030204" pitchFamily="34" charset="0"/>
              <a:cs typeface="Calibri" panose="020F0502020204030204" pitchFamily="34" charset="0"/>
            </a:endParaRPr>
          </a:p>
        </p:txBody>
      </p:sp>
      <p:graphicFrame>
        <p:nvGraphicFramePr>
          <p:cNvPr id="17" name="Diagrama 16">
            <a:extLst>
              <a:ext uri="{FF2B5EF4-FFF2-40B4-BE49-F238E27FC236}">
                <a16:creationId xmlns:a16="http://schemas.microsoft.com/office/drawing/2014/main" id="{E0DDA000-4AAA-4A64-BFFF-AF63041EFEA8}"/>
              </a:ext>
            </a:extLst>
          </p:cNvPr>
          <p:cNvGraphicFramePr/>
          <p:nvPr>
            <p:extLst>
              <p:ext uri="{D42A27DB-BD31-4B8C-83A1-F6EECF244321}">
                <p14:modId xmlns:p14="http://schemas.microsoft.com/office/powerpoint/2010/main" val="3389005494"/>
              </p:ext>
            </p:extLst>
          </p:nvPr>
        </p:nvGraphicFramePr>
        <p:xfrm>
          <a:off x="585882" y="2192872"/>
          <a:ext cx="5586608" cy="3931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Agrupar 11">
            <a:extLst>
              <a:ext uri="{FF2B5EF4-FFF2-40B4-BE49-F238E27FC236}">
                <a16:creationId xmlns:a16="http://schemas.microsoft.com/office/drawing/2014/main" id="{BD1937AE-A2F6-4F89-8791-EECDB700B384}"/>
              </a:ext>
            </a:extLst>
          </p:cNvPr>
          <p:cNvGrpSpPr/>
          <p:nvPr/>
        </p:nvGrpSpPr>
        <p:grpSpPr>
          <a:xfrm>
            <a:off x="2573518" y="486947"/>
            <a:ext cx="8927183" cy="584775"/>
            <a:chOff x="2573518" y="486947"/>
            <a:chExt cx="8927183" cy="584775"/>
          </a:xfrm>
        </p:grpSpPr>
        <p:cxnSp>
          <p:nvCxnSpPr>
            <p:cNvPr id="13" name="Conexão reta 12">
              <a:extLst>
                <a:ext uri="{FF2B5EF4-FFF2-40B4-BE49-F238E27FC236}">
                  <a16:creationId xmlns:a16="http://schemas.microsoft.com/office/drawing/2014/main" id="{1B1211C9-1BE3-4A65-9D95-8C547FA583AE}"/>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51A64D30-C0B9-41C0-B8BC-5C8FE379ADB6}"/>
                </a:ext>
              </a:extLst>
            </p:cNvPr>
            <p:cNvSpPr txBox="1"/>
            <p:nvPr/>
          </p:nvSpPr>
          <p:spPr>
            <a:xfrm>
              <a:off x="2705493" y="486947"/>
              <a:ext cx="3281668" cy="584775"/>
            </a:xfrm>
            <a:prstGeom prst="rect">
              <a:avLst/>
            </a:prstGeom>
            <a:noFill/>
          </p:spPr>
          <p:txBody>
            <a:bodyPr wrap="none" rtlCol="0">
              <a:spAutoFit/>
            </a:bodyPr>
            <a:lstStyle/>
            <a:p>
              <a:r>
                <a:rPr lang="pt-PT" sz="3200" b="1" dirty="0">
                  <a:solidFill>
                    <a:srgbClr val="537893"/>
                  </a:solidFill>
                </a:rPr>
                <a:t>Apoio Psicossocial</a:t>
              </a:r>
            </a:p>
          </p:txBody>
        </p:sp>
      </p:grpSp>
    </p:spTree>
    <p:extLst>
      <p:ext uri="{BB962C8B-B14F-4D97-AF65-F5344CB8AC3E}">
        <p14:creationId xmlns:p14="http://schemas.microsoft.com/office/powerpoint/2010/main" val="1947230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D512F284-5430-455E-8728-EE522F8F0357}"/>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88CF7F01-4544-426F-995E-4C4B5E661BFF}"/>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6B3D1DFA-9728-4FD7-8C0C-C1F7A4AC5E51}"/>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355AF9FC-69D3-4F45-95F9-58C006AD1562}"/>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15FC5A52-3CC1-4658-B53F-84A3E7187EFF}"/>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0DD56183-C074-44A8-83E0-44832F104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sp>
        <p:nvSpPr>
          <p:cNvPr id="10" name="CaixaDeTexto 9">
            <a:extLst>
              <a:ext uri="{FF2B5EF4-FFF2-40B4-BE49-F238E27FC236}">
                <a16:creationId xmlns:a16="http://schemas.microsoft.com/office/drawing/2014/main" id="{13056118-D59A-4793-B382-D9952280C18C}"/>
              </a:ext>
            </a:extLst>
          </p:cNvPr>
          <p:cNvSpPr txBox="1"/>
          <p:nvPr/>
        </p:nvSpPr>
        <p:spPr>
          <a:xfrm>
            <a:off x="1769549" y="1197859"/>
            <a:ext cx="7911779" cy="2031325"/>
          </a:xfrm>
          <a:prstGeom prst="rect">
            <a:avLst/>
          </a:prstGeom>
          <a:noFill/>
        </p:spPr>
        <p:txBody>
          <a:bodyPr wrap="square">
            <a:spAutoFit/>
          </a:bodyPr>
          <a:lstStyle/>
          <a:p>
            <a:pPr algn="just"/>
            <a:r>
              <a:rPr lang="pt-PT" sz="1800" dirty="0">
                <a:solidFill>
                  <a:srgbClr val="3A5468"/>
                </a:solidFill>
                <a:cs typeface="Arial" panose="020B0604020202020204" pitchFamily="34" charset="0"/>
              </a:rPr>
              <a:t>O </a:t>
            </a:r>
            <a:r>
              <a:rPr lang="pt-PT" sz="1800" b="1" dirty="0">
                <a:solidFill>
                  <a:srgbClr val="3A5468"/>
                </a:solidFill>
                <a:cs typeface="Arial" panose="020B0604020202020204" pitchFamily="34" charset="0"/>
              </a:rPr>
              <a:t>Número de Enxovais e Alcofas doadas aumentou </a:t>
            </a:r>
            <a:r>
              <a:rPr lang="pt-PT" sz="1800" dirty="0">
                <a:solidFill>
                  <a:srgbClr val="3A5468"/>
                </a:solidFill>
                <a:cs typeface="Arial" panose="020B0604020202020204" pitchFamily="34" charset="0"/>
              </a:rPr>
              <a:t>devido ao aumento de solicitação por parte das entidades parceiras com protocolo:</a:t>
            </a:r>
          </a:p>
          <a:p>
            <a:pPr marL="285750" indent="-285750">
              <a:buClr>
                <a:srgbClr val="3A5468"/>
              </a:buClr>
              <a:buFont typeface="Arial" panose="020B0604020202020204" pitchFamily="34" charset="0"/>
              <a:buChar char="•"/>
            </a:pPr>
            <a:r>
              <a:rPr lang="pt-PT" sz="1800" dirty="0">
                <a:solidFill>
                  <a:srgbClr val="3A5468"/>
                </a:solidFill>
                <a:cs typeface="Arial" panose="020B0604020202020204" pitchFamily="34" charset="0"/>
              </a:rPr>
              <a:t>MAC, HBA, HSM, CHBM, H. </a:t>
            </a:r>
            <a:r>
              <a:rPr lang="pt-PT" dirty="0">
                <a:solidFill>
                  <a:srgbClr val="3A5468"/>
                </a:solidFill>
                <a:cs typeface="Arial" panose="020B0604020202020204" pitchFamily="34" charset="0"/>
              </a:rPr>
              <a:t>Fernando Fonseca</a:t>
            </a:r>
            <a:endParaRPr lang="pt-PT" sz="1800" dirty="0">
              <a:solidFill>
                <a:srgbClr val="3A5468"/>
              </a:solidFill>
              <a:cs typeface="Arial" panose="020B0604020202020204" pitchFamily="34" charset="0"/>
            </a:endParaRPr>
          </a:p>
          <a:p>
            <a:pPr marL="285750" indent="-285750">
              <a:buClr>
                <a:srgbClr val="3A5468"/>
              </a:buClr>
              <a:buFont typeface="Arial" panose="020B0604020202020204" pitchFamily="34" charset="0"/>
              <a:buChar char="•"/>
            </a:pPr>
            <a:r>
              <a:rPr lang="pt-PT" sz="1800" dirty="0">
                <a:solidFill>
                  <a:srgbClr val="3A5468"/>
                </a:solidFill>
                <a:cs typeface="Arial" panose="020B0604020202020204" pitchFamily="34" charset="0"/>
              </a:rPr>
              <a:t>Conselho Português para os Refugiados</a:t>
            </a:r>
          </a:p>
          <a:p>
            <a:pPr marL="285750" indent="-285750">
              <a:buClr>
                <a:srgbClr val="3A5468"/>
              </a:buClr>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Serviço Jesuíta Refugiados</a:t>
            </a:r>
            <a:endParaRPr lang="pt-PT" sz="1800" dirty="0">
              <a:solidFill>
                <a:srgbClr val="3A5468"/>
              </a:solidFill>
              <a:cs typeface="Arial" panose="020B0604020202020204" pitchFamily="34" charset="0"/>
            </a:endParaRPr>
          </a:p>
          <a:p>
            <a:pPr marL="285750" indent="-285750">
              <a:buClr>
                <a:srgbClr val="3A5468"/>
              </a:buClr>
              <a:buFont typeface="Arial" panose="020B0604020202020204" pitchFamily="34" charset="0"/>
              <a:buChar char="•"/>
            </a:pPr>
            <a:r>
              <a:rPr lang="pt-PT" sz="1800" dirty="0">
                <a:solidFill>
                  <a:srgbClr val="3A5468"/>
                </a:solidFill>
                <a:cs typeface="Arial" panose="020B0604020202020204" pitchFamily="34" charset="0"/>
              </a:rPr>
              <a:t>Ass</a:t>
            </a:r>
            <a:r>
              <a:rPr lang="pt-PT" dirty="0">
                <a:solidFill>
                  <a:srgbClr val="3A5468"/>
                </a:solidFill>
                <a:cs typeface="Arial" panose="020B0604020202020204" pitchFamily="34" charset="0"/>
              </a:rPr>
              <a:t>ociação de</a:t>
            </a:r>
            <a:r>
              <a:rPr lang="pt-PT" sz="1800" dirty="0">
                <a:solidFill>
                  <a:srgbClr val="3A5468"/>
                </a:solidFill>
                <a:cs typeface="Arial" panose="020B0604020202020204" pitchFamily="34" charset="0"/>
              </a:rPr>
              <a:t> Solidariedade e Desenvolvimento do Laranjeiro</a:t>
            </a:r>
          </a:p>
          <a:p>
            <a:pPr marL="285750" indent="-285750">
              <a:buClr>
                <a:srgbClr val="3A5468"/>
              </a:buClr>
              <a:buFont typeface="Arial" panose="020B0604020202020204" pitchFamily="34" charset="0"/>
              <a:buChar char="•"/>
            </a:pPr>
            <a:r>
              <a:rPr lang="pt-PT" sz="1800" dirty="0">
                <a:solidFill>
                  <a:srgbClr val="3A5468"/>
                </a:solidFill>
                <a:cs typeface="Arial" panose="020B0604020202020204" pitchFamily="34" charset="0"/>
              </a:rPr>
              <a:t>Associação Dar a Mão – Prisão de Tires</a:t>
            </a:r>
            <a:endParaRPr lang="pt-PT" dirty="0"/>
          </a:p>
        </p:txBody>
      </p:sp>
      <p:pic>
        <p:nvPicPr>
          <p:cNvPr id="11" name="Imagem 10">
            <a:extLst>
              <a:ext uri="{FF2B5EF4-FFF2-40B4-BE49-F238E27FC236}">
                <a16:creationId xmlns:a16="http://schemas.microsoft.com/office/drawing/2014/main" id="{55C49627-BC69-45CE-9E3A-1DC310E84234}"/>
              </a:ext>
            </a:extLst>
          </p:cNvPr>
          <p:cNvPicPr>
            <a:picLocks noChangeAspect="1"/>
          </p:cNvPicPr>
          <p:nvPr/>
        </p:nvPicPr>
        <p:blipFill>
          <a:blip r:embed="rId3"/>
          <a:stretch>
            <a:fillRect/>
          </a:stretch>
        </p:blipFill>
        <p:spPr>
          <a:xfrm>
            <a:off x="3251455" y="3382981"/>
            <a:ext cx="5689089" cy="3419507"/>
          </a:xfrm>
          <a:prstGeom prst="rect">
            <a:avLst/>
          </a:prstGeom>
        </p:spPr>
      </p:pic>
      <p:grpSp>
        <p:nvGrpSpPr>
          <p:cNvPr id="14" name="Agrupar 13">
            <a:extLst>
              <a:ext uri="{FF2B5EF4-FFF2-40B4-BE49-F238E27FC236}">
                <a16:creationId xmlns:a16="http://schemas.microsoft.com/office/drawing/2014/main" id="{28FD8102-A9F7-460C-96C4-0C5980F2E806}"/>
              </a:ext>
            </a:extLst>
          </p:cNvPr>
          <p:cNvGrpSpPr/>
          <p:nvPr/>
        </p:nvGrpSpPr>
        <p:grpSpPr>
          <a:xfrm>
            <a:off x="9972183" y="1254442"/>
            <a:ext cx="1952723" cy="2603631"/>
            <a:chOff x="10031674" y="120013"/>
            <a:chExt cx="1952723" cy="2603631"/>
          </a:xfrm>
        </p:grpSpPr>
        <p:pic>
          <p:nvPicPr>
            <p:cNvPr id="12" name="Imagem 11">
              <a:extLst>
                <a:ext uri="{FF2B5EF4-FFF2-40B4-BE49-F238E27FC236}">
                  <a16:creationId xmlns:a16="http://schemas.microsoft.com/office/drawing/2014/main" id="{1B25D109-0774-4960-A813-5BF22F224A0D}"/>
                </a:ext>
              </a:extLst>
            </p:cNvPr>
            <p:cNvPicPr>
              <a:picLocks noChangeAspect="1"/>
            </p:cNvPicPr>
            <p:nvPr/>
          </p:nvPicPr>
          <p:blipFill>
            <a:blip r:embed="rId4"/>
            <a:stretch>
              <a:fillRect/>
            </a:stretch>
          </p:blipFill>
          <p:spPr>
            <a:xfrm>
              <a:off x="10031674" y="120013"/>
              <a:ext cx="1952723" cy="2603631"/>
            </a:xfrm>
            <a:prstGeom prst="rect">
              <a:avLst/>
            </a:prstGeom>
          </p:spPr>
        </p:pic>
        <p:pic>
          <p:nvPicPr>
            <p:cNvPr id="13" name="Imagem 12">
              <a:extLst>
                <a:ext uri="{FF2B5EF4-FFF2-40B4-BE49-F238E27FC236}">
                  <a16:creationId xmlns:a16="http://schemas.microsoft.com/office/drawing/2014/main" id="{A7CFE55F-311E-43FF-A2A3-E39DD47A45F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31674" y="2370899"/>
              <a:ext cx="745717" cy="352745"/>
            </a:xfrm>
            <a:prstGeom prst="rect">
              <a:avLst/>
            </a:prstGeom>
          </p:spPr>
        </p:pic>
      </p:grpSp>
      <p:cxnSp>
        <p:nvCxnSpPr>
          <p:cNvPr id="16" name="Conexão reta 15">
            <a:extLst>
              <a:ext uri="{FF2B5EF4-FFF2-40B4-BE49-F238E27FC236}">
                <a16:creationId xmlns:a16="http://schemas.microsoft.com/office/drawing/2014/main" id="{FF2A13E9-A341-4C44-9663-4D806E24F6AE}"/>
              </a:ext>
            </a:extLst>
          </p:cNvPr>
          <p:cNvCxnSpPr>
            <a:cxnSpLocks/>
          </p:cNvCxnSpPr>
          <p:nvPr/>
        </p:nvCxnSpPr>
        <p:spPr>
          <a:xfrm>
            <a:off x="10122304" y="178228"/>
            <a:ext cx="1771462"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Conexão reta 25">
            <a:extLst>
              <a:ext uri="{FF2B5EF4-FFF2-40B4-BE49-F238E27FC236}">
                <a16:creationId xmlns:a16="http://schemas.microsoft.com/office/drawing/2014/main" id="{6556E385-DC5D-43CA-97AC-7F2032A74CB8}"/>
              </a:ext>
            </a:extLst>
          </p:cNvPr>
          <p:cNvCxnSpPr>
            <a:cxnSpLocks/>
          </p:cNvCxnSpPr>
          <p:nvPr/>
        </p:nvCxnSpPr>
        <p:spPr>
          <a:xfrm>
            <a:off x="11924906" y="167147"/>
            <a:ext cx="0" cy="2453505"/>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9" name="Agrupar 8">
            <a:extLst>
              <a:ext uri="{FF2B5EF4-FFF2-40B4-BE49-F238E27FC236}">
                <a16:creationId xmlns:a16="http://schemas.microsoft.com/office/drawing/2014/main" id="{A60C8A9C-AB4A-449B-BC0A-297DBBCE35DE}"/>
              </a:ext>
            </a:extLst>
          </p:cNvPr>
          <p:cNvGrpSpPr/>
          <p:nvPr/>
        </p:nvGrpSpPr>
        <p:grpSpPr>
          <a:xfrm>
            <a:off x="2600452" y="488151"/>
            <a:ext cx="8927183" cy="584775"/>
            <a:chOff x="2573518" y="465507"/>
            <a:chExt cx="8927183" cy="584775"/>
          </a:xfrm>
        </p:grpSpPr>
        <p:cxnSp>
          <p:nvCxnSpPr>
            <p:cNvPr id="18" name="Conexão reta 17">
              <a:extLst>
                <a:ext uri="{FF2B5EF4-FFF2-40B4-BE49-F238E27FC236}">
                  <a16:creationId xmlns:a16="http://schemas.microsoft.com/office/drawing/2014/main" id="{0BCBD5E9-A10F-49F4-B9C0-24430A79A480}"/>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9" name="CaixaDeTexto 18">
              <a:extLst>
                <a:ext uri="{FF2B5EF4-FFF2-40B4-BE49-F238E27FC236}">
                  <a16:creationId xmlns:a16="http://schemas.microsoft.com/office/drawing/2014/main" id="{00953A36-605C-43F3-829F-AF4E59F13040}"/>
                </a:ext>
              </a:extLst>
            </p:cNvPr>
            <p:cNvSpPr txBox="1"/>
            <p:nvPr/>
          </p:nvSpPr>
          <p:spPr>
            <a:xfrm>
              <a:off x="2696066" y="465507"/>
              <a:ext cx="2743059" cy="584775"/>
            </a:xfrm>
            <a:prstGeom prst="rect">
              <a:avLst/>
            </a:prstGeom>
            <a:noFill/>
          </p:spPr>
          <p:txBody>
            <a:bodyPr wrap="none" rtlCol="0">
              <a:spAutoFit/>
            </a:bodyPr>
            <a:lstStyle/>
            <a:p>
              <a:r>
                <a:rPr lang="pt-PT" sz="3200" b="1" dirty="0">
                  <a:solidFill>
                    <a:srgbClr val="537893"/>
                  </a:solidFill>
                </a:rPr>
                <a:t>Apoio em Bens</a:t>
              </a:r>
            </a:p>
          </p:txBody>
        </p:sp>
      </p:grpSp>
    </p:spTree>
    <p:extLst>
      <p:ext uri="{BB962C8B-B14F-4D97-AF65-F5344CB8AC3E}">
        <p14:creationId xmlns:p14="http://schemas.microsoft.com/office/powerpoint/2010/main" val="3518386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EA1444F6-D4E3-4A99-B2BC-38615A8F7B77}"/>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36254351-C68C-4D44-BE44-EDC92AE07BCC}"/>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F43186E5-C7E6-40BB-9A96-17E8BF9ECB59}"/>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514D2670-4DE7-4E88-B6E9-ED8760EB2278}"/>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8C2212C4-C058-474A-B6ED-7CAF1250D97E}"/>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375C831F-4B9C-48E5-B22F-F7CCA7062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sp>
        <p:nvSpPr>
          <p:cNvPr id="10" name="CaixaDeTexto 9">
            <a:extLst>
              <a:ext uri="{FF2B5EF4-FFF2-40B4-BE49-F238E27FC236}">
                <a16:creationId xmlns:a16="http://schemas.microsoft.com/office/drawing/2014/main" id="{325FB817-480F-4C1A-AFA1-0A3B6393032C}"/>
              </a:ext>
            </a:extLst>
          </p:cNvPr>
          <p:cNvSpPr txBox="1"/>
          <p:nvPr/>
        </p:nvSpPr>
        <p:spPr>
          <a:xfrm>
            <a:off x="1276266" y="1458222"/>
            <a:ext cx="4542503" cy="1323439"/>
          </a:xfrm>
          <a:prstGeom prst="rect">
            <a:avLst/>
          </a:prstGeom>
          <a:noFill/>
        </p:spPr>
        <p:txBody>
          <a:bodyPr wrap="square" rtlCol="0">
            <a:spAutoFit/>
          </a:bodyPr>
          <a:lstStyle/>
          <a:p>
            <a:pPr algn="just"/>
            <a:r>
              <a:rPr lang="pt-PT" sz="2000" b="1" dirty="0">
                <a:solidFill>
                  <a:srgbClr val="3A5468"/>
                </a:solidFill>
              </a:rPr>
              <a:t>A atividade foi assegurada por 82 voluntários distribuídos pelas diversas áreas do Banco do Bebé, com o enquadramento de 8 Técnicos</a:t>
            </a:r>
            <a:endParaRPr lang="pt-PT" sz="2000" dirty="0"/>
          </a:p>
        </p:txBody>
      </p:sp>
      <p:sp>
        <p:nvSpPr>
          <p:cNvPr id="14" name="CaixaDeTexto 13">
            <a:extLst>
              <a:ext uri="{FF2B5EF4-FFF2-40B4-BE49-F238E27FC236}">
                <a16:creationId xmlns:a16="http://schemas.microsoft.com/office/drawing/2014/main" id="{6F994DC6-4B71-4285-95D5-71A49BCB2AC6}"/>
              </a:ext>
            </a:extLst>
          </p:cNvPr>
          <p:cNvSpPr txBox="1"/>
          <p:nvPr/>
        </p:nvSpPr>
        <p:spPr>
          <a:xfrm>
            <a:off x="7536595" y="1364870"/>
            <a:ext cx="3982065" cy="461665"/>
          </a:xfrm>
          <a:prstGeom prst="rect">
            <a:avLst/>
          </a:prstGeom>
          <a:noFill/>
        </p:spPr>
        <p:txBody>
          <a:bodyPr wrap="square" rtlCol="0">
            <a:spAutoFit/>
          </a:bodyPr>
          <a:lstStyle/>
          <a:p>
            <a:r>
              <a:rPr lang="pt-PT" sz="2400" b="1" dirty="0">
                <a:solidFill>
                  <a:srgbClr val="3A5468"/>
                </a:solidFill>
              </a:rPr>
              <a:t>Áreas de intervenção</a:t>
            </a:r>
          </a:p>
        </p:txBody>
      </p:sp>
      <p:sp>
        <p:nvSpPr>
          <p:cNvPr id="22" name="CaixaDeTexto 21">
            <a:extLst>
              <a:ext uri="{FF2B5EF4-FFF2-40B4-BE49-F238E27FC236}">
                <a16:creationId xmlns:a16="http://schemas.microsoft.com/office/drawing/2014/main" id="{27A74257-AEFD-4718-B1F1-C7826FB43C35}"/>
              </a:ext>
            </a:extLst>
          </p:cNvPr>
          <p:cNvSpPr txBox="1"/>
          <p:nvPr/>
        </p:nvSpPr>
        <p:spPr>
          <a:xfrm>
            <a:off x="7536595" y="1991089"/>
            <a:ext cx="4230624" cy="3699474"/>
          </a:xfrm>
          <a:prstGeom prst="rect">
            <a:avLst/>
          </a:prstGeom>
          <a:noFill/>
        </p:spPr>
        <p:txBody>
          <a:bodyPr wrap="square" rtlCol="0">
            <a:spAutoFit/>
          </a:bodyPr>
          <a:lstStyle/>
          <a:p>
            <a:pPr marL="342900" indent="-342900">
              <a:lnSpc>
                <a:spcPct val="200000"/>
              </a:lnSpc>
              <a:buFont typeface="Wingdings" panose="05000000000000000000" pitchFamily="2" charset="2"/>
              <a:buChar char="Ø"/>
            </a:pPr>
            <a:r>
              <a:rPr lang="pt-PT" sz="2000" dirty="0">
                <a:solidFill>
                  <a:srgbClr val="3A5468"/>
                </a:solidFill>
              </a:rPr>
              <a:t>Apoio Domiciliário</a:t>
            </a:r>
          </a:p>
          <a:p>
            <a:pPr marL="342900" indent="-342900">
              <a:lnSpc>
                <a:spcPct val="200000"/>
              </a:lnSpc>
              <a:buFont typeface="Wingdings" panose="05000000000000000000" pitchFamily="2" charset="2"/>
              <a:buChar char="Ø"/>
            </a:pPr>
            <a:r>
              <a:rPr lang="pt-PT" sz="2000" dirty="0">
                <a:solidFill>
                  <a:srgbClr val="3A5468"/>
                </a:solidFill>
              </a:rPr>
              <a:t>Apoio Psicossocial</a:t>
            </a:r>
          </a:p>
          <a:p>
            <a:pPr marL="342900" indent="-342900">
              <a:lnSpc>
                <a:spcPct val="200000"/>
              </a:lnSpc>
              <a:buFont typeface="Wingdings" panose="05000000000000000000" pitchFamily="2" charset="2"/>
              <a:buChar char="Ø"/>
            </a:pPr>
            <a:r>
              <a:rPr lang="pt-PT" sz="2000" dirty="0">
                <a:solidFill>
                  <a:srgbClr val="3A5468"/>
                </a:solidFill>
              </a:rPr>
              <a:t>Apoio em Bens</a:t>
            </a:r>
          </a:p>
          <a:p>
            <a:pPr marL="342900" indent="-342900">
              <a:lnSpc>
                <a:spcPct val="200000"/>
              </a:lnSpc>
              <a:buFont typeface="Wingdings" panose="05000000000000000000" pitchFamily="2" charset="2"/>
              <a:buChar char="Ø"/>
            </a:pPr>
            <a:r>
              <a:rPr lang="pt-PT" sz="2000" dirty="0">
                <a:solidFill>
                  <a:srgbClr val="3A5468"/>
                </a:solidFill>
              </a:rPr>
              <a:t>Apoio nas Enfermarias</a:t>
            </a:r>
          </a:p>
          <a:p>
            <a:pPr marL="342900" indent="-342900">
              <a:lnSpc>
                <a:spcPct val="200000"/>
              </a:lnSpc>
              <a:buFont typeface="Wingdings" panose="05000000000000000000" pitchFamily="2" charset="2"/>
              <a:buChar char="Ø"/>
            </a:pPr>
            <a:r>
              <a:rPr lang="pt-PT" sz="2000" dirty="0">
                <a:solidFill>
                  <a:srgbClr val="3A5468"/>
                </a:solidFill>
              </a:rPr>
              <a:t>Banco de leite Humano</a:t>
            </a:r>
          </a:p>
          <a:p>
            <a:pPr marL="342900" indent="-342900">
              <a:lnSpc>
                <a:spcPct val="200000"/>
              </a:lnSpc>
              <a:buFont typeface="Wingdings" panose="05000000000000000000" pitchFamily="2" charset="2"/>
              <a:buChar char="Ø"/>
            </a:pPr>
            <a:r>
              <a:rPr lang="pt-PT" sz="2000" dirty="0">
                <a:solidFill>
                  <a:srgbClr val="3A5468"/>
                </a:solidFill>
              </a:rPr>
              <a:t>Banco Alimentar</a:t>
            </a:r>
          </a:p>
        </p:txBody>
      </p:sp>
      <p:pic>
        <p:nvPicPr>
          <p:cNvPr id="12" name="Imagem 11" descr="Uma imagem com pessoa, óculos, acessório, pala&#10;&#10;Descrição gerada automaticamente">
            <a:extLst>
              <a:ext uri="{FF2B5EF4-FFF2-40B4-BE49-F238E27FC236}">
                <a16:creationId xmlns:a16="http://schemas.microsoft.com/office/drawing/2014/main" id="{D206A7F2-B7D0-4242-A0D4-FEF136911F5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76266" y="3158525"/>
            <a:ext cx="4294769" cy="3221077"/>
          </a:xfrm>
          <a:prstGeom prst="rect">
            <a:avLst/>
          </a:prstGeom>
        </p:spPr>
      </p:pic>
      <p:pic>
        <p:nvPicPr>
          <p:cNvPr id="15" name="Imagem 14">
            <a:extLst>
              <a:ext uri="{FF2B5EF4-FFF2-40B4-BE49-F238E27FC236}">
                <a16:creationId xmlns:a16="http://schemas.microsoft.com/office/drawing/2014/main" id="{4F6CCA13-8CF5-40F4-8116-C3CFA1D43C0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76266" y="5948515"/>
            <a:ext cx="950634" cy="449677"/>
          </a:xfrm>
          <a:prstGeom prst="rect">
            <a:avLst/>
          </a:prstGeom>
        </p:spPr>
      </p:pic>
      <p:cxnSp>
        <p:nvCxnSpPr>
          <p:cNvPr id="16" name="Conexão reta 15">
            <a:extLst>
              <a:ext uri="{FF2B5EF4-FFF2-40B4-BE49-F238E27FC236}">
                <a16:creationId xmlns:a16="http://schemas.microsoft.com/office/drawing/2014/main" id="{F683B84C-4206-45E1-86C5-194935F7F7A9}"/>
              </a:ext>
            </a:extLst>
          </p:cNvPr>
          <p:cNvCxnSpPr/>
          <p:nvPr/>
        </p:nvCxnSpPr>
        <p:spPr>
          <a:xfrm>
            <a:off x="1326289" y="3261643"/>
            <a:ext cx="4194722"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 name="Conexão reta 17">
            <a:extLst>
              <a:ext uri="{FF2B5EF4-FFF2-40B4-BE49-F238E27FC236}">
                <a16:creationId xmlns:a16="http://schemas.microsoft.com/office/drawing/2014/main" id="{585D9EAB-F64C-46F4-B78B-2A4195D12AF1}"/>
              </a:ext>
            </a:extLst>
          </p:cNvPr>
          <p:cNvCxnSpPr/>
          <p:nvPr/>
        </p:nvCxnSpPr>
        <p:spPr>
          <a:xfrm>
            <a:off x="1326289" y="3261643"/>
            <a:ext cx="0" cy="2686872"/>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 name="Conexão reta 19">
            <a:extLst>
              <a:ext uri="{FF2B5EF4-FFF2-40B4-BE49-F238E27FC236}">
                <a16:creationId xmlns:a16="http://schemas.microsoft.com/office/drawing/2014/main" id="{5C5EA9C3-E717-4BDD-B247-6E1519755CCD}"/>
              </a:ext>
            </a:extLst>
          </p:cNvPr>
          <p:cNvCxnSpPr>
            <a:cxnSpLocks/>
          </p:cNvCxnSpPr>
          <p:nvPr/>
        </p:nvCxnSpPr>
        <p:spPr>
          <a:xfrm flipH="1">
            <a:off x="5521012" y="3261643"/>
            <a:ext cx="1" cy="3035919"/>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Conexão reta 26">
            <a:extLst>
              <a:ext uri="{FF2B5EF4-FFF2-40B4-BE49-F238E27FC236}">
                <a16:creationId xmlns:a16="http://schemas.microsoft.com/office/drawing/2014/main" id="{19C59484-17CF-4C9C-A3AE-EE91D604E236}"/>
              </a:ext>
            </a:extLst>
          </p:cNvPr>
          <p:cNvCxnSpPr>
            <a:cxnSpLocks/>
          </p:cNvCxnSpPr>
          <p:nvPr/>
        </p:nvCxnSpPr>
        <p:spPr>
          <a:xfrm flipH="1">
            <a:off x="2226901" y="6297562"/>
            <a:ext cx="329411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8" name="Agrupar 7">
            <a:extLst>
              <a:ext uri="{FF2B5EF4-FFF2-40B4-BE49-F238E27FC236}">
                <a16:creationId xmlns:a16="http://schemas.microsoft.com/office/drawing/2014/main" id="{8FEC5316-D7F4-4836-A7DB-E4861E8F329E}"/>
              </a:ext>
            </a:extLst>
          </p:cNvPr>
          <p:cNvGrpSpPr/>
          <p:nvPr/>
        </p:nvGrpSpPr>
        <p:grpSpPr>
          <a:xfrm>
            <a:off x="2573518" y="529501"/>
            <a:ext cx="8927183" cy="584775"/>
            <a:chOff x="2573518" y="529501"/>
            <a:chExt cx="8927183" cy="584775"/>
          </a:xfrm>
        </p:grpSpPr>
        <p:cxnSp>
          <p:nvCxnSpPr>
            <p:cNvPr id="19" name="Conexão reta 18">
              <a:extLst>
                <a:ext uri="{FF2B5EF4-FFF2-40B4-BE49-F238E27FC236}">
                  <a16:creationId xmlns:a16="http://schemas.microsoft.com/office/drawing/2014/main" id="{1BD1B20B-DE66-4C2B-8B61-34E7E0A12E60}"/>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21" name="CaixaDeTexto 20">
              <a:extLst>
                <a:ext uri="{FF2B5EF4-FFF2-40B4-BE49-F238E27FC236}">
                  <a16:creationId xmlns:a16="http://schemas.microsoft.com/office/drawing/2014/main" id="{6822B5A5-E0A5-468B-A908-A894D0E9B75D}"/>
                </a:ext>
              </a:extLst>
            </p:cNvPr>
            <p:cNvSpPr txBox="1"/>
            <p:nvPr/>
          </p:nvSpPr>
          <p:spPr>
            <a:xfrm>
              <a:off x="2705493" y="529501"/>
              <a:ext cx="4059509" cy="584775"/>
            </a:xfrm>
            <a:prstGeom prst="rect">
              <a:avLst/>
            </a:prstGeom>
            <a:noFill/>
          </p:spPr>
          <p:txBody>
            <a:bodyPr wrap="none" rtlCol="0">
              <a:spAutoFit/>
            </a:bodyPr>
            <a:lstStyle/>
            <a:p>
              <a:r>
                <a:rPr lang="pt-PT" sz="3200" b="1" dirty="0">
                  <a:solidFill>
                    <a:srgbClr val="537893"/>
                  </a:solidFill>
                </a:rPr>
                <a:t>Trabalho Desenvolvido</a:t>
              </a:r>
            </a:p>
          </p:txBody>
        </p:sp>
      </p:grpSp>
    </p:spTree>
    <p:extLst>
      <p:ext uri="{BB962C8B-B14F-4D97-AF65-F5344CB8AC3E}">
        <p14:creationId xmlns:p14="http://schemas.microsoft.com/office/powerpoint/2010/main" val="2615306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258B378F-7468-4CF6-B3D5-FE81D83B46DC}"/>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15476E5C-B4EC-46CB-B923-A7099A93A8DA}"/>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B44A55D3-9848-45E4-8451-6C57FFCE6DF9}"/>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91E56182-FD6A-4F0B-96F1-45B359BB6005}"/>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8B29A53C-FA2A-40D3-86B1-23B5687BC66D}"/>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B5E8C602-50C1-4656-8E7D-06518C1A7C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sp>
        <p:nvSpPr>
          <p:cNvPr id="13" name="CaixaDeTexto 12">
            <a:extLst>
              <a:ext uri="{FF2B5EF4-FFF2-40B4-BE49-F238E27FC236}">
                <a16:creationId xmlns:a16="http://schemas.microsoft.com/office/drawing/2014/main" id="{74743191-8F3A-4696-BB1B-0F80ADBA0EAC}"/>
              </a:ext>
            </a:extLst>
          </p:cNvPr>
          <p:cNvSpPr txBox="1"/>
          <p:nvPr/>
        </p:nvSpPr>
        <p:spPr>
          <a:xfrm>
            <a:off x="1158704" y="1309204"/>
            <a:ext cx="8927177" cy="1323439"/>
          </a:xfrm>
          <a:prstGeom prst="rect">
            <a:avLst/>
          </a:prstGeom>
          <a:noFill/>
        </p:spPr>
        <p:txBody>
          <a:bodyPr wrap="square" rtlCol="0">
            <a:spAutoFit/>
          </a:bodyPr>
          <a:lstStyle/>
          <a:p>
            <a:pPr algn="just"/>
            <a:r>
              <a:rPr lang="pt-PT" sz="2400" b="1" dirty="0">
                <a:solidFill>
                  <a:srgbClr val="3A5468"/>
                </a:solidFill>
              </a:rPr>
              <a:t>Entregámos 1.754 Cabazes de Bens, num Total de 65.719 Artigos com um Valor de 102.767,04€</a:t>
            </a:r>
          </a:p>
          <a:p>
            <a:pPr algn="just"/>
            <a:r>
              <a:rPr lang="pt-PT" sz="1600" dirty="0">
                <a:solidFill>
                  <a:srgbClr val="3A5468"/>
                </a:solidFill>
              </a:rPr>
              <a:t>O </a:t>
            </a:r>
            <a:r>
              <a:rPr lang="pt-PT" sz="1600" b="1" dirty="0">
                <a:solidFill>
                  <a:srgbClr val="3A5468"/>
                </a:solidFill>
              </a:rPr>
              <a:t>Número de Cabazes </a:t>
            </a:r>
            <a:r>
              <a:rPr lang="pt-PT" sz="1600" dirty="0">
                <a:solidFill>
                  <a:srgbClr val="3A5468"/>
                </a:solidFill>
              </a:rPr>
              <a:t>diminuiu face ao ano de 2019 devido à diminuição de pedidos efetuados por parte da MAC. </a:t>
            </a:r>
          </a:p>
        </p:txBody>
      </p:sp>
      <p:pic>
        <p:nvPicPr>
          <p:cNvPr id="16" name="Imagem 15">
            <a:extLst>
              <a:ext uri="{FF2B5EF4-FFF2-40B4-BE49-F238E27FC236}">
                <a16:creationId xmlns:a16="http://schemas.microsoft.com/office/drawing/2014/main" id="{A176F943-EF92-4436-977F-97101DF74A0E}"/>
              </a:ext>
            </a:extLst>
          </p:cNvPr>
          <p:cNvPicPr>
            <a:picLocks noChangeAspect="1"/>
          </p:cNvPicPr>
          <p:nvPr/>
        </p:nvPicPr>
        <p:blipFill>
          <a:blip r:embed="rId3"/>
          <a:stretch>
            <a:fillRect/>
          </a:stretch>
        </p:blipFill>
        <p:spPr>
          <a:xfrm>
            <a:off x="7708446" y="4097018"/>
            <a:ext cx="4355170" cy="2617735"/>
          </a:xfrm>
          <a:prstGeom prst="rect">
            <a:avLst/>
          </a:prstGeom>
        </p:spPr>
      </p:pic>
      <p:sp>
        <p:nvSpPr>
          <p:cNvPr id="9" name="CaixaDeTexto 8">
            <a:extLst>
              <a:ext uri="{FF2B5EF4-FFF2-40B4-BE49-F238E27FC236}">
                <a16:creationId xmlns:a16="http://schemas.microsoft.com/office/drawing/2014/main" id="{784032E1-C26D-4E18-8053-B02E647162C2}"/>
              </a:ext>
            </a:extLst>
          </p:cNvPr>
          <p:cNvSpPr txBox="1"/>
          <p:nvPr/>
        </p:nvSpPr>
        <p:spPr>
          <a:xfrm>
            <a:off x="843699" y="2867886"/>
            <a:ext cx="6193410" cy="3416320"/>
          </a:xfrm>
          <a:prstGeom prst="rect">
            <a:avLst/>
          </a:prstGeom>
          <a:noFill/>
        </p:spPr>
        <p:txBody>
          <a:bodyPr wrap="square" rtlCol="0">
            <a:spAutoFit/>
          </a:bodyPr>
          <a:lstStyle/>
          <a:p>
            <a:pPr algn="just"/>
            <a:r>
              <a:rPr lang="pt-PT" b="1" dirty="0">
                <a:solidFill>
                  <a:srgbClr val="3A5468"/>
                </a:solidFill>
              </a:rPr>
              <a:t>Principais bens doados:</a:t>
            </a:r>
          </a:p>
          <a:p>
            <a:pPr marL="742950" lvl="1" indent="-285750" algn="just">
              <a:buFont typeface="Arial" panose="020B0604020202020204" pitchFamily="34" charset="0"/>
              <a:buChar char="•"/>
            </a:pPr>
            <a:r>
              <a:rPr lang="pt-PT" dirty="0">
                <a:solidFill>
                  <a:srgbClr val="3A5468"/>
                </a:solidFill>
              </a:rPr>
              <a:t>Fraldas		58.647	  7.624,11€	</a:t>
            </a:r>
          </a:p>
          <a:p>
            <a:pPr marL="742950" lvl="1" indent="-285750" algn="just">
              <a:buFont typeface="Arial" panose="020B0604020202020204" pitchFamily="34" charset="0"/>
              <a:buChar char="•"/>
            </a:pPr>
            <a:r>
              <a:rPr lang="pt-PT" dirty="0">
                <a:solidFill>
                  <a:srgbClr val="3A5468"/>
                </a:solidFill>
              </a:rPr>
              <a:t>Vestuário		2.451	18.382,50€</a:t>
            </a:r>
          </a:p>
          <a:p>
            <a:pPr marL="742950" lvl="1" indent="-285750" algn="just">
              <a:buFont typeface="Arial" panose="020B0604020202020204" pitchFamily="34" charset="0"/>
              <a:buChar char="•"/>
            </a:pPr>
            <a:r>
              <a:rPr lang="pt-PT" dirty="0">
                <a:solidFill>
                  <a:srgbClr val="3A5468"/>
                </a:solidFill>
              </a:rPr>
              <a:t>Produtos de Higiene	1.658	23.543,60€</a:t>
            </a:r>
          </a:p>
          <a:p>
            <a:pPr marL="742950" lvl="1" indent="-285750" algn="just">
              <a:buFont typeface="Arial" panose="020B0604020202020204" pitchFamily="34" charset="0"/>
              <a:buChar char="•"/>
            </a:pPr>
            <a:r>
              <a:rPr lang="pt-PT" dirty="0">
                <a:solidFill>
                  <a:srgbClr val="3A5468"/>
                </a:solidFill>
              </a:rPr>
              <a:t>Papas		992	  1.775,60€</a:t>
            </a:r>
          </a:p>
          <a:p>
            <a:pPr marL="742950" lvl="1" indent="-285750" algn="just">
              <a:buFont typeface="Arial" panose="020B0604020202020204" pitchFamily="34" charset="0"/>
              <a:buChar char="•"/>
            </a:pPr>
            <a:r>
              <a:rPr lang="pt-PT" dirty="0">
                <a:solidFill>
                  <a:srgbClr val="3A5468"/>
                </a:solidFill>
              </a:rPr>
              <a:t>Leite Adaptado	615	10.762,50€</a:t>
            </a:r>
          </a:p>
          <a:p>
            <a:pPr marL="742950" lvl="1" indent="-285750" algn="just">
              <a:buFont typeface="Arial" panose="020B0604020202020204" pitchFamily="34" charset="0"/>
              <a:buChar char="•"/>
            </a:pPr>
            <a:r>
              <a:rPr lang="pt-PT" dirty="0">
                <a:solidFill>
                  <a:srgbClr val="3A5468"/>
                </a:solidFill>
              </a:rPr>
              <a:t>Soro Fisiológico	329	  1.296,26€</a:t>
            </a:r>
          </a:p>
          <a:p>
            <a:pPr marL="742950" lvl="1" indent="-285750" algn="just">
              <a:buFont typeface="Arial" panose="020B0604020202020204" pitchFamily="34" charset="0"/>
              <a:buChar char="•"/>
            </a:pPr>
            <a:r>
              <a:rPr lang="pt-PT" dirty="0">
                <a:solidFill>
                  <a:srgbClr val="3A5468"/>
                </a:solidFill>
              </a:rPr>
              <a:t>Biberons		185	     742,39€</a:t>
            </a:r>
          </a:p>
          <a:p>
            <a:pPr marL="742950" lvl="1" indent="-285750" algn="just">
              <a:buFont typeface="Arial" panose="020B0604020202020204" pitchFamily="34" charset="0"/>
              <a:buChar char="•"/>
            </a:pPr>
            <a:r>
              <a:rPr lang="pt-PT" dirty="0">
                <a:solidFill>
                  <a:srgbClr val="3A5468"/>
                </a:solidFill>
              </a:rPr>
              <a:t>Alcofas		137	  6.850,00€</a:t>
            </a:r>
          </a:p>
          <a:p>
            <a:pPr marL="742950" lvl="1" indent="-285750" algn="just">
              <a:buFont typeface="Arial" panose="020B0604020202020204" pitchFamily="34" charset="0"/>
              <a:buChar char="•"/>
            </a:pPr>
            <a:r>
              <a:rPr lang="pt-PT" dirty="0">
                <a:solidFill>
                  <a:srgbClr val="3A5468"/>
                </a:solidFill>
              </a:rPr>
              <a:t>Brinquedos		421	  2.105,00€</a:t>
            </a:r>
          </a:p>
          <a:p>
            <a:pPr marL="742950" lvl="1" indent="-285750" algn="just">
              <a:buFont typeface="Arial" panose="020B0604020202020204" pitchFamily="34" charset="0"/>
              <a:buChar char="•"/>
            </a:pPr>
            <a:r>
              <a:rPr lang="pt-PT" dirty="0">
                <a:solidFill>
                  <a:srgbClr val="3A5468"/>
                </a:solidFill>
              </a:rPr>
              <a:t>Enxovais		229	28.625,00€</a:t>
            </a:r>
          </a:p>
          <a:p>
            <a:pPr marL="742950" lvl="1" indent="-285750" algn="just">
              <a:buFont typeface="Arial" panose="020B0604020202020204" pitchFamily="34" charset="0"/>
              <a:buChar char="•"/>
            </a:pPr>
            <a:r>
              <a:rPr lang="pt-PT" dirty="0">
                <a:solidFill>
                  <a:srgbClr val="3A5468"/>
                </a:solidFill>
              </a:rPr>
              <a:t>Dossier do bebé	53	  1.060,00€</a:t>
            </a:r>
            <a:endParaRPr lang="pt-PT" dirty="0"/>
          </a:p>
        </p:txBody>
      </p:sp>
      <p:pic>
        <p:nvPicPr>
          <p:cNvPr id="12" name="Imagem 11" descr="Uma imagem com interior, abrir, mobília, lotes&#10;&#10;Descrição gerada automaticamente">
            <a:extLst>
              <a:ext uri="{FF2B5EF4-FFF2-40B4-BE49-F238E27FC236}">
                <a16:creationId xmlns:a16="http://schemas.microsoft.com/office/drawing/2014/main" id="{F4986577-0157-4DD9-AE17-992374FD4A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5613" y="1186770"/>
            <a:ext cx="1523330" cy="2031106"/>
          </a:xfrm>
          <a:prstGeom prst="rect">
            <a:avLst/>
          </a:prstGeom>
        </p:spPr>
      </p:pic>
      <p:cxnSp>
        <p:nvCxnSpPr>
          <p:cNvPr id="19" name="Conexão reta 18">
            <a:extLst>
              <a:ext uri="{FF2B5EF4-FFF2-40B4-BE49-F238E27FC236}">
                <a16:creationId xmlns:a16="http://schemas.microsoft.com/office/drawing/2014/main" id="{4D01D433-2495-478F-B72F-716E2B3B889E}"/>
              </a:ext>
            </a:extLst>
          </p:cNvPr>
          <p:cNvCxnSpPr/>
          <p:nvPr/>
        </p:nvCxnSpPr>
        <p:spPr>
          <a:xfrm>
            <a:off x="10303497" y="424206"/>
            <a:ext cx="1348033"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3ED14D6D-9F12-41AD-98D9-10BAC47D33AC}"/>
              </a:ext>
            </a:extLst>
          </p:cNvPr>
          <p:cNvCxnSpPr/>
          <p:nvPr/>
        </p:nvCxnSpPr>
        <p:spPr>
          <a:xfrm>
            <a:off x="10312924" y="443060"/>
            <a:ext cx="0" cy="1791093"/>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36" name="Imagem 35">
            <a:extLst>
              <a:ext uri="{FF2B5EF4-FFF2-40B4-BE49-F238E27FC236}">
                <a16:creationId xmlns:a16="http://schemas.microsoft.com/office/drawing/2014/main" id="{D90F443B-AC83-4D27-9308-1EA9970586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8493" y="2950373"/>
            <a:ext cx="565511" cy="267503"/>
          </a:xfrm>
          <a:prstGeom prst="rect">
            <a:avLst/>
          </a:prstGeom>
        </p:spPr>
      </p:pic>
      <p:grpSp>
        <p:nvGrpSpPr>
          <p:cNvPr id="20" name="Agrupar 19">
            <a:extLst>
              <a:ext uri="{FF2B5EF4-FFF2-40B4-BE49-F238E27FC236}">
                <a16:creationId xmlns:a16="http://schemas.microsoft.com/office/drawing/2014/main" id="{F0B986C5-76BE-433F-B033-420E35D7F3CB}"/>
              </a:ext>
            </a:extLst>
          </p:cNvPr>
          <p:cNvGrpSpPr/>
          <p:nvPr/>
        </p:nvGrpSpPr>
        <p:grpSpPr>
          <a:xfrm>
            <a:off x="2573518" y="465507"/>
            <a:ext cx="8927183" cy="584775"/>
            <a:chOff x="2573518" y="465507"/>
            <a:chExt cx="8927183" cy="584775"/>
          </a:xfrm>
        </p:grpSpPr>
        <p:cxnSp>
          <p:nvCxnSpPr>
            <p:cNvPr id="22" name="Conexão reta 21">
              <a:extLst>
                <a:ext uri="{FF2B5EF4-FFF2-40B4-BE49-F238E27FC236}">
                  <a16:creationId xmlns:a16="http://schemas.microsoft.com/office/drawing/2014/main" id="{FC1156D1-5D34-4FE0-B364-9196196B6532}"/>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4B08EB1E-599D-4D0C-9849-2C04D1916910}"/>
                </a:ext>
              </a:extLst>
            </p:cNvPr>
            <p:cNvSpPr txBox="1"/>
            <p:nvPr/>
          </p:nvSpPr>
          <p:spPr>
            <a:xfrm>
              <a:off x="2696066" y="465507"/>
              <a:ext cx="2743059" cy="584775"/>
            </a:xfrm>
            <a:prstGeom prst="rect">
              <a:avLst/>
            </a:prstGeom>
            <a:noFill/>
          </p:spPr>
          <p:txBody>
            <a:bodyPr wrap="none" rtlCol="0">
              <a:spAutoFit/>
            </a:bodyPr>
            <a:lstStyle/>
            <a:p>
              <a:r>
                <a:rPr lang="pt-PT" sz="3200" b="1" dirty="0">
                  <a:solidFill>
                    <a:srgbClr val="537893"/>
                  </a:solidFill>
                </a:rPr>
                <a:t>Apoio em Bens</a:t>
              </a:r>
            </a:p>
          </p:txBody>
        </p:sp>
      </p:grpSp>
      <p:sp>
        <p:nvSpPr>
          <p:cNvPr id="8" name="CaixaDeTexto 7">
            <a:extLst>
              <a:ext uri="{FF2B5EF4-FFF2-40B4-BE49-F238E27FC236}">
                <a16:creationId xmlns:a16="http://schemas.microsoft.com/office/drawing/2014/main" id="{6870B1C7-BB2E-4FCA-9F0E-C571CA282D9D}"/>
              </a:ext>
            </a:extLst>
          </p:cNvPr>
          <p:cNvSpPr txBox="1"/>
          <p:nvPr/>
        </p:nvSpPr>
        <p:spPr>
          <a:xfrm>
            <a:off x="6019099" y="2715370"/>
            <a:ext cx="4355170" cy="338554"/>
          </a:xfrm>
          <a:prstGeom prst="rect">
            <a:avLst/>
          </a:prstGeom>
          <a:noFill/>
          <a:ln>
            <a:solidFill>
              <a:srgbClr val="3A5468"/>
            </a:solidFill>
          </a:ln>
        </p:spPr>
        <p:txBody>
          <a:bodyPr wrap="square" rtlCol="0">
            <a:spAutoFit/>
          </a:bodyPr>
          <a:lstStyle/>
          <a:p>
            <a:r>
              <a:rPr lang="pt-PT" sz="1600" dirty="0">
                <a:solidFill>
                  <a:srgbClr val="3A5468"/>
                </a:solidFill>
                <a:latin typeface="Calibri" panose="020F0502020204030204" pitchFamily="34" charset="0"/>
                <a:cs typeface="Calibri" panose="020F0502020204030204" pitchFamily="34" charset="0"/>
              </a:rPr>
              <a:t>Com o apoio da Associação D. Pedro V e da </a:t>
            </a:r>
            <a:r>
              <a:rPr lang="pt-PT" sz="1600" dirty="0" err="1">
                <a:solidFill>
                  <a:srgbClr val="3A5468"/>
                </a:solidFill>
                <a:latin typeface="Calibri" panose="020F0502020204030204" pitchFamily="34" charset="0"/>
                <a:cs typeface="Calibri" panose="020F0502020204030204" pitchFamily="34" charset="0"/>
              </a:rPr>
              <a:t>Moltex</a:t>
            </a:r>
            <a:endParaRPr lang="pt-PT" sz="1600" dirty="0">
              <a:solidFill>
                <a:srgbClr val="3A5468"/>
              </a:solidFill>
              <a:latin typeface="Calibri" panose="020F0502020204030204" pitchFamily="34" charset="0"/>
              <a:cs typeface="Calibri" panose="020F0502020204030204" pitchFamily="34" charset="0"/>
            </a:endParaRPr>
          </a:p>
        </p:txBody>
      </p:sp>
      <p:sp>
        <p:nvSpPr>
          <p:cNvPr id="14" name="CaixaDeTexto 13">
            <a:extLst>
              <a:ext uri="{FF2B5EF4-FFF2-40B4-BE49-F238E27FC236}">
                <a16:creationId xmlns:a16="http://schemas.microsoft.com/office/drawing/2014/main" id="{F0D66D5E-56B9-4316-9D68-BBF41CFEE022}"/>
              </a:ext>
            </a:extLst>
          </p:cNvPr>
          <p:cNvSpPr txBox="1"/>
          <p:nvPr/>
        </p:nvSpPr>
        <p:spPr>
          <a:xfrm>
            <a:off x="6230366" y="3789789"/>
            <a:ext cx="2150813" cy="338554"/>
          </a:xfrm>
          <a:prstGeom prst="rect">
            <a:avLst/>
          </a:prstGeom>
          <a:noFill/>
          <a:ln>
            <a:solidFill>
              <a:srgbClr val="3A5468"/>
            </a:solidFill>
          </a:ln>
        </p:spPr>
        <p:txBody>
          <a:bodyPr wrap="square" rtlCol="0">
            <a:spAutoFit/>
          </a:bodyPr>
          <a:lstStyle/>
          <a:p>
            <a:r>
              <a:rPr lang="pt-PT" sz="1600" dirty="0">
                <a:solidFill>
                  <a:srgbClr val="3A5468"/>
                </a:solidFill>
                <a:latin typeface="Calibri" panose="020F0502020204030204" pitchFamily="34" charset="0"/>
                <a:cs typeface="Calibri" panose="020F0502020204030204" pitchFamily="34" charset="0"/>
              </a:rPr>
              <a:t>Com o apoio da Nestlé</a:t>
            </a:r>
          </a:p>
        </p:txBody>
      </p:sp>
      <p:sp>
        <p:nvSpPr>
          <p:cNvPr id="26" name="CaixaDeTexto 25">
            <a:extLst>
              <a:ext uri="{FF2B5EF4-FFF2-40B4-BE49-F238E27FC236}">
                <a16:creationId xmlns:a16="http://schemas.microsoft.com/office/drawing/2014/main" id="{50108529-7D20-4C04-A69A-778E69DFD9C5}"/>
              </a:ext>
            </a:extLst>
          </p:cNvPr>
          <p:cNvSpPr txBox="1"/>
          <p:nvPr/>
        </p:nvSpPr>
        <p:spPr>
          <a:xfrm>
            <a:off x="6230366" y="3278899"/>
            <a:ext cx="2970430" cy="338554"/>
          </a:xfrm>
          <a:prstGeom prst="rect">
            <a:avLst/>
          </a:prstGeom>
          <a:noFill/>
          <a:ln>
            <a:solidFill>
              <a:srgbClr val="3A5468"/>
            </a:solidFill>
          </a:ln>
        </p:spPr>
        <p:txBody>
          <a:bodyPr wrap="square" rtlCol="0">
            <a:spAutoFit/>
          </a:bodyPr>
          <a:lstStyle/>
          <a:p>
            <a:r>
              <a:rPr lang="pt-PT" sz="1600" dirty="0">
                <a:solidFill>
                  <a:srgbClr val="3A5468"/>
                </a:solidFill>
                <a:latin typeface="Calibri" panose="020F0502020204030204" pitchFamily="34" charset="0"/>
                <a:cs typeface="Calibri" panose="020F0502020204030204" pitchFamily="34" charset="0"/>
              </a:rPr>
              <a:t>Com o apoio da Corine de Farme</a:t>
            </a:r>
          </a:p>
        </p:txBody>
      </p:sp>
      <p:cxnSp>
        <p:nvCxnSpPr>
          <p:cNvPr id="29" name="Conexão reta unidirecional 28">
            <a:extLst>
              <a:ext uri="{FF2B5EF4-FFF2-40B4-BE49-F238E27FC236}">
                <a16:creationId xmlns:a16="http://schemas.microsoft.com/office/drawing/2014/main" id="{32BC0892-0D11-48DE-885C-66F75B04742C}"/>
              </a:ext>
            </a:extLst>
          </p:cNvPr>
          <p:cNvCxnSpPr/>
          <p:nvPr/>
        </p:nvCxnSpPr>
        <p:spPr>
          <a:xfrm flipH="1">
            <a:off x="5599135" y="2979447"/>
            <a:ext cx="395939" cy="207809"/>
          </a:xfrm>
          <a:prstGeom prst="straightConnector1">
            <a:avLst/>
          </a:prstGeom>
          <a:ln>
            <a:solidFill>
              <a:srgbClr val="3A5468"/>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xão reta unidirecional 30">
            <a:extLst>
              <a:ext uri="{FF2B5EF4-FFF2-40B4-BE49-F238E27FC236}">
                <a16:creationId xmlns:a16="http://schemas.microsoft.com/office/drawing/2014/main" id="{2FFBB4A3-FB7C-40BC-814C-8BAE7304E09A}"/>
              </a:ext>
            </a:extLst>
          </p:cNvPr>
          <p:cNvCxnSpPr>
            <a:cxnSpLocks/>
          </p:cNvCxnSpPr>
          <p:nvPr/>
        </p:nvCxnSpPr>
        <p:spPr>
          <a:xfrm flipH="1">
            <a:off x="5702666" y="3448176"/>
            <a:ext cx="470582" cy="412461"/>
          </a:xfrm>
          <a:prstGeom prst="straightConnector1">
            <a:avLst/>
          </a:prstGeom>
          <a:ln>
            <a:solidFill>
              <a:srgbClr val="3A5468"/>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xão reta unidirecional 32">
            <a:extLst>
              <a:ext uri="{FF2B5EF4-FFF2-40B4-BE49-F238E27FC236}">
                <a16:creationId xmlns:a16="http://schemas.microsoft.com/office/drawing/2014/main" id="{A2416BF8-CB17-4BB7-B1E8-84F9899B4942}"/>
              </a:ext>
            </a:extLst>
          </p:cNvPr>
          <p:cNvCxnSpPr>
            <a:cxnSpLocks/>
          </p:cNvCxnSpPr>
          <p:nvPr/>
        </p:nvCxnSpPr>
        <p:spPr>
          <a:xfrm flipH="1">
            <a:off x="5759783" y="3931485"/>
            <a:ext cx="470583" cy="196858"/>
          </a:xfrm>
          <a:prstGeom prst="straightConnector1">
            <a:avLst/>
          </a:prstGeom>
          <a:ln>
            <a:solidFill>
              <a:srgbClr val="3A546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246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E0507607-8A0B-4DCA-8E74-43369FE50BDE}"/>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9AEEBD6C-B743-4DEC-9905-AA40B4E7D7DE}"/>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B3954C2C-288A-42F0-9B2E-CB3A2D077D99}"/>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843FE222-3D30-470C-819A-E901CCD0E3FB}"/>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4D543B6F-02B7-4D53-B2DD-E17D3C30B108}"/>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3097F121-97DF-4E18-A212-09E3563A6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sp>
        <p:nvSpPr>
          <p:cNvPr id="12" name="CaixaDeTexto 11">
            <a:extLst>
              <a:ext uri="{FF2B5EF4-FFF2-40B4-BE49-F238E27FC236}">
                <a16:creationId xmlns:a16="http://schemas.microsoft.com/office/drawing/2014/main" id="{A3C0ECD4-5ADC-4BDA-8FC0-07545D72DE05}"/>
              </a:ext>
            </a:extLst>
          </p:cNvPr>
          <p:cNvSpPr txBox="1"/>
          <p:nvPr/>
        </p:nvSpPr>
        <p:spPr>
          <a:xfrm>
            <a:off x="1550698" y="1329179"/>
            <a:ext cx="9676626" cy="1295868"/>
          </a:xfrm>
          <a:prstGeom prst="rect">
            <a:avLst/>
          </a:prstGeom>
          <a:noFill/>
        </p:spPr>
        <p:txBody>
          <a:bodyPr wrap="square" rtlCol="0">
            <a:spAutoFit/>
          </a:bodyPr>
          <a:lstStyle/>
          <a:p>
            <a:pPr>
              <a:lnSpc>
                <a:spcPct val="150000"/>
              </a:lnSpc>
            </a:pPr>
            <a:r>
              <a:rPr lang="pt-PT" dirty="0">
                <a:solidFill>
                  <a:srgbClr val="3A5468"/>
                </a:solidFill>
              </a:rPr>
              <a:t>Apoiámos em</a:t>
            </a:r>
            <a:r>
              <a:rPr lang="pt-PT" b="1" dirty="0">
                <a:solidFill>
                  <a:srgbClr val="3A5468"/>
                </a:solidFill>
              </a:rPr>
              <a:t> Farmácia </a:t>
            </a:r>
            <a:r>
              <a:rPr lang="pt-PT" dirty="0">
                <a:solidFill>
                  <a:srgbClr val="3A5468"/>
                </a:solidFill>
              </a:rPr>
              <a:t>cerca de </a:t>
            </a:r>
            <a:r>
              <a:rPr lang="pt-PT" b="1" dirty="0">
                <a:solidFill>
                  <a:srgbClr val="3A5468"/>
                </a:solidFill>
              </a:rPr>
              <a:t>376 utentes </a:t>
            </a:r>
            <a:r>
              <a:rPr lang="pt-PT" dirty="0">
                <a:solidFill>
                  <a:srgbClr val="3A5468"/>
                </a:solidFill>
              </a:rPr>
              <a:t>tendo sido gasto </a:t>
            </a:r>
            <a:r>
              <a:rPr lang="pt-PT" b="1" dirty="0">
                <a:solidFill>
                  <a:srgbClr val="3A5468"/>
                </a:solidFill>
              </a:rPr>
              <a:t>4.502,03€.</a:t>
            </a:r>
          </a:p>
          <a:p>
            <a:pPr>
              <a:lnSpc>
                <a:spcPct val="150000"/>
              </a:lnSpc>
            </a:pPr>
            <a:r>
              <a:rPr lang="pt-PT" b="1" dirty="0">
                <a:solidFill>
                  <a:srgbClr val="3A5468"/>
                </a:solidFill>
              </a:rPr>
              <a:t>1.795,82</a:t>
            </a:r>
            <a:r>
              <a:rPr lang="pt-PT" dirty="0">
                <a:solidFill>
                  <a:srgbClr val="3A5468"/>
                </a:solidFill>
              </a:rPr>
              <a:t>€ foram gastos pelo </a:t>
            </a:r>
            <a:r>
              <a:rPr lang="pt-PT" b="1" dirty="0">
                <a:solidFill>
                  <a:srgbClr val="3A5468"/>
                </a:solidFill>
              </a:rPr>
              <a:t>Hospital de Santa Maria (HSM)</a:t>
            </a:r>
          </a:p>
          <a:p>
            <a:pPr>
              <a:lnSpc>
                <a:spcPct val="150000"/>
              </a:lnSpc>
            </a:pPr>
            <a:r>
              <a:rPr lang="pt-PT" dirty="0">
                <a:solidFill>
                  <a:srgbClr val="3A5468"/>
                </a:solidFill>
              </a:rPr>
              <a:t>Deste valor, </a:t>
            </a:r>
            <a:r>
              <a:rPr lang="pt-PT" b="1" dirty="0">
                <a:solidFill>
                  <a:srgbClr val="3A5468"/>
                </a:solidFill>
              </a:rPr>
              <a:t>1.438,85€ destinou-se à aquisição de leite especial para bebés com patologias. </a:t>
            </a:r>
          </a:p>
        </p:txBody>
      </p:sp>
      <p:graphicFrame>
        <p:nvGraphicFramePr>
          <p:cNvPr id="13" name="Gráfico 12">
            <a:extLst>
              <a:ext uri="{FF2B5EF4-FFF2-40B4-BE49-F238E27FC236}">
                <a16:creationId xmlns:a16="http://schemas.microsoft.com/office/drawing/2014/main" id="{1E87CAD0-315B-4927-9EFB-1E9837AE72EE}"/>
              </a:ext>
            </a:extLst>
          </p:cNvPr>
          <p:cNvGraphicFramePr>
            <a:graphicFrameLocks/>
          </p:cNvGraphicFramePr>
          <p:nvPr>
            <p:extLst>
              <p:ext uri="{D42A27DB-BD31-4B8C-83A1-F6EECF244321}">
                <p14:modId xmlns:p14="http://schemas.microsoft.com/office/powerpoint/2010/main" val="1710797175"/>
              </p:ext>
            </p:extLst>
          </p:nvPr>
        </p:nvGraphicFramePr>
        <p:xfrm>
          <a:off x="1314641" y="2903456"/>
          <a:ext cx="6754703" cy="3630281"/>
        </p:xfrm>
        <a:graphic>
          <a:graphicData uri="http://schemas.openxmlformats.org/drawingml/2006/chart">
            <c:chart xmlns:c="http://schemas.openxmlformats.org/drawingml/2006/chart" xmlns:r="http://schemas.openxmlformats.org/officeDocument/2006/relationships" r:id="rId3"/>
          </a:graphicData>
        </a:graphic>
      </p:graphicFrame>
      <p:pic>
        <p:nvPicPr>
          <p:cNvPr id="14" name="Imagem 13">
            <a:extLst>
              <a:ext uri="{FF2B5EF4-FFF2-40B4-BE49-F238E27FC236}">
                <a16:creationId xmlns:a16="http://schemas.microsoft.com/office/drawing/2014/main" id="{5A2F0C29-6DD9-4155-9242-8CBF34C13929}"/>
              </a:ext>
            </a:extLst>
          </p:cNvPr>
          <p:cNvPicPr>
            <a:picLocks noChangeAspect="1"/>
          </p:cNvPicPr>
          <p:nvPr/>
        </p:nvPicPr>
        <p:blipFill>
          <a:blip r:embed="rId4"/>
          <a:stretch>
            <a:fillRect/>
          </a:stretch>
        </p:blipFill>
        <p:spPr>
          <a:xfrm>
            <a:off x="10200398" y="1329179"/>
            <a:ext cx="1673756" cy="1673756"/>
          </a:xfrm>
          <a:prstGeom prst="rect">
            <a:avLst/>
          </a:prstGeom>
        </p:spPr>
      </p:pic>
      <p:pic>
        <p:nvPicPr>
          <p:cNvPr id="15" name="Imagem 14">
            <a:extLst>
              <a:ext uri="{FF2B5EF4-FFF2-40B4-BE49-F238E27FC236}">
                <a16:creationId xmlns:a16="http://schemas.microsoft.com/office/drawing/2014/main" id="{F371D3D9-9444-4E43-BA98-2FD410237F09}"/>
              </a:ext>
            </a:extLst>
          </p:cNvPr>
          <p:cNvPicPr>
            <a:picLocks noChangeAspect="1"/>
          </p:cNvPicPr>
          <p:nvPr/>
        </p:nvPicPr>
        <p:blipFill>
          <a:blip r:embed="rId5"/>
          <a:stretch>
            <a:fillRect/>
          </a:stretch>
        </p:blipFill>
        <p:spPr>
          <a:xfrm>
            <a:off x="8577191" y="3981138"/>
            <a:ext cx="3393753" cy="1387998"/>
          </a:xfrm>
          <a:prstGeom prst="rect">
            <a:avLst/>
          </a:prstGeom>
        </p:spPr>
      </p:pic>
      <p:grpSp>
        <p:nvGrpSpPr>
          <p:cNvPr id="16" name="Agrupar 15">
            <a:extLst>
              <a:ext uri="{FF2B5EF4-FFF2-40B4-BE49-F238E27FC236}">
                <a16:creationId xmlns:a16="http://schemas.microsoft.com/office/drawing/2014/main" id="{43B4598E-6723-4D18-9B30-A2C33A230632}"/>
              </a:ext>
            </a:extLst>
          </p:cNvPr>
          <p:cNvGrpSpPr/>
          <p:nvPr/>
        </p:nvGrpSpPr>
        <p:grpSpPr>
          <a:xfrm>
            <a:off x="2573518" y="465507"/>
            <a:ext cx="8927183" cy="584775"/>
            <a:chOff x="2573518" y="465507"/>
            <a:chExt cx="8927183" cy="584775"/>
          </a:xfrm>
        </p:grpSpPr>
        <p:cxnSp>
          <p:nvCxnSpPr>
            <p:cNvPr id="17" name="Conexão reta 16">
              <a:extLst>
                <a:ext uri="{FF2B5EF4-FFF2-40B4-BE49-F238E27FC236}">
                  <a16:creationId xmlns:a16="http://schemas.microsoft.com/office/drawing/2014/main" id="{2E76B776-F4AA-4A99-B624-BDD6F340AEC0}"/>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8" name="CaixaDeTexto 17">
              <a:extLst>
                <a:ext uri="{FF2B5EF4-FFF2-40B4-BE49-F238E27FC236}">
                  <a16:creationId xmlns:a16="http://schemas.microsoft.com/office/drawing/2014/main" id="{5A4E484B-2F61-4E2D-9D31-7D66E263FAFC}"/>
                </a:ext>
              </a:extLst>
            </p:cNvPr>
            <p:cNvSpPr txBox="1"/>
            <p:nvPr/>
          </p:nvSpPr>
          <p:spPr>
            <a:xfrm>
              <a:off x="2696066" y="465507"/>
              <a:ext cx="2743059" cy="584775"/>
            </a:xfrm>
            <a:prstGeom prst="rect">
              <a:avLst/>
            </a:prstGeom>
            <a:noFill/>
          </p:spPr>
          <p:txBody>
            <a:bodyPr wrap="none" rtlCol="0">
              <a:spAutoFit/>
            </a:bodyPr>
            <a:lstStyle/>
            <a:p>
              <a:r>
                <a:rPr lang="pt-PT" sz="3200" b="1" dirty="0">
                  <a:solidFill>
                    <a:srgbClr val="537893"/>
                  </a:solidFill>
                </a:rPr>
                <a:t>Apoio em Bens</a:t>
              </a:r>
            </a:p>
          </p:txBody>
        </p:sp>
      </p:grpSp>
    </p:spTree>
    <p:extLst>
      <p:ext uri="{BB962C8B-B14F-4D97-AF65-F5344CB8AC3E}">
        <p14:creationId xmlns:p14="http://schemas.microsoft.com/office/powerpoint/2010/main" val="238975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1DDB46C3-B4DF-405A-B226-498E83FE9093}"/>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F3298900-41EF-4C34-A885-BD3323762C32}"/>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61E4967A-32F9-4FEE-A7BD-843C443754F9}"/>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C68BFF75-4FB3-4D30-8BC4-35B37363206B}"/>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E427BCAD-F0C7-443E-AA6A-108EC69DDE30}"/>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3B4AF3CD-2854-4352-935B-61987BC4A6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grpSp>
        <p:nvGrpSpPr>
          <p:cNvPr id="15" name="Agrupar 14">
            <a:extLst>
              <a:ext uri="{FF2B5EF4-FFF2-40B4-BE49-F238E27FC236}">
                <a16:creationId xmlns:a16="http://schemas.microsoft.com/office/drawing/2014/main" id="{8B95B093-206D-4D46-9385-3915CCE64BAC}"/>
              </a:ext>
            </a:extLst>
          </p:cNvPr>
          <p:cNvGrpSpPr/>
          <p:nvPr/>
        </p:nvGrpSpPr>
        <p:grpSpPr>
          <a:xfrm>
            <a:off x="2639505" y="459287"/>
            <a:ext cx="8927183" cy="584775"/>
            <a:chOff x="2573518" y="465507"/>
            <a:chExt cx="8927183" cy="584775"/>
          </a:xfrm>
        </p:grpSpPr>
        <p:cxnSp>
          <p:nvCxnSpPr>
            <p:cNvPr id="16" name="Conexão reta 15">
              <a:extLst>
                <a:ext uri="{FF2B5EF4-FFF2-40B4-BE49-F238E27FC236}">
                  <a16:creationId xmlns:a16="http://schemas.microsoft.com/office/drawing/2014/main" id="{8BCB0CEF-4F2E-4A85-A3EA-12858EDA5340}"/>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7" name="CaixaDeTexto 16">
              <a:extLst>
                <a:ext uri="{FF2B5EF4-FFF2-40B4-BE49-F238E27FC236}">
                  <a16:creationId xmlns:a16="http://schemas.microsoft.com/office/drawing/2014/main" id="{25A73C90-17D3-4F71-B49F-9A1581EE050A}"/>
                </a:ext>
              </a:extLst>
            </p:cNvPr>
            <p:cNvSpPr txBox="1"/>
            <p:nvPr/>
          </p:nvSpPr>
          <p:spPr>
            <a:xfrm>
              <a:off x="2696066" y="465507"/>
              <a:ext cx="2743059" cy="584775"/>
            </a:xfrm>
            <a:prstGeom prst="rect">
              <a:avLst/>
            </a:prstGeom>
            <a:noFill/>
          </p:spPr>
          <p:txBody>
            <a:bodyPr wrap="none" rtlCol="0">
              <a:spAutoFit/>
            </a:bodyPr>
            <a:lstStyle/>
            <a:p>
              <a:r>
                <a:rPr lang="pt-PT" sz="3200" b="1" dirty="0">
                  <a:solidFill>
                    <a:srgbClr val="537893"/>
                  </a:solidFill>
                </a:rPr>
                <a:t>Apoio em Bens</a:t>
              </a:r>
            </a:p>
          </p:txBody>
        </p:sp>
      </p:grpSp>
      <p:sp>
        <p:nvSpPr>
          <p:cNvPr id="18" name="CaixaDeTexto 17">
            <a:extLst>
              <a:ext uri="{FF2B5EF4-FFF2-40B4-BE49-F238E27FC236}">
                <a16:creationId xmlns:a16="http://schemas.microsoft.com/office/drawing/2014/main" id="{6F689F59-60EF-4E56-AAF7-AEB7DF563275}"/>
              </a:ext>
            </a:extLst>
          </p:cNvPr>
          <p:cNvSpPr txBox="1"/>
          <p:nvPr/>
        </p:nvSpPr>
        <p:spPr>
          <a:xfrm>
            <a:off x="2563357" y="1212106"/>
            <a:ext cx="7745690" cy="461665"/>
          </a:xfrm>
          <a:prstGeom prst="rect">
            <a:avLst/>
          </a:prstGeom>
          <a:noFill/>
        </p:spPr>
        <p:txBody>
          <a:bodyPr wrap="square" rtlCol="0">
            <a:spAutoFit/>
          </a:bodyPr>
          <a:lstStyle/>
          <a:p>
            <a:pPr algn="ctr"/>
            <a:r>
              <a:rPr lang="pt-PT" sz="2400" b="1" dirty="0">
                <a:solidFill>
                  <a:srgbClr val="537893"/>
                </a:solidFill>
              </a:rPr>
              <a:t>Atividades desenvolvidas na Unidade de Neonatologia</a:t>
            </a:r>
          </a:p>
        </p:txBody>
      </p:sp>
      <p:sp>
        <p:nvSpPr>
          <p:cNvPr id="21" name="CaixaDeTexto 20">
            <a:extLst>
              <a:ext uri="{FF2B5EF4-FFF2-40B4-BE49-F238E27FC236}">
                <a16:creationId xmlns:a16="http://schemas.microsoft.com/office/drawing/2014/main" id="{14A20AE9-4EE8-45EF-A9F1-33B0AF16CF46}"/>
              </a:ext>
            </a:extLst>
          </p:cNvPr>
          <p:cNvSpPr txBox="1"/>
          <p:nvPr/>
        </p:nvSpPr>
        <p:spPr>
          <a:xfrm>
            <a:off x="3497343" y="2853396"/>
            <a:ext cx="1714726" cy="400110"/>
          </a:xfrm>
          <a:prstGeom prst="rect">
            <a:avLst/>
          </a:prstGeom>
          <a:noFill/>
        </p:spPr>
        <p:txBody>
          <a:bodyPr wrap="square" rtlCol="0">
            <a:spAutoFit/>
          </a:bodyPr>
          <a:lstStyle/>
          <a:p>
            <a:r>
              <a:rPr lang="pt-PT" sz="2000" b="1" dirty="0">
                <a:solidFill>
                  <a:srgbClr val="537893"/>
                </a:solidFill>
              </a:rPr>
              <a:t>Dia da Criança</a:t>
            </a:r>
          </a:p>
        </p:txBody>
      </p:sp>
      <p:pic>
        <p:nvPicPr>
          <p:cNvPr id="22" name="Imagem 21">
            <a:extLst>
              <a:ext uri="{FF2B5EF4-FFF2-40B4-BE49-F238E27FC236}">
                <a16:creationId xmlns:a16="http://schemas.microsoft.com/office/drawing/2014/main" id="{92C747EF-251C-4147-91D7-1B8D6BFBB001}"/>
              </a:ext>
            </a:extLst>
          </p:cNvPr>
          <p:cNvPicPr>
            <a:picLocks noChangeAspect="1"/>
          </p:cNvPicPr>
          <p:nvPr/>
        </p:nvPicPr>
        <p:blipFill>
          <a:blip r:embed="rId3"/>
          <a:stretch>
            <a:fillRect/>
          </a:stretch>
        </p:blipFill>
        <p:spPr>
          <a:xfrm>
            <a:off x="1180547" y="4741277"/>
            <a:ext cx="2471753" cy="1872336"/>
          </a:xfrm>
          <a:prstGeom prst="rect">
            <a:avLst/>
          </a:prstGeom>
          <a:ln>
            <a:noFill/>
          </a:ln>
          <a:effectLst>
            <a:outerShdw blurRad="44450" dist="27940" dir="5400000" algn="ctr">
              <a:srgbClr val="000000">
                <a:alpha val="32000"/>
              </a:srgbClr>
            </a:outerShdw>
          </a:effectLst>
        </p:spPr>
      </p:pic>
      <p:sp>
        <p:nvSpPr>
          <p:cNvPr id="23" name="CaixaDeTexto 22">
            <a:extLst>
              <a:ext uri="{FF2B5EF4-FFF2-40B4-BE49-F238E27FC236}">
                <a16:creationId xmlns:a16="http://schemas.microsoft.com/office/drawing/2014/main" id="{60FC6080-2C84-4A9A-A8BF-2540681175ED}"/>
              </a:ext>
            </a:extLst>
          </p:cNvPr>
          <p:cNvSpPr txBox="1"/>
          <p:nvPr/>
        </p:nvSpPr>
        <p:spPr>
          <a:xfrm>
            <a:off x="3871170" y="5487306"/>
            <a:ext cx="3512579" cy="400110"/>
          </a:xfrm>
          <a:prstGeom prst="rect">
            <a:avLst/>
          </a:prstGeom>
          <a:noFill/>
        </p:spPr>
        <p:txBody>
          <a:bodyPr wrap="square" rtlCol="0">
            <a:spAutoFit/>
          </a:bodyPr>
          <a:lstStyle/>
          <a:p>
            <a:r>
              <a:rPr lang="pt-PT" sz="2000" b="1" dirty="0">
                <a:solidFill>
                  <a:srgbClr val="537893"/>
                </a:solidFill>
              </a:rPr>
              <a:t>Dia Mundial da Prematuridade</a:t>
            </a:r>
          </a:p>
        </p:txBody>
      </p:sp>
      <p:pic>
        <p:nvPicPr>
          <p:cNvPr id="25" name="Imagem 24" descr="Uma imagem com texto, interior, parede, pessoa&#10;&#10;Descrição gerada automaticamente">
            <a:extLst>
              <a:ext uri="{FF2B5EF4-FFF2-40B4-BE49-F238E27FC236}">
                <a16:creationId xmlns:a16="http://schemas.microsoft.com/office/drawing/2014/main" id="{310E68A7-962B-49B4-AB56-85495B86D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6582" y="1971421"/>
            <a:ext cx="1737654" cy="2316871"/>
          </a:xfrm>
          <a:prstGeom prst="rect">
            <a:avLst/>
          </a:prstGeom>
        </p:spPr>
      </p:pic>
      <p:sp>
        <p:nvSpPr>
          <p:cNvPr id="26" name="CaixaDeTexto 25">
            <a:extLst>
              <a:ext uri="{FF2B5EF4-FFF2-40B4-BE49-F238E27FC236}">
                <a16:creationId xmlns:a16="http://schemas.microsoft.com/office/drawing/2014/main" id="{987614AF-8E7B-4241-8D05-65217D9F3AE9}"/>
              </a:ext>
            </a:extLst>
          </p:cNvPr>
          <p:cNvSpPr txBox="1"/>
          <p:nvPr/>
        </p:nvSpPr>
        <p:spPr>
          <a:xfrm>
            <a:off x="10108536" y="2853396"/>
            <a:ext cx="1714726" cy="400110"/>
          </a:xfrm>
          <a:prstGeom prst="rect">
            <a:avLst/>
          </a:prstGeom>
          <a:noFill/>
        </p:spPr>
        <p:txBody>
          <a:bodyPr wrap="square" rtlCol="0">
            <a:spAutoFit/>
          </a:bodyPr>
          <a:lstStyle/>
          <a:p>
            <a:r>
              <a:rPr lang="pt-PT" sz="2000" b="1" dirty="0">
                <a:solidFill>
                  <a:srgbClr val="537893"/>
                </a:solidFill>
              </a:rPr>
              <a:t>Dia da Mãe</a:t>
            </a:r>
          </a:p>
        </p:txBody>
      </p:sp>
      <p:pic>
        <p:nvPicPr>
          <p:cNvPr id="28" name="Imagem 27">
            <a:extLst>
              <a:ext uri="{FF2B5EF4-FFF2-40B4-BE49-F238E27FC236}">
                <a16:creationId xmlns:a16="http://schemas.microsoft.com/office/drawing/2014/main" id="{4C1F242F-041C-4D96-B3D2-14E0008ED54A}"/>
              </a:ext>
            </a:extLst>
          </p:cNvPr>
          <p:cNvPicPr>
            <a:picLocks noChangeAspect="1"/>
          </p:cNvPicPr>
          <p:nvPr/>
        </p:nvPicPr>
        <p:blipFill>
          <a:blip r:embed="rId5"/>
          <a:stretch>
            <a:fillRect/>
          </a:stretch>
        </p:blipFill>
        <p:spPr>
          <a:xfrm>
            <a:off x="7866891" y="4445072"/>
            <a:ext cx="2101954" cy="2271842"/>
          </a:xfrm>
          <a:prstGeom prst="rect">
            <a:avLst/>
          </a:prstGeom>
        </p:spPr>
      </p:pic>
      <p:pic>
        <p:nvPicPr>
          <p:cNvPr id="32" name="Imagem 31">
            <a:extLst>
              <a:ext uri="{FF2B5EF4-FFF2-40B4-BE49-F238E27FC236}">
                <a16:creationId xmlns:a16="http://schemas.microsoft.com/office/drawing/2014/main" id="{A764DF7E-F480-4299-8931-3EF3A9B3B3D6}"/>
              </a:ext>
            </a:extLst>
          </p:cNvPr>
          <p:cNvPicPr>
            <a:picLocks noChangeAspect="1"/>
          </p:cNvPicPr>
          <p:nvPr/>
        </p:nvPicPr>
        <p:blipFill>
          <a:blip r:embed="rId6"/>
          <a:stretch>
            <a:fillRect/>
          </a:stretch>
        </p:blipFill>
        <p:spPr>
          <a:xfrm>
            <a:off x="1487328" y="1982993"/>
            <a:ext cx="1920872" cy="2326316"/>
          </a:xfrm>
          <a:prstGeom prst="rect">
            <a:avLst/>
          </a:prstGeom>
        </p:spPr>
      </p:pic>
      <p:sp>
        <p:nvSpPr>
          <p:cNvPr id="33" name="CaixaDeTexto 32">
            <a:extLst>
              <a:ext uri="{FF2B5EF4-FFF2-40B4-BE49-F238E27FC236}">
                <a16:creationId xmlns:a16="http://schemas.microsoft.com/office/drawing/2014/main" id="{49F13AAA-3974-4B7D-BC6D-86D3E106A16C}"/>
              </a:ext>
            </a:extLst>
          </p:cNvPr>
          <p:cNvSpPr txBox="1"/>
          <p:nvPr/>
        </p:nvSpPr>
        <p:spPr>
          <a:xfrm>
            <a:off x="10309047" y="5548405"/>
            <a:ext cx="1714726" cy="400110"/>
          </a:xfrm>
          <a:prstGeom prst="rect">
            <a:avLst/>
          </a:prstGeom>
          <a:noFill/>
        </p:spPr>
        <p:txBody>
          <a:bodyPr wrap="square" rtlCol="0">
            <a:spAutoFit/>
          </a:bodyPr>
          <a:lstStyle/>
          <a:p>
            <a:r>
              <a:rPr lang="pt-PT" sz="2000" b="1" dirty="0">
                <a:solidFill>
                  <a:srgbClr val="537893"/>
                </a:solidFill>
              </a:rPr>
              <a:t>Dia de Natal</a:t>
            </a:r>
          </a:p>
        </p:txBody>
      </p:sp>
    </p:spTree>
    <p:extLst>
      <p:ext uri="{BB962C8B-B14F-4D97-AF65-F5344CB8AC3E}">
        <p14:creationId xmlns:p14="http://schemas.microsoft.com/office/powerpoint/2010/main" val="1160475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94788941-5BC0-4348-9222-F88D22A7D8FB}"/>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72DAEE3E-35AB-41C1-A433-CBBEE34F99C4}"/>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BBD49A57-458E-4E73-82EF-C4F5F2CA8148}"/>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9081B18D-1E0B-468B-9257-B4C9BAB8A131}"/>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A066143E-0DCA-4BCA-B5FA-28C261F3F772}"/>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A1A34DE4-FEC4-4770-AE13-832186F08F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sp>
        <p:nvSpPr>
          <p:cNvPr id="14" name="CaixaDeTexto 13">
            <a:extLst>
              <a:ext uri="{FF2B5EF4-FFF2-40B4-BE49-F238E27FC236}">
                <a16:creationId xmlns:a16="http://schemas.microsoft.com/office/drawing/2014/main" id="{E384AA91-E9E7-40B3-97F4-91A0A662C1D1}"/>
              </a:ext>
            </a:extLst>
          </p:cNvPr>
          <p:cNvSpPr txBox="1"/>
          <p:nvPr/>
        </p:nvSpPr>
        <p:spPr>
          <a:xfrm>
            <a:off x="2068393" y="1686452"/>
            <a:ext cx="8594888" cy="830997"/>
          </a:xfrm>
          <a:prstGeom prst="rect">
            <a:avLst/>
          </a:prstGeom>
          <a:noFill/>
        </p:spPr>
        <p:txBody>
          <a:bodyPr wrap="square">
            <a:spAutoFit/>
          </a:bodyPr>
          <a:lstStyle/>
          <a:p>
            <a:pPr algn="ctr"/>
            <a:r>
              <a:rPr lang="pt-PT" sz="2400" dirty="0">
                <a:solidFill>
                  <a:srgbClr val="3A5468"/>
                </a:solidFill>
                <a:latin typeface="Calibri" panose="020F0502020204030204" pitchFamily="34" charset="0"/>
                <a:cs typeface="Calibri" panose="020F0502020204030204" pitchFamily="34" charset="0"/>
              </a:rPr>
              <a:t>Em 2020 foram efetuadas </a:t>
            </a:r>
            <a:r>
              <a:rPr lang="pt-PT" sz="2400" b="1" dirty="0">
                <a:solidFill>
                  <a:srgbClr val="3A5468"/>
                </a:solidFill>
                <a:latin typeface="Calibri" panose="020F0502020204030204" pitchFamily="34" charset="0"/>
                <a:cs typeface="Calibri" panose="020F0502020204030204" pitchFamily="34" charset="0"/>
              </a:rPr>
              <a:t>52 visitas a 21 dadoras </a:t>
            </a:r>
            <a:r>
              <a:rPr lang="pt-PT" sz="2400" dirty="0">
                <a:solidFill>
                  <a:srgbClr val="3A5468"/>
                </a:solidFill>
                <a:latin typeface="Calibri" panose="020F0502020204030204" pitchFamily="34" charset="0"/>
                <a:cs typeface="Calibri" panose="020F0502020204030204" pitchFamily="34" charset="0"/>
              </a:rPr>
              <a:t>de Leite Humano, que correspondeu a </a:t>
            </a:r>
            <a:r>
              <a:rPr lang="pt-PT" sz="2400" b="1" dirty="0">
                <a:solidFill>
                  <a:srgbClr val="3A5468"/>
                </a:solidFill>
                <a:latin typeface="Calibri" panose="020F0502020204030204" pitchFamily="34" charset="0"/>
                <a:cs typeface="Calibri" panose="020F0502020204030204" pitchFamily="34" charset="0"/>
              </a:rPr>
              <a:t>52 recolhas </a:t>
            </a:r>
            <a:r>
              <a:rPr lang="pt-PT" sz="2400" dirty="0">
                <a:solidFill>
                  <a:srgbClr val="3A5468"/>
                </a:solidFill>
                <a:latin typeface="Calibri" panose="020F0502020204030204" pitchFamily="34" charset="0"/>
                <a:cs typeface="Calibri" panose="020F0502020204030204" pitchFamily="34" charset="0"/>
              </a:rPr>
              <a:t>num total </a:t>
            </a:r>
            <a:r>
              <a:rPr lang="pt-PT" sz="2400" b="1" dirty="0">
                <a:solidFill>
                  <a:srgbClr val="3A5468"/>
                </a:solidFill>
                <a:latin typeface="Calibri" panose="020F0502020204030204" pitchFamily="34" charset="0"/>
                <a:cs typeface="Calibri" panose="020F0502020204030204" pitchFamily="34" charset="0"/>
              </a:rPr>
              <a:t>125,25 litros</a:t>
            </a:r>
            <a:r>
              <a:rPr lang="pt-PT" sz="2400" dirty="0">
                <a:solidFill>
                  <a:srgbClr val="3A5468"/>
                </a:solidFill>
                <a:latin typeface="Calibri" panose="020F0502020204030204" pitchFamily="34" charset="0"/>
                <a:cs typeface="Calibri" panose="020F0502020204030204" pitchFamily="34" charset="0"/>
              </a:rPr>
              <a:t> de leite.</a:t>
            </a:r>
          </a:p>
        </p:txBody>
      </p:sp>
      <p:pic>
        <p:nvPicPr>
          <p:cNvPr id="15" name="Imagem 14">
            <a:extLst>
              <a:ext uri="{FF2B5EF4-FFF2-40B4-BE49-F238E27FC236}">
                <a16:creationId xmlns:a16="http://schemas.microsoft.com/office/drawing/2014/main" id="{FFABF233-B9A2-4E55-AC5E-70091CE42CA4}"/>
              </a:ext>
            </a:extLst>
          </p:cNvPr>
          <p:cNvPicPr>
            <a:picLocks noChangeAspect="1"/>
          </p:cNvPicPr>
          <p:nvPr/>
        </p:nvPicPr>
        <p:blipFill>
          <a:blip r:embed="rId3"/>
          <a:stretch>
            <a:fillRect/>
          </a:stretch>
        </p:blipFill>
        <p:spPr>
          <a:xfrm>
            <a:off x="3726982" y="3145944"/>
            <a:ext cx="4738035" cy="3046619"/>
          </a:xfrm>
          <a:prstGeom prst="rect">
            <a:avLst/>
          </a:prstGeom>
        </p:spPr>
      </p:pic>
      <p:grpSp>
        <p:nvGrpSpPr>
          <p:cNvPr id="10" name="Agrupar 9">
            <a:extLst>
              <a:ext uri="{FF2B5EF4-FFF2-40B4-BE49-F238E27FC236}">
                <a16:creationId xmlns:a16="http://schemas.microsoft.com/office/drawing/2014/main" id="{C8F0C658-BB05-4712-A03F-6EE1428EB748}"/>
              </a:ext>
            </a:extLst>
          </p:cNvPr>
          <p:cNvGrpSpPr/>
          <p:nvPr/>
        </p:nvGrpSpPr>
        <p:grpSpPr>
          <a:xfrm>
            <a:off x="2573518" y="465507"/>
            <a:ext cx="8927183" cy="584775"/>
            <a:chOff x="2573518" y="465507"/>
            <a:chExt cx="8927183" cy="584775"/>
          </a:xfrm>
        </p:grpSpPr>
        <p:cxnSp>
          <p:nvCxnSpPr>
            <p:cNvPr id="11" name="Conexão reta 10">
              <a:extLst>
                <a:ext uri="{FF2B5EF4-FFF2-40B4-BE49-F238E27FC236}">
                  <a16:creationId xmlns:a16="http://schemas.microsoft.com/office/drawing/2014/main" id="{F817F31C-F6F9-4A39-98CE-0927DBAFFDBF}"/>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2" name="CaixaDeTexto 11">
              <a:extLst>
                <a:ext uri="{FF2B5EF4-FFF2-40B4-BE49-F238E27FC236}">
                  <a16:creationId xmlns:a16="http://schemas.microsoft.com/office/drawing/2014/main" id="{8578BCA6-E62D-435E-BBA5-94260256CF7A}"/>
                </a:ext>
              </a:extLst>
            </p:cNvPr>
            <p:cNvSpPr txBox="1"/>
            <p:nvPr/>
          </p:nvSpPr>
          <p:spPr>
            <a:xfrm>
              <a:off x="2696066" y="465507"/>
              <a:ext cx="4141903" cy="584775"/>
            </a:xfrm>
            <a:prstGeom prst="rect">
              <a:avLst/>
            </a:prstGeom>
            <a:noFill/>
          </p:spPr>
          <p:txBody>
            <a:bodyPr wrap="none" rtlCol="0">
              <a:spAutoFit/>
            </a:bodyPr>
            <a:lstStyle/>
            <a:p>
              <a:r>
                <a:rPr lang="pt-PT" sz="3200" b="1" dirty="0">
                  <a:solidFill>
                    <a:srgbClr val="537893"/>
                  </a:solidFill>
                </a:rPr>
                <a:t>Banco de leite Humano</a:t>
              </a:r>
            </a:p>
          </p:txBody>
        </p:sp>
      </p:grpSp>
    </p:spTree>
    <p:extLst>
      <p:ext uri="{BB962C8B-B14F-4D97-AF65-F5344CB8AC3E}">
        <p14:creationId xmlns:p14="http://schemas.microsoft.com/office/powerpoint/2010/main" val="3118580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5DB8BAB7-05B1-4268-B6C6-6241FA7CA888}"/>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611E9243-48F7-45E3-8019-2897AFC2C66A}"/>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598AEE6C-B1D4-4F83-AEB2-376273CC3693}"/>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F759ABB0-6DF6-4245-939D-1D5B28A9303A}"/>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48028F9C-3F74-441A-98A7-72E27A5ED147}"/>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6A2F3080-6A4B-43E7-8CD4-85FBD5B02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pic>
        <p:nvPicPr>
          <p:cNvPr id="12" name="Imagem 11">
            <a:extLst>
              <a:ext uri="{FF2B5EF4-FFF2-40B4-BE49-F238E27FC236}">
                <a16:creationId xmlns:a16="http://schemas.microsoft.com/office/drawing/2014/main" id="{A4671FE5-AAFF-4355-8F66-018A2B456B4C}"/>
              </a:ext>
            </a:extLst>
          </p:cNvPr>
          <p:cNvPicPr>
            <a:picLocks noChangeAspect="1"/>
          </p:cNvPicPr>
          <p:nvPr/>
        </p:nvPicPr>
        <p:blipFill>
          <a:blip r:embed="rId3"/>
          <a:stretch>
            <a:fillRect/>
          </a:stretch>
        </p:blipFill>
        <p:spPr>
          <a:xfrm>
            <a:off x="9597325" y="1346347"/>
            <a:ext cx="2490419" cy="1075293"/>
          </a:xfrm>
          <a:prstGeom prst="rect">
            <a:avLst/>
          </a:prstGeom>
        </p:spPr>
      </p:pic>
      <p:graphicFrame>
        <p:nvGraphicFramePr>
          <p:cNvPr id="13" name="Marcador de Posição de Conteúdo 5">
            <a:extLst>
              <a:ext uri="{FF2B5EF4-FFF2-40B4-BE49-F238E27FC236}">
                <a16:creationId xmlns:a16="http://schemas.microsoft.com/office/drawing/2014/main" id="{E80848D5-6825-4509-B1B3-49E6B53B125B}"/>
              </a:ext>
            </a:extLst>
          </p:cNvPr>
          <p:cNvGraphicFramePr>
            <a:graphicFrameLocks/>
          </p:cNvGraphicFramePr>
          <p:nvPr>
            <p:extLst>
              <p:ext uri="{D42A27DB-BD31-4B8C-83A1-F6EECF244321}">
                <p14:modId xmlns:p14="http://schemas.microsoft.com/office/powerpoint/2010/main" val="144421580"/>
              </p:ext>
            </p:extLst>
          </p:nvPr>
        </p:nvGraphicFramePr>
        <p:xfrm>
          <a:off x="1575675" y="2427859"/>
          <a:ext cx="9184397" cy="38697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Tabela 13">
            <a:extLst>
              <a:ext uri="{FF2B5EF4-FFF2-40B4-BE49-F238E27FC236}">
                <a16:creationId xmlns:a16="http://schemas.microsoft.com/office/drawing/2014/main" id="{A3F96F9C-8EF9-4FA8-84F9-5507A2500980}"/>
              </a:ext>
            </a:extLst>
          </p:cNvPr>
          <p:cNvGraphicFramePr>
            <a:graphicFrameLocks noGrp="1"/>
          </p:cNvGraphicFramePr>
          <p:nvPr>
            <p:extLst>
              <p:ext uri="{D42A27DB-BD31-4B8C-83A1-F6EECF244321}">
                <p14:modId xmlns:p14="http://schemas.microsoft.com/office/powerpoint/2010/main" val="1630042910"/>
              </p:ext>
            </p:extLst>
          </p:nvPr>
        </p:nvGraphicFramePr>
        <p:xfrm>
          <a:off x="2036190" y="1560828"/>
          <a:ext cx="6570482" cy="646330"/>
        </p:xfrm>
        <a:graphic>
          <a:graphicData uri="http://schemas.openxmlformats.org/drawingml/2006/table">
            <a:tbl>
              <a:tblPr firstRow="1" bandRow="1">
                <a:tableStyleId>{2D5ABB26-0587-4C30-8999-92F81FD0307C}</a:tableStyleId>
              </a:tblPr>
              <a:tblGrid>
                <a:gridCol w="4661030">
                  <a:extLst>
                    <a:ext uri="{9D8B030D-6E8A-4147-A177-3AD203B41FA5}">
                      <a16:colId xmlns:a16="http://schemas.microsoft.com/office/drawing/2014/main" val="3809479229"/>
                    </a:ext>
                  </a:extLst>
                </a:gridCol>
                <a:gridCol w="1909452">
                  <a:extLst>
                    <a:ext uri="{9D8B030D-6E8A-4147-A177-3AD203B41FA5}">
                      <a16:colId xmlns:a16="http://schemas.microsoft.com/office/drawing/2014/main" val="4006725898"/>
                    </a:ext>
                  </a:extLst>
                </a:gridCol>
              </a:tblGrid>
              <a:tr h="646330">
                <a:tc>
                  <a:txBody>
                    <a:bodyPr/>
                    <a:lstStyle/>
                    <a:p>
                      <a:pPr algn="ctr"/>
                      <a:r>
                        <a:rPr lang="pt-PT" sz="2000" b="1" dirty="0">
                          <a:solidFill>
                            <a:srgbClr val="3A5468"/>
                          </a:solidFill>
                          <a:latin typeface="Calibri" panose="020F0502020204030204" pitchFamily="34" charset="0"/>
                          <a:cs typeface="Calibri" panose="020F0502020204030204" pitchFamily="34" charset="0"/>
                        </a:rPr>
                        <a:t>Total de litros</a:t>
                      </a:r>
                      <a:r>
                        <a:rPr lang="pt-PT" sz="2000" b="1" baseline="0" dirty="0">
                          <a:solidFill>
                            <a:srgbClr val="3A5468"/>
                          </a:solidFill>
                          <a:latin typeface="Calibri" panose="020F0502020204030204" pitchFamily="34" charset="0"/>
                          <a:cs typeface="Calibri" panose="020F0502020204030204" pitchFamily="34" charset="0"/>
                        </a:rPr>
                        <a:t> de leite recolhidos em </a:t>
                      </a:r>
                      <a:r>
                        <a:rPr lang="pt-PT" sz="2000" b="1" dirty="0">
                          <a:solidFill>
                            <a:srgbClr val="3A5468"/>
                          </a:solidFill>
                          <a:latin typeface="Calibri" panose="020F0502020204030204" pitchFamily="34" charset="0"/>
                          <a:cs typeface="Calibri" panose="020F0502020204030204" pitchFamily="34" charset="0"/>
                        </a:rPr>
                        <a:t>2020</a:t>
                      </a:r>
                    </a:p>
                  </a:txBody>
                  <a:tcPr anchor="ctr">
                    <a:solidFill>
                      <a:schemeClr val="bg1">
                        <a:lumMod val="85000"/>
                      </a:schemeClr>
                    </a:solidFill>
                  </a:tcPr>
                </a:tc>
                <a:tc>
                  <a:txBody>
                    <a:bodyPr/>
                    <a:lstStyle/>
                    <a:p>
                      <a:pPr algn="ctr" fontAlgn="b"/>
                      <a:r>
                        <a:rPr lang="pt-PT" sz="2000" b="1" i="0" u="none" strike="noStrike" dirty="0">
                          <a:solidFill>
                            <a:schemeClr val="bg1"/>
                          </a:solidFill>
                          <a:effectLst/>
                          <a:latin typeface="+mn-lt"/>
                        </a:rPr>
                        <a:t>125,25 L</a:t>
                      </a:r>
                    </a:p>
                  </a:txBody>
                  <a:tcPr marL="9525" marR="9525" marT="9525" marB="0" anchor="ctr">
                    <a:solidFill>
                      <a:schemeClr val="tx2">
                        <a:lumMod val="60000"/>
                        <a:lumOff val="40000"/>
                      </a:schemeClr>
                    </a:solidFill>
                  </a:tcPr>
                </a:tc>
                <a:extLst>
                  <a:ext uri="{0D108BD9-81ED-4DB2-BD59-A6C34878D82A}">
                    <a16:rowId xmlns:a16="http://schemas.microsoft.com/office/drawing/2014/main" val="1945576451"/>
                  </a:ext>
                </a:extLst>
              </a:tr>
            </a:tbl>
          </a:graphicData>
        </a:graphic>
      </p:graphicFrame>
      <p:grpSp>
        <p:nvGrpSpPr>
          <p:cNvPr id="16" name="Agrupar 15">
            <a:extLst>
              <a:ext uri="{FF2B5EF4-FFF2-40B4-BE49-F238E27FC236}">
                <a16:creationId xmlns:a16="http://schemas.microsoft.com/office/drawing/2014/main" id="{85194799-B9BA-42F4-86AC-2FC3BCE5456F}"/>
              </a:ext>
            </a:extLst>
          </p:cNvPr>
          <p:cNvGrpSpPr/>
          <p:nvPr/>
        </p:nvGrpSpPr>
        <p:grpSpPr>
          <a:xfrm>
            <a:off x="2573518" y="465507"/>
            <a:ext cx="8927183" cy="584775"/>
            <a:chOff x="2573518" y="465507"/>
            <a:chExt cx="8927183" cy="584775"/>
          </a:xfrm>
        </p:grpSpPr>
        <p:cxnSp>
          <p:nvCxnSpPr>
            <p:cNvPr id="17" name="Conexão reta 16">
              <a:extLst>
                <a:ext uri="{FF2B5EF4-FFF2-40B4-BE49-F238E27FC236}">
                  <a16:creationId xmlns:a16="http://schemas.microsoft.com/office/drawing/2014/main" id="{EF8B3305-B54F-48BA-9A70-817C471440D3}"/>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8" name="CaixaDeTexto 17">
              <a:extLst>
                <a:ext uri="{FF2B5EF4-FFF2-40B4-BE49-F238E27FC236}">
                  <a16:creationId xmlns:a16="http://schemas.microsoft.com/office/drawing/2014/main" id="{4827EB00-2D1B-490C-B328-F3812A635754}"/>
                </a:ext>
              </a:extLst>
            </p:cNvPr>
            <p:cNvSpPr txBox="1"/>
            <p:nvPr/>
          </p:nvSpPr>
          <p:spPr>
            <a:xfrm>
              <a:off x="2696066" y="465507"/>
              <a:ext cx="4141903" cy="584775"/>
            </a:xfrm>
            <a:prstGeom prst="rect">
              <a:avLst/>
            </a:prstGeom>
            <a:noFill/>
          </p:spPr>
          <p:txBody>
            <a:bodyPr wrap="none" rtlCol="0">
              <a:spAutoFit/>
            </a:bodyPr>
            <a:lstStyle/>
            <a:p>
              <a:r>
                <a:rPr lang="pt-PT" sz="3200" b="1" dirty="0">
                  <a:solidFill>
                    <a:srgbClr val="537893"/>
                  </a:solidFill>
                </a:rPr>
                <a:t>Banco de leite Humano</a:t>
              </a:r>
            </a:p>
          </p:txBody>
        </p:sp>
      </p:grpSp>
    </p:spTree>
    <p:extLst>
      <p:ext uri="{BB962C8B-B14F-4D97-AF65-F5344CB8AC3E}">
        <p14:creationId xmlns:p14="http://schemas.microsoft.com/office/powerpoint/2010/main" val="1427255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D158F600-FB05-4C78-98D7-17330EA4E8E9}"/>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593AC290-0800-48E8-A22F-98EC24764701}"/>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5B703A12-75D1-4B7D-AF33-D9D9F6DAAD62}"/>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88CAC1C3-1793-4E48-B4B4-8F411C9A814B}"/>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98518995-327F-40E6-B114-F29AA08E276B}"/>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0B67AED3-19DC-4D87-9064-754B8CADA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sp>
        <p:nvSpPr>
          <p:cNvPr id="11" name="CaixaDeTexto 10">
            <a:extLst>
              <a:ext uri="{FF2B5EF4-FFF2-40B4-BE49-F238E27FC236}">
                <a16:creationId xmlns:a16="http://schemas.microsoft.com/office/drawing/2014/main" id="{F0E9FB6A-B55B-439F-9D1E-46A5670C95BA}"/>
              </a:ext>
            </a:extLst>
          </p:cNvPr>
          <p:cNvSpPr txBox="1"/>
          <p:nvPr/>
        </p:nvSpPr>
        <p:spPr>
          <a:xfrm>
            <a:off x="1189913" y="2306288"/>
            <a:ext cx="7416757" cy="3170099"/>
          </a:xfrm>
          <a:prstGeom prst="rect">
            <a:avLst/>
          </a:prstGeom>
          <a:noFill/>
        </p:spPr>
        <p:txBody>
          <a:bodyPr wrap="square" rtlCol="0">
            <a:spAutoFit/>
          </a:bodyPr>
          <a:lstStyle/>
          <a:p>
            <a:r>
              <a:rPr lang="pt-PT" sz="2000" b="1" dirty="0">
                <a:solidFill>
                  <a:srgbClr val="3A5468"/>
                </a:solidFill>
              </a:rPr>
              <a:t>Em 2020 apoiamos 39 famílias no Banco Alimentar </a:t>
            </a:r>
          </a:p>
          <a:p>
            <a:endParaRPr lang="pt-PT" sz="2000" b="1" dirty="0">
              <a:solidFill>
                <a:srgbClr val="3A5468"/>
              </a:solidFill>
            </a:endParaRPr>
          </a:p>
          <a:p>
            <a:r>
              <a:rPr lang="pt-PT" sz="2000" dirty="0">
                <a:solidFill>
                  <a:srgbClr val="3A5468"/>
                </a:solidFill>
              </a:rPr>
              <a:t>Das quais:</a:t>
            </a:r>
          </a:p>
          <a:p>
            <a:pPr marL="1200150" lvl="2" indent="-285750">
              <a:buFont typeface="Arial" panose="020B0604020202020204" pitchFamily="34" charset="0"/>
              <a:buChar char="•"/>
            </a:pPr>
            <a:r>
              <a:rPr lang="pt-PT" sz="2000" b="1" dirty="0">
                <a:solidFill>
                  <a:srgbClr val="3A5468"/>
                </a:solidFill>
              </a:rPr>
              <a:t>32 Famílias do Apoio Domiciliário</a:t>
            </a:r>
          </a:p>
          <a:p>
            <a:pPr marL="1200150" lvl="2" indent="-285750">
              <a:buFont typeface="Arial" panose="020B0604020202020204" pitchFamily="34" charset="0"/>
              <a:buChar char="•"/>
            </a:pPr>
            <a:r>
              <a:rPr lang="pt-PT" sz="2000" b="1" dirty="0">
                <a:solidFill>
                  <a:srgbClr val="3A5468"/>
                </a:solidFill>
              </a:rPr>
              <a:t>7 Famílias do Apoio Psicossocial</a:t>
            </a:r>
          </a:p>
          <a:p>
            <a:pPr marL="285750" indent="-285750">
              <a:buFont typeface="Arial" panose="020B0604020202020204" pitchFamily="34" charset="0"/>
              <a:buChar char="•"/>
            </a:pPr>
            <a:endParaRPr lang="pt-PT" sz="2000" b="1" dirty="0">
              <a:solidFill>
                <a:srgbClr val="3A5468"/>
              </a:solidFill>
            </a:endParaRPr>
          </a:p>
          <a:p>
            <a:r>
              <a:rPr lang="pt-PT" sz="2000" dirty="0">
                <a:solidFill>
                  <a:srgbClr val="3A5468"/>
                </a:solidFill>
              </a:rPr>
              <a:t>Foram distribuídos </a:t>
            </a:r>
            <a:r>
              <a:rPr lang="pt-PT" sz="2000" b="1" dirty="0">
                <a:solidFill>
                  <a:srgbClr val="3A5468"/>
                </a:solidFill>
              </a:rPr>
              <a:t>3.391,36 Kg de Produtos Alimentares no valor de 4.764,79€</a:t>
            </a:r>
          </a:p>
          <a:p>
            <a:endParaRPr lang="pt-PT" sz="2000" b="1" dirty="0">
              <a:solidFill>
                <a:srgbClr val="3A5468"/>
              </a:solidFill>
            </a:endParaRPr>
          </a:p>
          <a:p>
            <a:r>
              <a:rPr lang="pt-PT" sz="2000" dirty="0">
                <a:solidFill>
                  <a:srgbClr val="3A5468"/>
                </a:solidFill>
              </a:rPr>
              <a:t>Houve um </a:t>
            </a:r>
            <a:r>
              <a:rPr lang="pt-PT" sz="2000" b="1" dirty="0">
                <a:solidFill>
                  <a:srgbClr val="3A5468"/>
                </a:solidFill>
              </a:rPr>
              <a:t>aumento no número de famílias </a:t>
            </a:r>
            <a:r>
              <a:rPr lang="pt-PT" sz="2000" dirty="0">
                <a:solidFill>
                  <a:srgbClr val="3A5468"/>
                </a:solidFill>
              </a:rPr>
              <a:t>relativamente a 2019 </a:t>
            </a:r>
          </a:p>
        </p:txBody>
      </p:sp>
      <p:grpSp>
        <p:nvGrpSpPr>
          <p:cNvPr id="22" name="Agrupar 21">
            <a:extLst>
              <a:ext uri="{FF2B5EF4-FFF2-40B4-BE49-F238E27FC236}">
                <a16:creationId xmlns:a16="http://schemas.microsoft.com/office/drawing/2014/main" id="{4DEF7D49-16C6-4317-B822-FECD41380776}"/>
              </a:ext>
            </a:extLst>
          </p:cNvPr>
          <p:cNvGrpSpPr/>
          <p:nvPr/>
        </p:nvGrpSpPr>
        <p:grpSpPr>
          <a:xfrm>
            <a:off x="8741688" y="1551795"/>
            <a:ext cx="2877196" cy="4396720"/>
            <a:chOff x="8760542" y="1551795"/>
            <a:chExt cx="2877196" cy="4396720"/>
          </a:xfrm>
        </p:grpSpPr>
        <p:grpSp>
          <p:nvGrpSpPr>
            <p:cNvPr id="17" name="Agrupar 16">
              <a:extLst>
                <a:ext uri="{FF2B5EF4-FFF2-40B4-BE49-F238E27FC236}">
                  <a16:creationId xmlns:a16="http://schemas.microsoft.com/office/drawing/2014/main" id="{F8430FF7-6CAE-4CE4-9F40-C96D866ADF92}"/>
                </a:ext>
              </a:extLst>
            </p:cNvPr>
            <p:cNvGrpSpPr/>
            <p:nvPr/>
          </p:nvGrpSpPr>
          <p:grpSpPr>
            <a:xfrm>
              <a:off x="8760542" y="1551795"/>
              <a:ext cx="2877196" cy="4396720"/>
              <a:chOff x="8991150" y="1265487"/>
              <a:chExt cx="2542616" cy="3886261"/>
            </a:xfrm>
          </p:grpSpPr>
          <p:pic>
            <p:nvPicPr>
              <p:cNvPr id="10" name="Imagem 9" descr="Uma imagem com pessoa, exterior&#10;&#10;Descrição gerada automaticamente">
                <a:extLst>
                  <a:ext uri="{FF2B5EF4-FFF2-40B4-BE49-F238E27FC236}">
                    <a16:creationId xmlns:a16="http://schemas.microsoft.com/office/drawing/2014/main" id="{7547C07A-494B-465F-B5C1-CAF1E7855DB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91150" y="1265487"/>
                <a:ext cx="2542616" cy="1906631"/>
              </a:xfrm>
              <a:prstGeom prst="rect">
                <a:avLst/>
              </a:prstGeom>
            </p:spPr>
          </p:pic>
          <p:pic>
            <p:nvPicPr>
              <p:cNvPr id="14" name="Imagem 13" descr="Uma imagem com exterior, em pé&#10;&#10;Descrição gerada automaticamente">
                <a:extLst>
                  <a:ext uri="{FF2B5EF4-FFF2-40B4-BE49-F238E27FC236}">
                    <a16:creationId xmlns:a16="http://schemas.microsoft.com/office/drawing/2014/main" id="{692C8B2A-48CC-40B7-9D5E-9E7F6F5BFF0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91150" y="3251919"/>
                <a:ext cx="2533106" cy="1899829"/>
              </a:xfrm>
              <a:prstGeom prst="rect">
                <a:avLst/>
              </a:prstGeom>
            </p:spPr>
          </p:pic>
        </p:grpSp>
        <p:pic>
          <p:nvPicPr>
            <p:cNvPr id="21" name="Imagem 20">
              <a:extLst>
                <a:ext uri="{FF2B5EF4-FFF2-40B4-BE49-F238E27FC236}">
                  <a16:creationId xmlns:a16="http://schemas.microsoft.com/office/drawing/2014/main" id="{AD455833-6A27-4BFA-9632-DD09A6486D5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76343" y="5498838"/>
              <a:ext cx="950634" cy="449677"/>
            </a:xfrm>
            <a:prstGeom prst="rect">
              <a:avLst/>
            </a:prstGeom>
          </p:spPr>
        </p:pic>
      </p:grpSp>
      <p:cxnSp>
        <p:nvCxnSpPr>
          <p:cNvPr id="24" name="Conexão reta 23">
            <a:extLst>
              <a:ext uri="{FF2B5EF4-FFF2-40B4-BE49-F238E27FC236}">
                <a16:creationId xmlns:a16="http://schemas.microsoft.com/office/drawing/2014/main" id="{9641F6B8-B691-4E58-BDA1-67D5B7B74E19}"/>
              </a:ext>
            </a:extLst>
          </p:cNvPr>
          <p:cNvCxnSpPr>
            <a:cxnSpLocks/>
          </p:cNvCxnSpPr>
          <p:nvPr/>
        </p:nvCxnSpPr>
        <p:spPr>
          <a:xfrm>
            <a:off x="8870623" y="1659117"/>
            <a:ext cx="2648932"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Conexão reta 26">
            <a:extLst>
              <a:ext uri="{FF2B5EF4-FFF2-40B4-BE49-F238E27FC236}">
                <a16:creationId xmlns:a16="http://schemas.microsoft.com/office/drawing/2014/main" id="{DD40E3AF-6B07-4DD3-9816-8E9D4E74EEE0}"/>
              </a:ext>
            </a:extLst>
          </p:cNvPr>
          <p:cNvCxnSpPr/>
          <p:nvPr/>
        </p:nvCxnSpPr>
        <p:spPr>
          <a:xfrm>
            <a:off x="8851769" y="1659118"/>
            <a:ext cx="0" cy="41566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exão reta 28">
            <a:extLst>
              <a:ext uri="{FF2B5EF4-FFF2-40B4-BE49-F238E27FC236}">
                <a16:creationId xmlns:a16="http://schemas.microsoft.com/office/drawing/2014/main" id="{78F47F39-6034-4DE1-A107-79E150235332}"/>
              </a:ext>
            </a:extLst>
          </p:cNvPr>
          <p:cNvCxnSpPr/>
          <p:nvPr/>
        </p:nvCxnSpPr>
        <p:spPr>
          <a:xfrm>
            <a:off x="8870623" y="5815780"/>
            <a:ext cx="18057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exão reta 30">
            <a:extLst>
              <a:ext uri="{FF2B5EF4-FFF2-40B4-BE49-F238E27FC236}">
                <a16:creationId xmlns:a16="http://schemas.microsoft.com/office/drawing/2014/main" id="{EBA38C9F-9B89-4C3D-A249-DDE8AF1DE644}"/>
              </a:ext>
            </a:extLst>
          </p:cNvPr>
          <p:cNvCxnSpPr>
            <a:cxnSpLocks/>
          </p:cNvCxnSpPr>
          <p:nvPr/>
        </p:nvCxnSpPr>
        <p:spPr>
          <a:xfrm>
            <a:off x="11507416" y="1659116"/>
            <a:ext cx="12139" cy="3839722"/>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9" name="Agrupar 8">
            <a:extLst>
              <a:ext uri="{FF2B5EF4-FFF2-40B4-BE49-F238E27FC236}">
                <a16:creationId xmlns:a16="http://schemas.microsoft.com/office/drawing/2014/main" id="{3FEC3B9F-BDFB-42D2-9682-50472A5E62FD}"/>
              </a:ext>
            </a:extLst>
          </p:cNvPr>
          <p:cNvGrpSpPr/>
          <p:nvPr/>
        </p:nvGrpSpPr>
        <p:grpSpPr>
          <a:xfrm>
            <a:off x="2573518" y="465507"/>
            <a:ext cx="8927183" cy="584775"/>
            <a:chOff x="2573518" y="465507"/>
            <a:chExt cx="8927183" cy="584775"/>
          </a:xfrm>
        </p:grpSpPr>
        <p:cxnSp>
          <p:nvCxnSpPr>
            <p:cNvPr id="19" name="Conexão reta 18">
              <a:extLst>
                <a:ext uri="{FF2B5EF4-FFF2-40B4-BE49-F238E27FC236}">
                  <a16:creationId xmlns:a16="http://schemas.microsoft.com/office/drawing/2014/main" id="{DAE9281A-A3C4-45C7-953E-F12E0A35CF87}"/>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20" name="CaixaDeTexto 19">
              <a:extLst>
                <a:ext uri="{FF2B5EF4-FFF2-40B4-BE49-F238E27FC236}">
                  <a16:creationId xmlns:a16="http://schemas.microsoft.com/office/drawing/2014/main" id="{9D318BBB-1317-4131-86CA-7E620DFDB980}"/>
                </a:ext>
              </a:extLst>
            </p:cNvPr>
            <p:cNvSpPr txBox="1"/>
            <p:nvPr/>
          </p:nvSpPr>
          <p:spPr>
            <a:xfrm>
              <a:off x="2696066" y="465507"/>
              <a:ext cx="3013774" cy="584775"/>
            </a:xfrm>
            <a:prstGeom prst="rect">
              <a:avLst/>
            </a:prstGeom>
            <a:noFill/>
          </p:spPr>
          <p:txBody>
            <a:bodyPr wrap="none" rtlCol="0">
              <a:spAutoFit/>
            </a:bodyPr>
            <a:lstStyle/>
            <a:p>
              <a:r>
                <a:rPr lang="pt-PT" sz="3200" b="1" dirty="0">
                  <a:solidFill>
                    <a:srgbClr val="537893"/>
                  </a:solidFill>
                </a:rPr>
                <a:t>Banco Alimentar</a:t>
              </a:r>
            </a:p>
          </p:txBody>
        </p:sp>
      </p:grpSp>
    </p:spTree>
    <p:extLst>
      <p:ext uri="{BB962C8B-B14F-4D97-AF65-F5344CB8AC3E}">
        <p14:creationId xmlns:p14="http://schemas.microsoft.com/office/powerpoint/2010/main" val="3548800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A74E80A5-BFBC-41CD-9006-F2CA693B63F1}"/>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4BBC8D8D-F6F5-4FEF-8CE9-628642D7636B}"/>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63A1092D-520F-424B-AA0B-BF796D08A55D}"/>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0C44B352-65EA-44B4-BC6A-A0EDE912DF18}"/>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51CF26C3-8074-4770-B086-2C9F9CE97824}"/>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9337BCDC-FC2E-42BD-A0A0-74A8B5F20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grpSp>
        <p:nvGrpSpPr>
          <p:cNvPr id="12" name="Agrupar 11">
            <a:extLst>
              <a:ext uri="{FF2B5EF4-FFF2-40B4-BE49-F238E27FC236}">
                <a16:creationId xmlns:a16="http://schemas.microsoft.com/office/drawing/2014/main" id="{C3CA260A-0CE2-4187-86F2-503A514AB506}"/>
              </a:ext>
            </a:extLst>
          </p:cNvPr>
          <p:cNvGrpSpPr/>
          <p:nvPr/>
        </p:nvGrpSpPr>
        <p:grpSpPr>
          <a:xfrm>
            <a:off x="2573518" y="465507"/>
            <a:ext cx="8927183" cy="584775"/>
            <a:chOff x="2573518" y="465507"/>
            <a:chExt cx="8927183" cy="584775"/>
          </a:xfrm>
        </p:grpSpPr>
        <p:cxnSp>
          <p:nvCxnSpPr>
            <p:cNvPr id="9" name="Conexão reta 8">
              <a:extLst>
                <a:ext uri="{FF2B5EF4-FFF2-40B4-BE49-F238E27FC236}">
                  <a16:creationId xmlns:a16="http://schemas.microsoft.com/office/drawing/2014/main" id="{1E18B733-FA95-46EA-BF1A-4C10F91DC0AE}"/>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0" name="CaixaDeTexto 9">
              <a:extLst>
                <a:ext uri="{FF2B5EF4-FFF2-40B4-BE49-F238E27FC236}">
                  <a16:creationId xmlns:a16="http://schemas.microsoft.com/office/drawing/2014/main" id="{3016F09C-0B8F-4998-8C56-0C17B994613F}"/>
                </a:ext>
              </a:extLst>
            </p:cNvPr>
            <p:cNvSpPr txBox="1"/>
            <p:nvPr/>
          </p:nvSpPr>
          <p:spPr>
            <a:xfrm>
              <a:off x="2696066" y="465507"/>
              <a:ext cx="4797082" cy="584775"/>
            </a:xfrm>
            <a:prstGeom prst="rect">
              <a:avLst/>
            </a:prstGeom>
            <a:noFill/>
          </p:spPr>
          <p:txBody>
            <a:bodyPr wrap="none" rtlCol="0">
              <a:spAutoFit/>
            </a:bodyPr>
            <a:lstStyle/>
            <a:p>
              <a:r>
                <a:rPr lang="pt-PT" sz="3200" b="1" dirty="0">
                  <a:solidFill>
                    <a:srgbClr val="537893"/>
                  </a:solidFill>
                </a:rPr>
                <a:t>Parceiros na Área da Saúde</a:t>
              </a:r>
            </a:p>
          </p:txBody>
        </p:sp>
      </p:grpSp>
      <p:sp>
        <p:nvSpPr>
          <p:cNvPr id="11" name="CaixaDeTexto 10">
            <a:extLst>
              <a:ext uri="{FF2B5EF4-FFF2-40B4-BE49-F238E27FC236}">
                <a16:creationId xmlns:a16="http://schemas.microsoft.com/office/drawing/2014/main" id="{9BA4EDB2-704D-48AA-9420-33506BC2836A}"/>
              </a:ext>
            </a:extLst>
          </p:cNvPr>
          <p:cNvSpPr txBox="1"/>
          <p:nvPr/>
        </p:nvSpPr>
        <p:spPr>
          <a:xfrm>
            <a:off x="2472931" y="1575790"/>
            <a:ext cx="8927183" cy="4524315"/>
          </a:xfrm>
          <a:prstGeom prst="rect">
            <a:avLst/>
          </a:prstGeom>
          <a:noFill/>
        </p:spPr>
        <p:txBody>
          <a:bodyPr wrap="square" rtlCol="0">
            <a:spAutoFit/>
          </a:bodyPr>
          <a:lstStyle/>
          <a:p>
            <a:r>
              <a:rPr lang="pt-PT" b="1" dirty="0">
                <a:solidFill>
                  <a:srgbClr val="3A5468"/>
                </a:solidFill>
              </a:rPr>
              <a:t>Maternidade Dr. Alfredo da Costa – Centro Hospitalar Universitário Lisboa Central</a:t>
            </a:r>
          </a:p>
          <a:p>
            <a:r>
              <a:rPr lang="pt-PT" b="1" dirty="0">
                <a:solidFill>
                  <a:srgbClr val="3A5468"/>
                </a:solidFill>
              </a:rPr>
              <a:t>Hospital de Santa Maria</a:t>
            </a:r>
          </a:p>
          <a:p>
            <a:r>
              <a:rPr lang="pt-PT" b="1" dirty="0">
                <a:solidFill>
                  <a:srgbClr val="3A5468"/>
                </a:solidFill>
              </a:rPr>
              <a:t>Hospital Beatriz Ângelo</a:t>
            </a:r>
          </a:p>
          <a:p>
            <a:r>
              <a:rPr lang="pt-PT" b="1" dirty="0">
                <a:solidFill>
                  <a:srgbClr val="3A5468"/>
                </a:solidFill>
              </a:rPr>
              <a:t>Centro Hospitalar Barreiro Montijo</a:t>
            </a:r>
          </a:p>
          <a:p>
            <a:r>
              <a:rPr lang="pt-PT" b="1" dirty="0">
                <a:solidFill>
                  <a:srgbClr val="3A5468"/>
                </a:solidFill>
              </a:rPr>
              <a:t>Hospital de Santa Marta</a:t>
            </a:r>
          </a:p>
          <a:p>
            <a:r>
              <a:rPr lang="pt-PT" b="1" dirty="0">
                <a:solidFill>
                  <a:srgbClr val="3A5468"/>
                </a:solidFill>
              </a:rPr>
              <a:t>Hospital Professor Doutor Fernando Fonseca</a:t>
            </a:r>
          </a:p>
          <a:p>
            <a:r>
              <a:rPr lang="pt-PT" b="1" dirty="0">
                <a:solidFill>
                  <a:srgbClr val="3A5468"/>
                </a:solidFill>
              </a:rPr>
              <a:t>Hospital São Francisco Xavier – Centro hospitalar lisboa Ocidental</a:t>
            </a:r>
          </a:p>
          <a:p>
            <a:r>
              <a:rPr lang="pt-PT" b="1" dirty="0">
                <a:solidFill>
                  <a:srgbClr val="3A5468"/>
                </a:solidFill>
              </a:rPr>
              <a:t>Hospital Dona Estefânia</a:t>
            </a:r>
          </a:p>
          <a:p>
            <a:r>
              <a:rPr lang="pt-PT" b="1" dirty="0">
                <a:solidFill>
                  <a:srgbClr val="3A5468"/>
                </a:solidFill>
              </a:rPr>
              <a:t>Farmácia Latina – Lisboa</a:t>
            </a:r>
          </a:p>
          <a:p>
            <a:r>
              <a:rPr lang="pt-PT" b="1" dirty="0">
                <a:solidFill>
                  <a:srgbClr val="3A5468"/>
                </a:solidFill>
              </a:rPr>
              <a:t>Santa Casa da Misericórdia de Lisboa</a:t>
            </a:r>
          </a:p>
          <a:p>
            <a:r>
              <a:rPr lang="pt-PT" b="1" dirty="0">
                <a:solidFill>
                  <a:srgbClr val="3A5468"/>
                </a:solidFill>
              </a:rPr>
              <a:t>SNIPI – Sistema Nacional de Intervenção Precoce na Infância</a:t>
            </a:r>
          </a:p>
          <a:p>
            <a:r>
              <a:rPr lang="pt-PT" b="1" dirty="0">
                <a:solidFill>
                  <a:srgbClr val="3A5468"/>
                </a:solidFill>
              </a:rPr>
              <a:t>CRPCR – Centro de Reabilitação Cerebral </a:t>
            </a:r>
            <a:r>
              <a:rPr lang="pt-PT" b="1" dirty="0" err="1">
                <a:solidFill>
                  <a:srgbClr val="3A5468"/>
                </a:solidFill>
              </a:rPr>
              <a:t>Caloust</a:t>
            </a:r>
            <a:r>
              <a:rPr lang="pt-PT" b="1" dirty="0">
                <a:solidFill>
                  <a:srgbClr val="3A5468"/>
                </a:solidFill>
              </a:rPr>
              <a:t> Gulbenkian</a:t>
            </a:r>
          </a:p>
          <a:p>
            <a:r>
              <a:rPr lang="pt-PT" b="1" dirty="0">
                <a:solidFill>
                  <a:srgbClr val="3A5468"/>
                </a:solidFill>
              </a:rPr>
              <a:t>ACES – Agrupamento de Centros de Saúde</a:t>
            </a:r>
          </a:p>
          <a:p>
            <a:r>
              <a:rPr lang="pt-PT" b="1" dirty="0" err="1">
                <a:solidFill>
                  <a:srgbClr val="3A5468"/>
                </a:solidFill>
              </a:rPr>
              <a:t>USFs</a:t>
            </a:r>
            <a:r>
              <a:rPr lang="pt-PT" b="1" dirty="0">
                <a:solidFill>
                  <a:srgbClr val="3A5468"/>
                </a:solidFill>
              </a:rPr>
              <a:t> – Unidades de Saúde Familiar</a:t>
            </a:r>
          </a:p>
          <a:p>
            <a:endParaRPr lang="pt-PT" dirty="0"/>
          </a:p>
          <a:p>
            <a:endParaRPr lang="pt-PT" dirty="0"/>
          </a:p>
        </p:txBody>
      </p:sp>
    </p:spTree>
    <p:extLst>
      <p:ext uri="{BB962C8B-B14F-4D97-AF65-F5344CB8AC3E}">
        <p14:creationId xmlns:p14="http://schemas.microsoft.com/office/powerpoint/2010/main" val="1123873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grupar 2">
            <a:extLst>
              <a:ext uri="{FF2B5EF4-FFF2-40B4-BE49-F238E27FC236}">
                <a16:creationId xmlns:a16="http://schemas.microsoft.com/office/drawing/2014/main" id="{D32CB0AE-6C7C-4A05-9DD5-AE6E2BD4E476}"/>
              </a:ext>
            </a:extLst>
          </p:cNvPr>
          <p:cNvGrpSpPr/>
          <p:nvPr/>
        </p:nvGrpSpPr>
        <p:grpSpPr>
          <a:xfrm>
            <a:off x="221056" y="0"/>
            <a:ext cx="1982126" cy="6381136"/>
            <a:chOff x="221056" y="0"/>
            <a:chExt cx="1982126" cy="6381136"/>
          </a:xfrm>
        </p:grpSpPr>
        <p:grpSp>
          <p:nvGrpSpPr>
            <p:cNvPr id="4" name="Agrupar 3">
              <a:extLst>
                <a:ext uri="{FF2B5EF4-FFF2-40B4-BE49-F238E27FC236}">
                  <a16:creationId xmlns:a16="http://schemas.microsoft.com/office/drawing/2014/main" id="{18560168-3E81-4F19-8F79-44E0447F2148}"/>
                </a:ext>
              </a:extLst>
            </p:cNvPr>
            <p:cNvGrpSpPr/>
            <p:nvPr/>
          </p:nvGrpSpPr>
          <p:grpSpPr>
            <a:xfrm>
              <a:off x="221056" y="0"/>
              <a:ext cx="565525" cy="6381136"/>
              <a:chOff x="319379" y="-29497"/>
              <a:chExt cx="1397876" cy="6381136"/>
            </a:xfrm>
            <a:solidFill>
              <a:srgbClr val="6B90AC"/>
            </a:solidFill>
          </p:grpSpPr>
          <p:sp>
            <p:nvSpPr>
              <p:cNvPr id="6" name="Retângulo 5">
                <a:extLst>
                  <a:ext uri="{FF2B5EF4-FFF2-40B4-BE49-F238E27FC236}">
                    <a16:creationId xmlns:a16="http://schemas.microsoft.com/office/drawing/2014/main" id="{345AC4D4-8F06-47E0-9E66-13F75B3A781A}"/>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39131B68-1101-4C8E-A65A-FB2897F2F69B}"/>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Retângulo 7">
                <a:extLst>
                  <a:ext uri="{FF2B5EF4-FFF2-40B4-BE49-F238E27FC236}">
                    <a16:creationId xmlns:a16="http://schemas.microsoft.com/office/drawing/2014/main" id="{6BFB2871-B439-4B71-94F7-E8D1FE8243E4}"/>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5" name="Imagem 4">
              <a:extLst>
                <a:ext uri="{FF2B5EF4-FFF2-40B4-BE49-F238E27FC236}">
                  <a16:creationId xmlns:a16="http://schemas.microsoft.com/office/drawing/2014/main" id="{82D53A0B-EF15-4D08-BE03-7531B19F2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grpSp>
        <p:nvGrpSpPr>
          <p:cNvPr id="12" name="Agrupar 11">
            <a:extLst>
              <a:ext uri="{FF2B5EF4-FFF2-40B4-BE49-F238E27FC236}">
                <a16:creationId xmlns:a16="http://schemas.microsoft.com/office/drawing/2014/main" id="{27676015-F5CF-43ED-AAD7-7A422D8DE40F}"/>
              </a:ext>
            </a:extLst>
          </p:cNvPr>
          <p:cNvGrpSpPr/>
          <p:nvPr/>
        </p:nvGrpSpPr>
        <p:grpSpPr>
          <a:xfrm>
            <a:off x="2573518" y="459287"/>
            <a:ext cx="8927183" cy="584775"/>
            <a:chOff x="2573518" y="459287"/>
            <a:chExt cx="8927183" cy="584775"/>
          </a:xfrm>
        </p:grpSpPr>
        <p:cxnSp>
          <p:nvCxnSpPr>
            <p:cNvPr id="2" name="Conexão reta 1">
              <a:extLst>
                <a:ext uri="{FF2B5EF4-FFF2-40B4-BE49-F238E27FC236}">
                  <a16:creationId xmlns:a16="http://schemas.microsoft.com/office/drawing/2014/main" id="{384D8526-FEC3-43AB-B1F5-8B030C53917C}"/>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0" name="CaixaDeTexto 9">
              <a:extLst>
                <a:ext uri="{FF2B5EF4-FFF2-40B4-BE49-F238E27FC236}">
                  <a16:creationId xmlns:a16="http://schemas.microsoft.com/office/drawing/2014/main" id="{769B78AC-FCCD-49C1-81F9-C74E6620390E}"/>
                </a:ext>
              </a:extLst>
            </p:cNvPr>
            <p:cNvSpPr txBox="1"/>
            <p:nvPr/>
          </p:nvSpPr>
          <p:spPr>
            <a:xfrm>
              <a:off x="2724346" y="459287"/>
              <a:ext cx="6094428" cy="584775"/>
            </a:xfrm>
            <a:prstGeom prst="rect">
              <a:avLst/>
            </a:prstGeom>
            <a:noFill/>
          </p:spPr>
          <p:txBody>
            <a:bodyPr wrap="square">
              <a:spAutoFit/>
            </a:bodyPr>
            <a:lstStyle/>
            <a:p>
              <a:r>
                <a:rPr lang="pt-PT" sz="3200" b="1" dirty="0">
                  <a:solidFill>
                    <a:srgbClr val="537893"/>
                  </a:solidFill>
                </a:rPr>
                <a:t>Parceiros na Área da Comunidade</a:t>
              </a:r>
            </a:p>
          </p:txBody>
        </p:sp>
      </p:grpSp>
      <p:sp>
        <p:nvSpPr>
          <p:cNvPr id="11" name="CaixaDeTexto 10">
            <a:extLst>
              <a:ext uri="{FF2B5EF4-FFF2-40B4-BE49-F238E27FC236}">
                <a16:creationId xmlns:a16="http://schemas.microsoft.com/office/drawing/2014/main" id="{92936CA9-6316-482C-8BC0-178E258D2014}"/>
              </a:ext>
            </a:extLst>
          </p:cNvPr>
          <p:cNvSpPr txBox="1"/>
          <p:nvPr/>
        </p:nvSpPr>
        <p:spPr>
          <a:xfrm>
            <a:off x="2790335" y="1278979"/>
            <a:ext cx="9803877" cy="5355312"/>
          </a:xfrm>
          <a:prstGeom prst="rect">
            <a:avLst/>
          </a:prstGeom>
          <a:noFill/>
        </p:spPr>
        <p:txBody>
          <a:bodyPr wrap="square" rtlCol="0">
            <a:spAutoFit/>
          </a:bodyPr>
          <a:lstStyle/>
          <a:p>
            <a:r>
              <a:rPr lang="pt-PT" b="1" dirty="0">
                <a:solidFill>
                  <a:srgbClr val="3A5468"/>
                </a:solidFill>
              </a:rPr>
              <a:t>Banco Alimentar</a:t>
            </a:r>
          </a:p>
          <a:p>
            <a:r>
              <a:rPr lang="pt-PT" b="1" dirty="0">
                <a:solidFill>
                  <a:srgbClr val="3A5468"/>
                </a:solidFill>
              </a:rPr>
              <a:t>Entre Ajuda – Apoio a Instituições de Solidariedade Social</a:t>
            </a:r>
          </a:p>
          <a:p>
            <a:r>
              <a:rPr lang="pt-PT" b="1" dirty="0">
                <a:solidFill>
                  <a:srgbClr val="3A5468"/>
                </a:solidFill>
              </a:rPr>
              <a:t>BUS – Bens de Utilidade Social</a:t>
            </a:r>
          </a:p>
          <a:p>
            <a:r>
              <a:rPr lang="pt-PT" b="1" dirty="0">
                <a:solidFill>
                  <a:srgbClr val="3A5468"/>
                </a:solidFill>
              </a:rPr>
              <a:t>Instituto do Emprego e Formação Profissional</a:t>
            </a:r>
          </a:p>
          <a:p>
            <a:r>
              <a:rPr lang="pt-PT" b="1" dirty="0">
                <a:solidFill>
                  <a:srgbClr val="3A5468"/>
                </a:solidFill>
              </a:rPr>
              <a:t>Horto do Campo Grande</a:t>
            </a:r>
          </a:p>
          <a:p>
            <a:r>
              <a:rPr lang="pt-PT" b="1" dirty="0">
                <a:solidFill>
                  <a:srgbClr val="3A5468"/>
                </a:solidFill>
              </a:rPr>
              <a:t>Centro Social Paroquial Campo Grande</a:t>
            </a:r>
          </a:p>
          <a:p>
            <a:r>
              <a:rPr lang="pt-PT" b="1" dirty="0">
                <a:solidFill>
                  <a:srgbClr val="3A5468"/>
                </a:solidFill>
              </a:rPr>
              <a:t>CEPAC – Centro Padre Alves Correia</a:t>
            </a:r>
          </a:p>
          <a:p>
            <a:r>
              <a:rPr lang="pt-PT" b="1" dirty="0">
                <a:solidFill>
                  <a:srgbClr val="3A5468"/>
                </a:solidFill>
              </a:rPr>
              <a:t>CLAIM – Centro Local de apoio à Integração de Migrantes</a:t>
            </a:r>
          </a:p>
          <a:p>
            <a:r>
              <a:rPr lang="pt-PT" b="1" dirty="0">
                <a:solidFill>
                  <a:srgbClr val="3A5468"/>
                </a:solidFill>
              </a:rPr>
              <a:t>Santa Casa da Misericórdia de Lisboa</a:t>
            </a:r>
          </a:p>
          <a:p>
            <a:r>
              <a:rPr lang="pt-PT" b="1" dirty="0">
                <a:solidFill>
                  <a:srgbClr val="3A5468"/>
                </a:solidFill>
              </a:rPr>
              <a:t>JRS – </a:t>
            </a:r>
            <a:r>
              <a:rPr lang="pt-PT" b="1" dirty="0" err="1">
                <a:solidFill>
                  <a:srgbClr val="3A5468"/>
                </a:solidFill>
              </a:rPr>
              <a:t>Jesuit</a:t>
            </a:r>
            <a:r>
              <a:rPr lang="pt-PT" b="1" dirty="0">
                <a:solidFill>
                  <a:srgbClr val="3A5468"/>
                </a:solidFill>
              </a:rPr>
              <a:t> </a:t>
            </a:r>
            <a:r>
              <a:rPr lang="pt-PT" b="1" dirty="0" err="1">
                <a:solidFill>
                  <a:srgbClr val="3A5468"/>
                </a:solidFill>
              </a:rPr>
              <a:t>Refugee</a:t>
            </a:r>
            <a:r>
              <a:rPr lang="pt-PT" b="1" dirty="0">
                <a:solidFill>
                  <a:srgbClr val="3A5468"/>
                </a:solidFill>
              </a:rPr>
              <a:t> </a:t>
            </a:r>
            <a:r>
              <a:rPr lang="pt-PT" b="1" dirty="0" err="1">
                <a:solidFill>
                  <a:srgbClr val="3A5468"/>
                </a:solidFill>
              </a:rPr>
              <a:t>Service</a:t>
            </a:r>
            <a:endParaRPr lang="pt-PT" b="1" dirty="0">
              <a:solidFill>
                <a:srgbClr val="3A5468"/>
              </a:solidFill>
            </a:endParaRPr>
          </a:p>
          <a:p>
            <a:r>
              <a:rPr lang="pt-PT" b="1" dirty="0">
                <a:solidFill>
                  <a:srgbClr val="3A5468"/>
                </a:solidFill>
              </a:rPr>
              <a:t>Segurança Social</a:t>
            </a:r>
          </a:p>
          <a:p>
            <a:r>
              <a:rPr lang="pt-PT" b="1" dirty="0">
                <a:solidFill>
                  <a:srgbClr val="3A5468"/>
                </a:solidFill>
              </a:rPr>
              <a:t>Apoio à Vida</a:t>
            </a:r>
          </a:p>
          <a:p>
            <a:r>
              <a:rPr lang="pt-PT" b="1" dirty="0">
                <a:solidFill>
                  <a:srgbClr val="3A5468"/>
                </a:solidFill>
              </a:rPr>
              <a:t>IAC – Instituto de Apoio à Criança</a:t>
            </a:r>
          </a:p>
          <a:p>
            <a:r>
              <a:rPr lang="pt-PT" b="1" dirty="0">
                <a:solidFill>
                  <a:srgbClr val="3A5468"/>
                </a:solidFill>
              </a:rPr>
              <a:t>CPCJ – Comissão de Proteção de Crianças e Jovens</a:t>
            </a:r>
          </a:p>
          <a:p>
            <a:r>
              <a:rPr lang="pt-PT" b="1" dirty="0">
                <a:solidFill>
                  <a:srgbClr val="3A5468"/>
                </a:solidFill>
              </a:rPr>
              <a:t>SNIPI – Sistema Nacional de Intervenção Precoce na Infância</a:t>
            </a:r>
          </a:p>
          <a:p>
            <a:r>
              <a:rPr lang="pt-PT" b="1" dirty="0">
                <a:solidFill>
                  <a:srgbClr val="3A5468"/>
                </a:solidFill>
              </a:rPr>
              <a:t>CPR – Centro Português para os Refugiados</a:t>
            </a:r>
          </a:p>
          <a:p>
            <a:r>
              <a:rPr lang="pt-PT" b="1" dirty="0">
                <a:solidFill>
                  <a:srgbClr val="3A5468"/>
                </a:solidFill>
              </a:rPr>
              <a:t>Associação Dar a Mão</a:t>
            </a:r>
          </a:p>
          <a:p>
            <a:r>
              <a:rPr lang="pt-PT" b="1" dirty="0">
                <a:solidFill>
                  <a:srgbClr val="3A5468"/>
                </a:solidFill>
              </a:rPr>
              <a:t>Juntas de Freguesia Locais</a:t>
            </a:r>
          </a:p>
          <a:p>
            <a:r>
              <a:rPr lang="pt-PT" b="1" dirty="0">
                <a:solidFill>
                  <a:srgbClr val="3A5468"/>
                </a:solidFill>
              </a:rPr>
              <a:t>Serviços Sociais Locais</a:t>
            </a:r>
          </a:p>
        </p:txBody>
      </p:sp>
    </p:spTree>
    <p:extLst>
      <p:ext uri="{BB962C8B-B14F-4D97-AF65-F5344CB8AC3E}">
        <p14:creationId xmlns:p14="http://schemas.microsoft.com/office/powerpoint/2010/main" val="2557117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38F3E56A-CA76-4F91-8747-95EC2849C97C}"/>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3715F134-3613-4534-8234-F5387EB9CA02}"/>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23A037A0-5A67-4700-A292-305FE8A11180}"/>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BB96FA13-4711-44D2-BDAA-7D5C4BD96031}"/>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3E38236A-08A7-4D99-B25A-EB79C3EE217F}"/>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190579BE-EEA1-4458-9314-83A82990A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cxnSp>
        <p:nvCxnSpPr>
          <p:cNvPr id="8" name="Conexão reta 7">
            <a:extLst>
              <a:ext uri="{FF2B5EF4-FFF2-40B4-BE49-F238E27FC236}">
                <a16:creationId xmlns:a16="http://schemas.microsoft.com/office/drawing/2014/main" id="{FA364E4D-3361-46AA-94AD-53A1AEFED7C7}"/>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9" name="CaixaDeTexto 8">
            <a:extLst>
              <a:ext uri="{FF2B5EF4-FFF2-40B4-BE49-F238E27FC236}">
                <a16:creationId xmlns:a16="http://schemas.microsoft.com/office/drawing/2014/main" id="{A94C2580-840E-4239-96F8-3230B9000D38}"/>
              </a:ext>
            </a:extLst>
          </p:cNvPr>
          <p:cNvSpPr txBox="1"/>
          <p:nvPr/>
        </p:nvSpPr>
        <p:spPr>
          <a:xfrm>
            <a:off x="2752627" y="459287"/>
            <a:ext cx="6094428" cy="584775"/>
          </a:xfrm>
          <a:prstGeom prst="rect">
            <a:avLst/>
          </a:prstGeom>
          <a:noFill/>
        </p:spPr>
        <p:txBody>
          <a:bodyPr wrap="square">
            <a:spAutoFit/>
          </a:bodyPr>
          <a:lstStyle/>
          <a:p>
            <a:r>
              <a:rPr lang="pt-PT" sz="3200" b="1" dirty="0">
                <a:solidFill>
                  <a:srgbClr val="537893"/>
                </a:solidFill>
              </a:rPr>
              <a:t>Parceiros</a:t>
            </a:r>
          </a:p>
        </p:txBody>
      </p:sp>
      <p:sp>
        <p:nvSpPr>
          <p:cNvPr id="10" name="CaixaDeTexto 9">
            <a:extLst>
              <a:ext uri="{FF2B5EF4-FFF2-40B4-BE49-F238E27FC236}">
                <a16:creationId xmlns:a16="http://schemas.microsoft.com/office/drawing/2014/main" id="{FEC8A81A-91F8-4AEE-9BD0-E705525AC4B5}"/>
              </a:ext>
            </a:extLst>
          </p:cNvPr>
          <p:cNvSpPr txBox="1"/>
          <p:nvPr/>
        </p:nvSpPr>
        <p:spPr>
          <a:xfrm>
            <a:off x="2856322" y="1424200"/>
            <a:ext cx="9681328" cy="4524315"/>
          </a:xfrm>
          <a:prstGeom prst="rect">
            <a:avLst/>
          </a:prstGeom>
          <a:noFill/>
        </p:spPr>
        <p:txBody>
          <a:bodyPr wrap="square" rtlCol="0">
            <a:spAutoFit/>
          </a:bodyPr>
          <a:lstStyle/>
          <a:p>
            <a:r>
              <a:rPr lang="pt-PT" b="1" dirty="0">
                <a:solidFill>
                  <a:srgbClr val="3A5468"/>
                </a:solidFill>
              </a:rPr>
              <a:t>Associação Solidariedade e Desenvolvimento do Laranjeiro</a:t>
            </a:r>
          </a:p>
          <a:p>
            <a:r>
              <a:rPr lang="pt-PT" b="1" dirty="0">
                <a:solidFill>
                  <a:srgbClr val="3A5468"/>
                </a:solidFill>
              </a:rPr>
              <a:t>Câmara Municipal de Lisboa</a:t>
            </a:r>
          </a:p>
          <a:p>
            <a:r>
              <a:rPr lang="pt-PT" b="1" dirty="0">
                <a:solidFill>
                  <a:srgbClr val="3A5468"/>
                </a:solidFill>
              </a:rPr>
              <a:t>Associação Dom Pedro V</a:t>
            </a:r>
          </a:p>
          <a:p>
            <a:r>
              <a:rPr lang="pt-PT" b="1" dirty="0">
                <a:solidFill>
                  <a:srgbClr val="3A5468"/>
                </a:solidFill>
              </a:rPr>
              <a:t>CEPSA</a:t>
            </a:r>
          </a:p>
          <a:p>
            <a:r>
              <a:rPr lang="pt-PT" b="1" dirty="0">
                <a:solidFill>
                  <a:srgbClr val="3A5468"/>
                </a:solidFill>
              </a:rPr>
              <a:t>Galp Energia</a:t>
            </a:r>
          </a:p>
          <a:p>
            <a:r>
              <a:rPr lang="pt-PT" b="1" dirty="0">
                <a:solidFill>
                  <a:srgbClr val="3A5468"/>
                </a:solidFill>
              </a:rPr>
              <a:t>Junta de Freguesia de Alvalade</a:t>
            </a:r>
          </a:p>
          <a:p>
            <a:r>
              <a:rPr lang="pt-PT" b="1" dirty="0">
                <a:solidFill>
                  <a:srgbClr val="3A5468"/>
                </a:solidFill>
              </a:rPr>
              <a:t>Fonte Viva</a:t>
            </a:r>
          </a:p>
          <a:p>
            <a:r>
              <a:rPr lang="pt-PT" b="1" dirty="0">
                <a:solidFill>
                  <a:srgbClr val="3A5468"/>
                </a:solidFill>
              </a:rPr>
              <a:t>Junta de Freguesia Avenidas Novas</a:t>
            </a:r>
          </a:p>
          <a:p>
            <a:r>
              <a:rPr lang="pt-PT" b="1" dirty="0">
                <a:solidFill>
                  <a:srgbClr val="3A5468"/>
                </a:solidFill>
              </a:rPr>
              <a:t>MSTF </a:t>
            </a:r>
            <a:r>
              <a:rPr lang="pt-PT" b="1" dirty="0" err="1">
                <a:solidFill>
                  <a:srgbClr val="3A5468"/>
                </a:solidFill>
              </a:rPr>
              <a:t>Partnees</a:t>
            </a:r>
            <a:endParaRPr lang="pt-PT" b="1" dirty="0">
              <a:solidFill>
                <a:srgbClr val="3A5468"/>
              </a:solidFill>
            </a:endParaRPr>
          </a:p>
          <a:p>
            <a:r>
              <a:rPr lang="pt-PT" b="1" dirty="0">
                <a:solidFill>
                  <a:srgbClr val="3A5468"/>
                </a:solidFill>
              </a:rPr>
              <a:t>Morais Leitão e Associados</a:t>
            </a:r>
          </a:p>
          <a:p>
            <a:r>
              <a:rPr lang="pt-PT" b="1" dirty="0" err="1">
                <a:solidFill>
                  <a:srgbClr val="3A5468"/>
                </a:solidFill>
              </a:rPr>
              <a:t>Porticus</a:t>
            </a:r>
            <a:r>
              <a:rPr lang="pt-PT" b="1" dirty="0">
                <a:solidFill>
                  <a:srgbClr val="3A5468"/>
                </a:solidFill>
              </a:rPr>
              <a:t> </a:t>
            </a:r>
            <a:r>
              <a:rPr lang="pt-PT" b="1" dirty="0" err="1">
                <a:solidFill>
                  <a:srgbClr val="3A5468"/>
                </a:solidFill>
              </a:rPr>
              <a:t>Iberia</a:t>
            </a:r>
            <a:endParaRPr lang="pt-PT" b="1" dirty="0">
              <a:solidFill>
                <a:srgbClr val="3A5468"/>
              </a:solidFill>
            </a:endParaRPr>
          </a:p>
          <a:p>
            <a:r>
              <a:rPr lang="pt-PT" b="1" dirty="0">
                <a:solidFill>
                  <a:srgbClr val="3A5468"/>
                </a:solidFill>
              </a:rPr>
              <a:t>LSC – Sociedade de Advogados</a:t>
            </a:r>
          </a:p>
          <a:p>
            <a:r>
              <a:rPr lang="pt-PT" b="1" dirty="0" err="1">
                <a:solidFill>
                  <a:srgbClr val="3A5468"/>
                </a:solidFill>
              </a:rPr>
              <a:t>Dr</a:t>
            </a:r>
            <a:r>
              <a:rPr lang="pt-PT" b="1" dirty="0">
                <a:solidFill>
                  <a:srgbClr val="3A5468"/>
                </a:solidFill>
              </a:rPr>
              <a:t>ª Cegonha</a:t>
            </a:r>
          </a:p>
          <a:p>
            <a:r>
              <a:rPr lang="pt-PT" b="1" dirty="0">
                <a:solidFill>
                  <a:srgbClr val="3A5468"/>
                </a:solidFill>
              </a:rPr>
              <a:t>Fundação Millennium BCP</a:t>
            </a:r>
          </a:p>
          <a:p>
            <a:r>
              <a:rPr lang="pt-PT" b="1" dirty="0">
                <a:solidFill>
                  <a:srgbClr val="3A5468"/>
                </a:solidFill>
              </a:rPr>
              <a:t>CSA – Sociedade de Advogados SPRL</a:t>
            </a:r>
          </a:p>
          <a:p>
            <a:r>
              <a:rPr lang="pt-PT" b="1" dirty="0" err="1">
                <a:solidFill>
                  <a:srgbClr val="3A5468"/>
                </a:solidFill>
              </a:rPr>
              <a:t>McCANN</a:t>
            </a:r>
            <a:r>
              <a:rPr lang="pt-PT" b="1" dirty="0">
                <a:solidFill>
                  <a:srgbClr val="3A5468"/>
                </a:solidFill>
              </a:rPr>
              <a:t> </a:t>
            </a:r>
            <a:r>
              <a:rPr lang="pt-PT" b="1" dirty="0" err="1">
                <a:solidFill>
                  <a:srgbClr val="3A5468"/>
                </a:solidFill>
              </a:rPr>
              <a:t>Worldgroup</a:t>
            </a:r>
            <a:endParaRPr lang="pt-PT" b="1" dirty="0">
              <a:solidFill>
                <a:srgbClr val="3A5468"/>
              </a:solidFill>
            </a:endParaRPr>
          </a:p>
        </p:txBody>
      </p:sp>
    </p:spTree>
    <p:extLst>
      <p:ext uri="{BB962C8B-B14F-4D97-AF65-F5344CB8AC3E}">
        <p14:creationId xmlns:p14="http://schemas.microsoft.com/office/powerpoint/2010/main" val="2279698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AF48069D-E775-47C5-8C20-B001B840F68B}"/>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4BF5A5B7-BB33-4451-8247-C6ACAE76D807}"/>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3456BCBF-23F0-4DFE-BAC0-00BFCDA8DC7E}"/>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1B7CD5F1-570D-4383-9E7A-4FF3A71FFCF4}"/>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1973FCFA-0072-4F6E-AFFD-7B0A85291F98}"/>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11A4DB4B-086F-48AF-822D-E0FF68F2ED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grpSp>
        <p:nvGrpSpPr>
          <p:cNvPr id="13" name="Agrupar 12">
            <a:extLst>
              <a:ext uri="{FF2B5EF4-FFF2-40B4-BE49-F238E27FC236}">
                <a16:creationId xmlns:a16="http://schemas.microsoft.com/office/drawing/2014/main" id="{1207AFC0-FAC3-4C40-9AFA-4FFCD606D582}"/>
              </a:ext>
            </a:extLst>
          </p:cNvPr>
          <p:cNvGrpSpPr/>
          <p:nvPr/>
        </p:nvGrpSpPr>
        <p:grpSpPr>
          <a:xfrm>
            <a:off x="2573518" y="459287"/>
            <a:ext cx="8927183" cy="584775"/>
            <a:chOff x="2573518" y="459287"/>
            <a:chExt cx="8927183" cy="584775"/>
          </a:xfrm>
        </p:grpSpPr>
        <p:sp>
          <p:nvSpPr>
            <p:cNvPr id="8" name="CaixaDeTexto 7">
              <a:extLst>
                <a:ext uri="{FF2B5EF4-FFF2-40B4-BE49-F238E27FC236}">
                  <a16:creationId xmlns:a16="http://schemas.microsoft.com/office/drawing/2014/main" id="{EB720E94-A0CA-498B-BFAE-D507BCDDB01A}"/>
                </a:ext>
              </a:extLst>
            </p:cNvPr>
            <p:cNvSpPr txBox="1"/>
            <p:nvPr/>
          </p:nvSpPr>
          <p:spPr>
            <a:xfrm>
              <a:off x="2718848" y="459287"/>
              <a:ext cx="6094428" cy="584775"/>
            </a:xfrm>
            <a:prstGeom prst="rect">
              <a:avLst/>
            </a:prstGeom>
            <a:noFill/>
          </p:spPr>
          <p:txBody>
            <a:bodyPr wrap="square">
              <a:spAutoFit/>
            </a:bodyPr>
            <a:lstStyle/>
            <a:p>
              <a:r>
                <a:rPr lang="pt-PT" sz="3200" b="1" dirty="0">
                  <a:solidFill>
                    <a:srgbClr val="537893"/>
                  </a:solidFill>
                </a:rPr>
                <a:t>Parceiros</a:t>
              </a:r>
            </a:p>
          </p:txBody>
        </p:sp>
        <p:cxnSp>
          <p:nvCxnSpPr>
            <p:cNvPr id="9" name="Conexão reta 8">
              <a:extLst>
                <a:ext uri="{FF2B5EF4-FFF2-40B4-BE49-F238E27FC236}">
                  <a16:creationId xmlns:a16="http://schemas.microsoft.com/office/drawing/2014/main" id="{2B794A9F-4847-42AC-B9BE-3BE1448E53D2}"/>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grpSp>
      <p:sp>
        <p:nvSpPr>
          <p:cNvPr id="10" name="CaixaDeTexto 9">
            <a:extLst>
              <a:ext uri="{FF2B5EF4-FFF2-40B4-BE49-F238E27FC236}">
                <a16:creationId xmlns:a16="http://schemas.microsoft.com/office/drawing/2014/main" id="{A6ED4342-5C76-47B6-BEB4-5CF583AC88BD}"/>
              </a:ext>
            </a:extLst>
          </p:cNvPr>
          <p:cNvSpPr txBox="1"/>
          <p:nvPr/>
        </p:nvSpPr>
        <p:spPr>
          <a:xfrm>
            <a:off x="2332577" y="1385188"/>
            <a:ext cx="3808429" cy="5078313"/>
          </a:xfrm>
          <a:prstGeom prst="rect">
            <a:avLst/>
          </a:prstGeom>
          <a:noFill/>
        </p:spPr>
        <p:txBody>
          <a:bodyPr wrap="square" rtlCol="0">
            <a:spAutoFit/>
          </a:bodyPr>
          <a:lstStyle/>
          <a:p>
            <a:r>
              <a:rPr lang="pt-PT" b="1" dirty="0">
                <a:solidFill>
                  <a:srgbClr val="3A5468"/>
                </a:solidFill>
              </a:rPr>
              <a:t>Banco Santander</a:t>
            </a:r>
          </a:p>
          <a:p>
            <a:r>
              <a:rPr lang="pt-PT" b="1" dirty="0">
                <a:solidFill>
                  <a:srgbClr val="3A5468"/>
                </a:solidFill>
              </a:rPr>
              <a:t>Banco Finantia</a:t>
            </a:r>
          </a:p>
          <a:p>
            <a:r>
              <a:rPr lang="pt-PT" b="1" dirty="0">
                <a:solidFill>
                  <a:srgbClr val="3A5468"/>
                </a:solidFill>
              </a:rPr>
              <a:t>Montepio Geral</a:t>
            </a:r>
          </a:p>
          <a:p>
            <a:r>
              <a:rPr lang="pt-PT" b="1" dirty="0">
                <a:solidFill>
                  <a:srgbClr val="3A5468"/>
                </a:solidFill>
              </a:rPr>
              <a:t>BPI</a:t>
            </a:r>
          </a:p>
          <a:p>
            <a:r>
              <a:rPr lang="pt-PT" b="1" dirty="0" err="1">
                <a:solidFill>
                  <a:srgbClr val="3A5468"/>
                </a:solidFill>
              </a:rPr>
              <a:t>Allianz</a:t>
            </a:r>
            <a:endParaRPr lang="pt-PT" b="1" dirty="0">
              <a:solidFill>
                <a:srgbClr val="3A5468"/>
              </a:solidFill>
            </a:endParaRPr>
          </a:p>
          <a:p>
            <a:r>
              <a:rPr lang="pt-PT" b="1" dirty="0">
                <a:solidFill>
                  <a:srgbClr val="3A5468"/>
                </a:solidFill>
              </a:rPr>
              <a:t>Embaixada de Espanha</a:t>
            </a:r>
          </a:p>
          <a:p>
            <a:r>
              <a:rPr lang="pt-PT" b="1" dirty="0">
                <a:solidFill>
                  <a:srgbClr val="3A5468"/>
                </a:solidFill>
              </a:rPr>
              <a:t>Fundação </a:t>
            </a:r>
            <a:r>
              <a:rPr lang="pt-PT" b="1" dirty="0" err="1">
                <a:solidFill>
                  <a:srgbClr val="3A5468"/>
                </a:solidFill>
              </a:rPr>
              <a:t>Altice</a:t>
            </a:r>
            <a:endParaRPr lang="pt-PT" b="1" dirty="0">
              <a:solidFill>
                <a:srgbClr val="3A5468"/>
              </a:solidFill>
            </a:endParaRPr>
          </a:p>
          <a:p>
            <a:r>
              <a:rPr lang="pt-PT" b="1" dirty="0" err="1">
                <a:solidFill>
                  <a:srgbClr val="3A5468"/>
                </a:solidFill>
              </a:rPr>
              <a:t>Zurich</a:t>
            </a:r>
            <a:endParaRPr lang="pt-PT" b="1" dirty="0">
              <a:solidFill>
                <a:srgbClr val="3A5468"/>
              </a:solidFill>
            </a:endParaRPr>
          </a:p>
          <a:p>
            <a:r>
              <a:rPr lang="pt-PT" b="1" dirty="0">
                <a:solidFill>
                  <a:srgbClr val="3A5468"/>
                </a:solidFill>
              </a:rPr>
              <a:t>Intercontinental </a:t>
            </a:r>
            <a:r>
              <a:rPr lang="pt-PT" b="1" dirty="0" err="1">
                <a:solidFill>
                  <a:srgbClr val="3A5468"/>
                </a:solidFill>
              </a:rPr>
              <a:t>Lisbon</a:t>
            </a:r>
            <a:r>
              <a:rPr lang="pt-PT" b="1" dirty="0">
                <a:solidFill>
                  <a:srgbClr val="3A5468"/>
                </a:solidFill>
              </a:rPr>
              <a:t> Hotel</a:t>
            </a:r>
          </a:p>
          <a:p>
            <a:r>
              <a:rPr lang="pt-PT" b="1" dirty="0">
                <a:solidFill>
                  <a:srgbClr val="3A5468"/>
                </a:solidFill>
              </a:rPr>
              <a:t>KPMG</a:t>
            </a:r>
          </a:p>
          <a:p>
            <a:r>
              <a:rPr lang="pt-PT" b="1" dirty="0">
                <a:solidFill>
                  <a:srgbClr val="3A5468"/>
                </a:solidFill>
              </a:rPr>
              <a:t>Observador</a:t>
            </a:r>
          </a:p>
          <a:p>
            <a:r>
              <a:rPr lang="pt-PT" b="1" dirty="0">
                <a:solidFill>
                  <a:srgbClr val="3A5468"/>
                </a:solidFill>
              </a:rPr>
              <a:t>PLMJ – Sociedade de Advogados RL</a:t>
            </a:r>
          </a:p>
          <a:p>
            <a:r>
              <a:rPr lang="pt-PT" b="1" dirty="0">
                <a:solidFill>
                  <a:srgbClr val="3A5468"/>
                </a:solidFill>
              </a:rPr>
              <a:t>Hotel Palácio Estoril</a:t>
            </a:r>
          </a:p>
          <a:p>
            <a:r>
              <a:rPr lang="pt-PT" b="1" dirty="0">
                <a:solidFill>
                  <a:srgbClr val="3A5468"/>
                </a:solidFill>
              </a:rPr>
              <a:t>Loja das Meias</a:t>
            </a:r>
          </a:p>
          <a:p>
            <a:r>
              <a:rPr lang="pt-PT" b="1" dirty="0">
                <a:solidFill>
                  <a:srgbClr val="3A5468"/>
                </a:solidFill>
              </a:rPr>
              <a:t>Creche Saídos da Casca</a:t>
            </a:r>
          </a:p>
          <a:p>
            <a:r>
              <a:rPr lang="pt-PT" b="1" dirty="0">
                <a:solidFill>
                  <a:srgbClr val="3A5468"/>
                </a:solidFill>
              </a:rPr>
              <a:t>Maiorista</a:t>
            </a:r>
          </a:p>
          <a:p>
            <a:r>
              <a:rPr lang="pt-PT" b="1" dirty="0">
                <a:solidFill>
                  <a:srgbClr val="3A5468"/>
                </a:solidFill>
              </a:rPr>
              <a:t>Hotel NEYA</a:t>
            </a:r>
          </a:p>
          <a:p>
            <a:r>
              <a:rPr lang="pt-PT" b="1" dirty="0">
                <a:solidFill>
                  <a:srgbClr val="3A5468"/>
                </a:solidFill>
              </a:rPr>
              <a:t>Hotel Quinta da Marinha</a:t>
            </a:r>
          </a:p>
        </p:txBody>
      </p:sp>
      <p:sp>
        <p:nvSpPr>
          <p:cNvPr id="11" name="CaixaDeTexto 10">
            <a:extLst>
              <a:ext uri="{FF2B5EF4-FFF2-40B4-BE49-F238E27FC236}">
                <a16:creationId xmlns:a16="http://schemas.microsoft.com/office/drawing/2014/main" id="{3411ADFB-295F-4201-B6C4-43BD77407AEC}"/>
              </a:ext>
            </a:extLst>
          </p:cNvPr>
          <p:cNvSpPr txBox="1"/>
          <p:nvPr/>
        </p:nvSpPr>
        <p:spPr>
          <a:xfrm>
            <a:off x="6227975" y="1338054"/>
            <a:ext cx="3450211" cy="5355312"/>
          </a:xfrm>
          <a:prstGeom prst="rect">
            <a:avLst/>
          </a:prstGeom>
          <a:noFill/>
        </p:spPr>
        <p:txBody>
          <a:bodyPr wrap="square" rtlCol="0">
            <a:spAutoFit/>
          </a:bodyPr>
          <a:lstStyle/>
          <a:p>
            <a:r>
              <a:rPr lang="pt-PT" b="1" dirty="0">
                <a:solidFill>
                  <a:srgbClr val="3A5468"/>
                </a:solidFill>
              </a:rPr>
              <a:t>Novartis</a:t>
            </a:r>
          </a:p>
          <a:p>
            <a:r>
              <a:rPr lang="pt-PT" b="1" dirty="0">
                <a:solidFill>
                  <a:srgbClr val="3A5468"/>
                </a:solidFill>
              </a:rPr>
              <a:t>Corine de Farme</a:t>
            </a:r>
          </a:p>
          <a:p>
            <a:r>
              <a:rPr lang="pt-PT" b="1" dirty="0" err="1">
                <a:solidFill>
                  <a:srgbClr val="3A5468"/>
                </a:solidFill>
              </a:rPr>
              <a:t>Rosapomposa</a:t>
            </a:r>
            <a:endParaRPr lang="pt-PT" b="1" dirty="0">
              <a:solidFill>
                <a:srgbClr val="3A5468"/>
              </a:solidFill>
            </a:endParaRPr>
          </a:p>
          <a:p>
            <a:r>
              <a:rPr lang="pt-PT" b="1" dirty="0">
                <a:solidFill>
                  <a:srgbClr val="3A5468"/>
                </a:solidFill>
              </a:rPr>
              <a:t>Tutor T</a:t>
            </a:r>
          </a:p>
          <a:p>
            <a:r>
              <a:rPr lang="pt-PT" b="1" dirty="0">
                <a:solidFill>
                  <a:srgbClr val="3A5468"/>
                </a:solidFill>
              </a:rPr>
              <a:t>Metropolitano de Lisboa</a:t>
            </a:r>
          </a:p>
          <a:p>
            <a:r>
              <a:rPr lang="pt-PT" b="1" dirty="0" err="1">
                <a:solidFill>
                  <a:srgbClr val="3A5468"/>
                </a:solidFill>
              </a:rPr>
              <a:t>TotiKids</a:t>
            </a:r>
            <a:r>
              <a:rPr lang="pt-PT" b="1" dirty="0">
                <a:solidFill>
                  <a:srgbClr val="3A5468"/>
                </a:solidFill>
              </a:rPr>
              <a:t> </a:t>
            </a:r>
            <a:r>
              <a:rPr lang="pt-PT" b="1" dirty="0" err="1">
                <a:solidFill>
                  <a:srgbClr val="3A5468"/>
                </a:solidFill>
              </a:rPr>
              <a:t>Store</a:t>
            </a:r>
            <a:endParaRPr lang="pt-PT" b="1" dirty="0">
              <a:solidFill>
                <a:srgbClr val="3A5468"/>
              </a:solidFill>
            </a:endParaRPr>
          </a:p>
          <a:p>
            <a:r>
              <a:rPr lang="pt-PT" b="1" dirty="0">
                <a:solidFill>
                  <a:srgbClr val="3A5468"/>
                </a:solidFill>
              </a:rPr>
              <a:t>Rádio SIM</a:t>
            </a:r>
          </a:p>
          <a:p>
            <a:r>
              <a:rPr lang="pt-PT" b="1" dirty="0" err="1">
                <a:solidFill>
                  <a:srgbClr val="3A5468"/>
                </a:solidFill>
              </a:rPr>
              <a:t>Starck</a:t>
            </a:r>
            <a:endParaRPr lang="pt-PT" b="1" dirty="0">
              <a:solidFill>
                <a:srgbClr val="3A5468"/>
              </a:solidFill>
            </a:endParaRPr>
          </a:p>
          <a:p>
            <a:r>
              <a:rPr lang="pt-PT" b="1" dirty="0" err="1">
                <a:solidFill>
                  <a:srgbClr val="3A5468"/>
                </a:solidFill>
              </a:rPr>
              <a:t>Artsana</a:t>
            </a:r>
            <a:r>
              <a:rPr lang="pt-PT" b="1" dirty="0">
                <a:solidFill>
                  <a:srgbClr val="3A5468"/>
                </a:solidFill>
              </a:rPr>
              <a:t> – </a:t>
            </a:r>
            <a:r>
              <a:rPr lang="pt-PT" b="1" dirty="0" err="1">
                <a:solidFill>
                  <a:srgbClr val="3A5468"/>
                </a:solidFill>
              </a:rPr>
              <a:t>Chicco</a:t>
            </a:r>
            <a:endParaRPr lang="pt-PT" b="1" dirty="0">
              <a:solidFill>
                <a:srgbClr val="3A5468"/>
              </a:solidFill>
            </a:endParaRPr>
          </a:p>
          <a:p>
            <a:r>
              <a:rPr lang="pt-PT" b="1" dirty="0">
                <a:solidFill>
                  <a:srgbClr val="3A5468"/>
                </a:solidFill>
              </a:rPr>
              <a:t>Confeitaria Nacional</a:t>
            </a:r>
          </a:p>
          <a:p>
            <a:r>
              <a:rPr lang="pt-PT" b="1" dirty="0">
                <a:solidFill>
                  <a:srgbClr val="3A5468"/>
                </a:solidFill>
              </a:rPr>
              <a:t>Missão Continente</a:t>
            </a:r>
          </a:p>
          <a:p>
            <a:r>
              <a:rPr lang="pt-PT" b="1" dirty="0">
                <a:solidFill>
                  <a:srgbClr val="3A5468"/>
                </a:solidFill>
              </a:rPr>
              <a:t>Sumol + Compal</a:t>
            </a:r>
          </a:p>
          <a:p>
            <a:r>
              <a:rPr lang="pt-PT" b="1" dirty="0" err="1">
                <a:solidFill>
                  <a:srgbClr val="3A5468"/>
                </a:solidFill>
              </a:rPr>
              <a:t>Nestlê</a:t>
            </a:r>
            <a:endParaRPr lang="pt-PT" b="1" dirty="0">
              <a:solidFill>
                <a:srgbClr val="3A5468"/>
              </a:solidFill>
            </a:endParaRPr>
          </a:p>
          <a:p>
            <a:r>
              <a:rPr lang="pt-PT" b="1" dirty="0">
                <a:solidFill>
                  <a:srgbClr val="3A5468"/>
                </a:solidFill>
              </a:rPr>
              <a:t>Grupo Bimbo</a:t>
            </a:r>
          </a:p>
          <a:p>
            <a:r>
              <a:rPr lang="pt-PT" b="1" dirty="0">
                <a:solidFill>
                  <a:srgbClr val="3A5468"/>
                </a:solidFill>
              </a:rPr>
              <a:t>Carne Alentejana</a:t>
            </a:r>
          </a:p>
          <a:p>
            <a:r>
              <a:rPr lang="pt-PT" b="1" dirty="0" err="1">
                <a:solidFill>
                  <a:srgbClr val="3A5468"/>
                </a:solidFill>
              </a:rPr>
              <a:t>Oranjina</a:t>
            </a:r>
            <a:endParaRPr lang="pt-PT" b="1" dirty="0">
              <a:solidFill>
                <a:srgbClr val="3A5468"/>
              </a:solidFill>
            </a:endParaRPr>
          </a:p>
          <a:p>
            <a:r>
              <a:rPr lang="pt-PT" b="1" dirty="0">
                <a:solidFill>
                  <a:srgbClr val="3A5468"/>
                </a:solidFill>
              </a:rPr>
              <a:t>Jerónimo Martins – Pingo Doce</a:t>
            </a:r>
          </a:p>
          <a:p>
            <a:r>
              <a:rPr lang="pt-PT" b="1" dirty="0">
                <a:solidFill>
                  <a:srgbClr val="3A5468"/>
                </a:solidFill>
              </a:rPr>
              <a:t>Celeiro</a:t>
            </a:r>
          </a:p>
          <a:p>
            <a:endParaRPr lang="pt-PT" dirty="0"/>
          </a:p>
        </p:txBody>
      </p:sp>
      <p:sp>
        <p:nvSpPr>
          <p:cNvPr id="12" name="CaixaDeTexto 11">
            <a:extLst>
              <a:ext uri="{FF2B5EF4-FFF2-40B4-BE49-F238E27FC236}">
                <a16:creationId xmlns:a16="http://schemas.microsoft.com/office/drawing/2014/main" id="{D81B6328-503A-4BDD-BBA4-C4B9AEBECC96}"/>
              </a:ext>
            </a:extLst>
          </p:cNvPr>
          <p:cNvSpPr txBox="1"/>
          <p:nvPr/>
        </p:nvSpPr>
        <p:spPr>
          <a:xfrm>
            <a:off x="9348248" y="1357460"/>
            <a:ext cx="3123414" cy="1477328"/>
          </a:xfrm>
          <a:prstGeom prst="rect">
            <a:avLst/>
          </a:prstGeom>
          <a:noFill/>
        </p:spPr>
        <p:txBody>
          <a:bodyPr wrap="square" rtlCol="0">
            <a:spAutoFit/>
          </a:bodyPr>
          <a:lstStyle/>
          <a:p>
            <a:r>
              <a:rPr lang="pt-PT" b="1" dirty="0">
                <a:solidFill>
                  <a:srgbClr val="3A5468"/>
                </a:solidFill>
              </a:rPr>
              <a:t>Fábrica Lusitana</a:t>
            </a:r>
          </a:p>
          <a:p>
            <a:r>
              <a:rPr lang="pt-PT" b="1" dirty="0">
                <a:solidFill>
                  <a:srgbClr val="3A5468"/>
                </a:solidFill>
              </a:rPr>
              <a:t>Nobre</a:t>
            </a:r>
          </a:p>
          <a:p>
            <a:r>
              <a:rPr lang="pt-PT" b="1" dirty="0">
                <a:solidFill>
                  <a:srgbClr val="3A5468"/>
                </a:solidFill>
              </a:rPr>
              <a:t>Sovena</a:t>
            </a:r>
          </a:p>
          <a:p>
            <a:r>
              <a:rPr lang="pt-PT" b="1" dirty="0" err="1">
                <a:solidFill>
                  <a:srgbClr val="3A5468"/>
                </a:solidFill>
              </a:rPr>
              <a:t>Mars</a:t>
            </a:r>
            <a:endParaRPr lang="pt-PT" b="1" dirty="0">
              <a:solidFill>
                <a:srgbClr val="3A5468"/>
              </a:solidFill>
            </a:endParaRPr>
          </a:p>
          <a:p>
            <a:r>
              <a:rPr lang="pt-PT" b="1" dirty="0" err="1">
                <a:solidFill>
                  <a:srgbClr val="3A5468"/>
                </a:solidFill>
              </a:rPr>
              <a:t>Aucham</a:t>
            </a:r>
            <a:r>
              <a:rPr lang="pt-PT" b="1" dirty="0">
                <a:solidFill>
                  <a:srgbClr val="3A5468"/>
                </a:solidFill>
              </a:rPr>
              <a:t> </a:t>
            </a:r>
            <a:r>
              <a:rPr lang="pt-PT" b="1" dirty="0" err="1">
                <a:solidFill>
                  <a:srgbClr val="3A5468"/>
                </a:solidFill>
              </a:rPr>
              <a:t>Retail</a:t>
            </a:r>
            <a:r>
              <a:rPr lang="pt-PT" b="1" dirty="0">
                <a:solidFill>
                  <a:srgbClr val="3A5468"/>
                </a:solidFill>
              </a:rPr>
              <a:t> Portugal</a:t>
            </a:r>
          </a:p>
        </p:txBody>
      </p:sp>
    </p:spTree>
    <p:extLst>
      <p:ext uri="{BB962C8B-B14F-4D97-AF65-F5344CB8AC3E}">
        <p14:creationId xmlns:p14="http://schemas.microsoft.com/office/powerpoint/2010/main" val="3766446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9E2133D7-51FE-458E-88B4-022E124FDA3B}"/>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8F85320E-C63A-412B-853E-3AB0D81B93DB}"/>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C4E56640-41CF-41C9-8E36-8B68768DA0B3}"/>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7C69C646-DB6A-4DF8-B037-D47417BC0013}"/>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4A850490-5EEF-4E6F-AA45-ADABC7AD3B81}"/>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05771D17-F6A8-4E02-A1D9-1C24051796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graphicFrame>
        <p:nvGraphicFramePr>
          <p:cNvPr id="12" name="Diagrama 11">
            <a:extLst>
              <a:ext uri="{FF2B5EF4-FFF2-40B4-BE49-F238E27FC236}">
                <a16:creationId xmlns:a16="http://schemas.microsoft.com/office/drawing/2014/main" id="{9C20D7D7-A696-42BD-96E5-83645D16E803}"/>
              </a:ext>
            </a:extLst>
          </p:cNvPr>
          <p:cNvGraphicFramePr/>
          <p:nvPr>
            <p:extLst>
              <p:ext uri="{D42A27DB-BD31-4B8C-83A1-F6EECF244321}">
                <p14:modId xmlns:p14="http://schemas.microsoft.com/office/powerpoint/2010/main" val="2938749088"/>
              </p:ext>
            </p:extLst>
          </p:nvPr>
        </p:nvGraphicFramePr>
        <p:xfrm>
          <a:off x="1333068" y="1044062"/>
          <a:ext cx="10065537" cy="2798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CaixaDeTexto 13">
            <a:extLst>
              <a:ext uri="{FF2B5EF4-FFF2-40B4-BE49-F238E27FC236}">
                <a16:creationId xmlns:a16="http://schemas.microsoft.com/office/drawing/2014/main" id="{79E61080-EC85-47E3-8E0E-879B281A9BC1}"/>
              </a:ext>
            </a:extLst>
          </p:cNvPr>
          <p:cNvSpPr txBox="1"/>
          <p:nvPr/>
        </p:nvSpPr>
        <p:spPr>
          <a:xfrm>
            <a:off x="1000272" y="4329370"/>
            <a:ext cx="5941717" cy="400110"/>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pt-PT" sz="2000" b="1" dirty="0">
                <a:solidFill>
                  <a:schemeClr val="bg1"/>
                </a:solidFill>
                <a:latin typeface="Calibri" panose="020F0502020204030204" pitchFamily="34" charset="0"/>
                <a:cs typeface="Calibri" panose="020F0502020204030204" pitchFamily="34" charset="0"/>
              </a:rPr>
              <a:t>Nota: Há voluntários que pertencem a várias áreas</a:t>
            </a:r>
          </a:p>
        </p:txBody>
      </p:sp>
      <p:sp>
        <p:nvSpPr>
          <p:cNvPr id="16" name="CaixaDeTexto 15">
            <a:extLst>
              <a:ext uri="{FF2B5EF4-FFF2-40B4-BE49-F238E27FC236}">
                <a16:creationId xmlns:a16="http://schemas.microsoft.com/office/drawing/2014/main" id="{15F9E56A-56BA-488E-95EF-84EF7C0287F9}"/>
              </a:ext>
            </a:extLst>
          </p:cNvPr>
          <p:cNvSpPr txBox="1"/>
          <p:nvPr/>
        </p:nvSpPr>
        <p:spPr>
          <a:xfrm>
            <a:off x="1115987" y="4956737"/>
            <a:ext cx="5710285" cy="646331"/>
          </a:xfrm>
          <a:prstGeom prst="rect">
            <a:avLst/>
          </a:prstGeom>
          <a:noFill/>
        </p:spPr>
        <p:txBody>
          <a:bodyPr wrap="square">
            <a:spAutoFit/>
          </a:bodyPr>
          <a:lstStyle/>
          <a:p>
            <a:r>
              <a:rPr lang="pt-PT" b="1" dirty="0">
                <a:solidFill>
                  <a:srgbClr val="3A5468"/>
                </a:solidFill>
                <a:latin typeface="Calibri" panose="020F0502020204030204" pitchFamily="34" charset="0"/>
                <a:cs typeface="Calibri" panose="020F0502020204030204" pitchFamily="34" charset="0"/>
              </a:rPr>
              <a:t>São muitas as pessoas que, conciliando com as suas vidas profissionais, nos ajudam de coração aberto</a:t>
            </a:r>
            <a:r>
              <a:rPr lang="pt-PT" b="1" dirty="0">
                <a:solidFill>
                  <a:schemeClr val="accent1">
                    <a:lumMod val="50000"/>
                  </a:schemeClr>
                </a:solidFill>
                <a:latin typeface="Arial" panose="020B0604020202020204" pitchFamily="34" charset="0"/>
                <a:cs typeface="Arial" panose="020B0604020202020204" pitchFamily="34" charset="0"/>
              </a:rPr>
              <a:t>.</a:t>
            </a:r>
            <a:endParaRPr lang="pt-PT" b="1" dirty="0">
              <a:solidFill>
                <a:schemeClr val="accent1">
                  <a:lumMod val="50000"/>
                </a:schemeClr>
              </a:solidFill>
            </a:endParaRPr>
          </a:p>
        </p:txBody>
      </p:sp>
      <p:pic>
        <p:nvPicPr>
          <p:cNvPr id="18" name="Imagem 17">
            <a:extLst>
              <a:ext uri="{FF2B5EF4-FFF2-40B4-BE49-F238E27FC236}">
                <a16:creationId xmlns:a16="http://schemas.microsoft.com/office/drawing/2014/main" id="{92A7B8DA-7936-4204-B56A-693431B59476}"/>
              </a:ext>
            </a:extLst>
          </p:cNvPr>
          <p:cNvPicPr>
            <a:picLocks noChangeAspect="1"/>
          </p:cNvPicPr>
          <p:nvPr/>
        </p:nvPicPr>
        <p:blipFill>
          <a:blip r:embed="rId8"/>
          <a:stretch>
            <a:fillRect/>
          </a:stretch>
        </p:blipFill>
        <p:spPr>
          <a:xfrm>
            <a:off x="7699689" y="3727966"/>
            <a:ext cx="4074389" cy="2726706"/>
          </a:xfrm>
          <a:prstGeom prst="rect">
            <a:avLst/>
          </a:prstGeom>
        </p:spPr>
      </p:pic>
      <p:pic>
        <p:nvPicPr>
          <p:cNvPr id="19" name="Imagem 18">
            <a:extLst>
              <a:ext uri="{FF2B5EF4-FFF2-40B4-BE49-F238E27FC236}">
                <a16:creationId xmlns:a16="http://schemas.microsoft.com/office/drawing/2014/main" id="{95BB7820-75EA-45C1-9718-8ECC85F4071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99689" y="6004995"/>
            <a:ext cx="950634" cy="449677"/>
          </a:xfrm>
          <a:prstGeom prst="rect">
            <a:avLst/>
          </a:prstGeom>
        </p:spPr>
      </p:pic>
      <p:cxnSp>
        <p:nvCxnSpPr>
          <p:cNvPr id="21" name="Conexão reta 20">
            <a:extLst>
              <a:ext uri="{FF2B5EF4-FFF2-40B4-BE49-F238E27FC236}">
                <a16:creationId xmlns:a16="http://schemas.microsoft.com/office/drawing/2014/main" id="{741F8A6D-5450-4EE8-B2B6-87C653159C5E}"/>
              </a:ext>
            </a:extLst>
          </p:cNvPr>
          <p:cNvCxnSpPr/>
          <p:nvPr/>
        </p:nvCxnSpPr>
        <p:spPr>
          <a:xfrm>
            <a:off x="7795967" y="3837414"/>
            <a:ext cx="0" cy="22386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exão reta 22">
            <a:extLst>
              <a:ext uri="{FF2B5EF4-FFF2-40B4-BE49-F238E27FC236}">
                <a16:creationId xmlns:a16="http://schemas.microsoft.com/office/drawing/2014/main" id="{E3228FB7-6E9B-4B8F-A3E1-B84B8D7ACED7}"/>
              </a:ext>
            </a:extLst>
          </p:cNvPr>
          <p:cNvCxnSpPr>
            <a:cxnSpLocks/>
          </p:cNvCxnSpPr>
          <p:nvPr/>
        </p:nvCxnSpPr>
        <p:spPr>
          <a:xfrm>
            <a:off x="7795967" y="3837414"/>
            <a:ext cx="389327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xão reta 24">
            <a:extLst>
              <a:ext uri="{FF2B5EF4-FFF2-40B4-BE49-F238E27FC236}">
                <a16:creationId xmlns:a16="http://schemas.microsoft.com/office/drawing/2014/main" id="{8B4DB60F-DC37-42E8-9AFB-BDED74B2BFE8}"/>
              </a:ext>
            </a:extLst>
          </p:cNvPr>
          <p:cNvCxnSpPr>
            <a:cxnSpLocks/>
          </p:cNvCxnSpPr>
          <p:nvPr/>
        </p:nvCxnSpPr>
        <p:spPr>
          <a:xfrm>
            <a:off x="11689237" y="3832223"/>
            <a:ext cx="0" cy="25489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exão reta 28">
            <a:extLst>
              <a:ext uri="{FF2B5EF4-FFF2-40B4-BE49-F238E27FC236}">
                <a16:creationId xmlns:a16="http://schemas.microsoft.com/office/drawing/2014/main" id="{A9D27ED2-6255-4593-AFCF-F8AA2964D37A}"/>
              </a:ext>
            </a:extLst>
          </p:cNvPr>
          <p:cNvCxnSpPr/>
          <p:nvPr/>
        </p:nvCxnSpPr>
        <p:spPr>
          <a:xfrm flipH="1">
            <a:off x="8650323" y="6381136"/>
            <a:ext cx="303891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exão reta 19">
            <a:extLst>
              <a:ext uri="{FF2B5EF4-FFF2-40B4-BE49-F238E27FC236}">
                <a16:creationId xmlns:a16="http://schemas.microsoft.com/office/drawing/2014/main" id="{A6972505-44AC-4486-A5FE-F8DC5324ACDD}"/>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22" name="CaixaDeTexto 21">
            <a:extLst>
              <a:ext uri="{FF2B5EF4-FFF2-40B4-BE49-F238E27FC236}">
                <a16:creationId xmlns:a16="http://schemas.microsoft.com/office/drawing/2014/main" id="{C318EAB3-FB19-40DD-A25A-6160D33A7843}"/>
              </a:ext>
            </a:extLst>
          </p:cNvPr>
          <p:cNvSpPr txBox="1"/>
          <p:nvPr/>
        </p:nvSpPr>
        <p:spPr>
          <a:xfrm>
            <a:off x="2749669" y="524417"/>
            <a:ext cx="3804631" cy="584775"/>
          </a:xfrm>
          <a:prstGeom prst="rect">
            <a:avLst/>
          </a:prstGeom>
          <a:noFill/>
        </p:spPr>
        <p:txBody>
          <a:bodyPr wrap="none" rtlCol="0">
            <a:spAutoFit/>
          </a:bodyPr>
          <a:lstStyle/>
          <a:p>
            <a:r>
              <a:rPr lang="pt-PT" sz="3200" b="1" dirty="0">
                <a:solidFill>
                  <a:srgbClr val="537893"/>
                </a:solidFill>
              </a:rPr>
              <a:t>Os Nosso Voluntários</a:t>
            </a:r>
          </a:p>
        </p:txBody>
      </p:sp>
    </p:spTree>
    <p:extLst>
      <p:ext uri="{BB962C8B-B14F-4D97-AF65-F5344CB8AC3E}">
        <p14:creationId xmlns:p14="http://schemas.microsoft.com/office/powerpoint/2010/main" val="1898781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F2C50E63-482B-7A40-87E6-B9ECE75BDDD2}"/>
              </a:ext>
            </a:extLst>
          </p:cNvPr>
          <p:cNvGraphicFramePr>
            <a:graphicFrameLocks noGrp="1"/>
          </p:cNvGraphicFramePr>
          <p:nvPr/>
        </p:nvGraphicFramePr>
        <p:xfrm>
          <a:off x="2273300" y="1249363"/>
          <a:ext cx="7645568" cy="4360763"/>
        </p:xfrm>
        <a:graphic>
          <a:graphicData uri="http://schemas.openxmlformats.org/drawingml/2006/table">
            <a:tbl>
              <a:tblPr>
                <a:tableStyleId>{5C22544A-7EE6-4342-B048-85BDC9FD1C3A}</a:tableStyleId>
              </a:tblPr>
              <a:tblGrid>
                <a:gridCol w="168086">
                  <a:extLst>
                    <a:ext uri="{9D8B030D-6E8A-4147-A177-3AD203B41FA5}">
                      <a16:colId xmlns:a16="http://schemas.microsoft.com/office/drawing/2014/main" val="161612177"/>
                    </a:ext>
                  </a:extLst>
                </a:gridCol>
                <a:gridCol w="4239497">
                  <a:extLst>
                    <a:ext uri="{9D8B030D-6E8A-4147-A177-3AD203B41FA5}">
                      <a16:colId xmlns:a16="http://schemas.microsoft.com/office/drawing/2014/main" val="1691166962"/>
                    </a:ext>
                  </a:extLst>
                </a:gridCol>
                <a:gridCol w="65367">
                  <a:extLst>
                    <a:ext uri="{9D8B030D-6E8A-4147-A177-3AD203B41FA5}">
                      <a16:colId xmlns:a16="http://schemas.microsoft.com/office/drawing/2014/main" val="400591843"/>
                    </a:ext>
                  </a:extLst>
                </a:gridCol>
                <a:gridCol w="513595">
                  <a:extLst>
                    <a:ext uri="{9D8B030D-6E8A-4147-A177-3AD203B41FA5}">
                      <a16:colId xmlns:a16="http://schemas.microsoft.com/office/drawing/2014/main" val="1949211195"/>
                    </a:ext>
                  </a:extLst>
                </a:gridCol>
                <a:gridCol w="77039">
                  <a:extLst>
                    <a:ext uri="{9D8B030D-6E8A-4147-A177-3AD203B41FA5}">
                      <a16:colId xmlns:a16="http://schemas.microsoft.com/office/drawing/2014/main" val="4190330622"/>
                    </a:ext>
                  </a:extLst>
                </a:gridCol>
                <a:gridCol w="189096">
                  <a:extLst>
                    <a:ext uri="{9D8B030D-6E8A-4147-A177-3AD203B41FA5}">
                      <a16:colId xmlns:a16="http://schemas.microsoft.com/office/drawing/2014/main" val="2626319654"/>
                    </a:ext>
                  </a:extLst>
                </a:gridCol>
                <a:gridCol w="65367">
                  <a:extLst>
                    <a:ext uri="{9D8B030D-6E8A-4147-A177-3AD203B41FA5}">
                      <a16:colId xmlns:a16="http://schemas.microsoft.com/office/drawing/2014/main" val="542418276"/>
                    </a:ext>
                  </a:extLst>
                </a:gridCol>
                <a:gridCol w="1241967">
                  <a:extLst>
                    <a:ext uri="{9D8B030D-6E8A-4147-A177-3AD203B41FA5}">
                      <a16:colId xmlns:a16="http://schemas.microsoft.com/office/drawing/2014/main" val="3546644616"/>
                    </a:ext>
                  </a:extLst>
                </a:gridCol>
                <a:gridCol w="1085554">
                  <a:extLst>
                    <a:ext uri="{9D8B030D-6E8A-4147-A177-3AD203B41FA5}">
                      <a16:colId xmlns:a16="http://schemas.microsoft.com/office/drawing/2014/main" val="2604494314"/>
                    </a:ext>
                  </a:extLst>
                </a:gridCol>
              </a:tblGrid>
              <a:tr h="441630">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800" u="none" strike="noStrike">
                          <a:effectLst/>
                        </a:rPr>
                        <a:t> </a:t>
                      </a:r>
                      <a:endParaRPr lang="pt-PT"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69602238"/>
                  </a:ext>
                </a:extLst>
              </a:tr>
              <a:tr h="233667">
                <a:tc gridSpan="9">
                  <a:txBody>
                    <a:bodyPr/>
                    <a:lstStyle/>
                    <a:p>
                      <a:pPr algn="ctr" fontAlgn="ctr"/>
                      <a:r>
                        <a:rPr lang="pt-PT" sz="1500" u="none" strike="noStrike">
                          <a:effectLst/>
                        </a:rPr>
                        <a:t>ASSOCIAÇÃO DE AJUDA AO RECÉM NASCIDO</a:t>
                      </a:r>
                      <a:endParaRPr lang="pt-PT" sz="1500" b="1" i="1" u="none" strike="noStrike">
                        <a:solidFill>
                          <a:srgbClr val="000000"/>
                        </a:solidFill>
                        <a:effectLst/>
                        <a:latin typeface="Arial" panose="020B0604020202020204" pitchFamily="34" charset="0"/>
                      </a:endParaRPr>
                    </a:p>
                  </a:txBody>
                  <a:tcPr marL="0" marR="0" marT="0" marB="0" anchor="ct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val="379302207"/>
                  </a:ext>
                </a:extLst>
              </a:tr>
              <a:tr h="233667">
                <a:tc>
                  <a:txBody>
                    <a:bodyPr/>
                    <a:lstStyle/>
                    <a:p>
                      <a:pPr algn="ctr" fontAlgn="ctr"/>
                      <a:r>
                        <a:rPr lang="pt-PT" sz="1500" u="none" strike="noStrike">
                          <a:effectLst/>
                        </a:rPr>
                        <a:t> </a:t>
                      </a:r>
                      <a:endParaRPr lang="pt-PT" sz="1500" b="1"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pt-PT" sz="1500" u="none" strike="noStrike">
                          <a:effectLst/>
                        </a:rPr>
                        <a:t> </a:t>
                      </a:r>
                      <a:endParaRPr lang="pt-PT" sz="1500" b="1"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1500" u="none" strike="noStrike">
                          <a:effectLst/>
                        </a:rPr>
                        <a:t> </a:t>
                      </a:r>
                      <a:endParaRPr lang="pt-PT" sz="1500" b="1"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1500" u="none" strike="noStrike">
                          <a:effectLst/>
                        </a:rPr>
                        <a:t> </a:t>
                      </a:r>
                      <a:endParaRPr lang="pt-PT" sz="1500" b="1"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1500" u="none" strike="noStrike">
                          <a:effectLst/>
                        </a:rPr>
                        <a:t> </a:t>
                      </a:r>
                      <a:endParaRPr lang="pt-PT" sz="1500" b="1"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1500" u="none" strike="noStrike">
                          <a:effectLst/>
                        </a:rPr>
                        <a:t> </a:t>
                      </a:r>
                      <a:endParaRPr lang="pt-PT" sz="1500" b="1"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1500" u="none" strike="noStrike">
                          <a:effectLst/>
                        </a:rPr>
                        <a:t> </a:t>
                      </a:r>
                      <a:endParaRPr lang="pt-PT" sz="1500" b="1"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1500" u="none" strike="noStrike">
                          <a:effectLst/>
                        </a:rPr>
                        <a:t> </a:t>
                      </a:r>
                      <a:endParaRPr lang="pt-PT" sz="1500" b="1"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1500" u="none" strike="noStrike">
                          <a:effectLst/>
                        </a:rPr>
                        <a:t> </a:t>
                      </a:r>
                      <a:endParaRPr lang="pt-PT" sz="15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888452117"/>
                  </a:ext>
                </a:extLst>
              </a:tr>
              <a:tr h="186933">
                <a:tc gridSpan="9">
                  <a:txBody>
                    <a:bodyPr/>
                    <a:lstStyle/>
                    <a:p>
                      <a:pPr algn="ctr" fontAlgn="b"/>
                      <a:r>
                        <a:rPr lang="pt-PT" sz="900" u="none" strike="noStrike">
                          <a:effectLst/>
                        </a:rPr>
                        <a:t>DEMONSTRAÇÃO DOS RESULTADOS POR NATUREZAS DO EXERCÍCIO FINDO EM 31 DE DEZEMBRO DE 2020</a:t>
                      </a:r>
                      <a:endParaRPr lang="pt-PT" sz="900" b="0" i="0" u="none" strike="noStrike">
                        <a:solidFill>
                          <a:srgbClr val="000000"/>
                        </a:solidFill>
                        <a:effectLst/>
                        <a:latin typeface="Arial" panose="020B0604020202020204" pitchFamily="34" charset="0"/>
                      </a:endParaRPr>
                    </a:p>
                  </a:txBody>
                  <a:tcPr marL="0" marR="0" marT="0" marB="0" anchor="b"/>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val="540714396"/>
                  </a:ext>
                </a:extLst>
              </a:tr>
              <a:tr h="179456">
                <a:tc gridSpan="9">
                  <a:txBody>
                    <a:bodyPr/>
                    <a:lstStyle/>
                    <a:p>
                      <a:pPr algn="ctr" fontAlgn="b"/>
                      <a:r>
                        <a:rPr lang="pt-PT" sz="1200" u="none" strike="noStrike">
                          <a:effectLst/>
                        </a:rPr>
                        <a:t> </a:t>
                      </a:r>
                      <a:endParaRPr lang="pt-PT" sz="1200" b="0" i="0" u="none" strike="noStrike">
                        <a:solidFill>
                          <a:srgbClr val="000000"/>
                        </a:solidFill>
                        <a:effectLst/>
                        <a:latin typeface="Arial" panose="020B0604020202020204" pitchFamily="34" charset="0"/>
                      </a:endParaRPr>
                    </a:p>
                  </a:txBody>
                  <a:tcPr marL="0" marR="0" marT="0" marB="0" anchor="b"/>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val="3693849478"/>
                  </a:ext>
                </a:extLst>
              </a:tr>
              <a:tr h="179456">
                <a:tc>
                  <a:txBody>
                    <a:bodyPr/>
                    <a:lstStyle/>
                    <a:p>
                      <a:pPr algn="ctr" fontAlgn="b"/>
                      <a:r>
                        <a:rPr lang="pt-PT" sz="1200" u="none" strike="noStrike">
                          <a:effectLst/>
                        </a:rPr>
                        <a:t> </a:t>
                      </a:r>
                      <a:endParaRPr lang="pt-PT" sz="12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1200" u="none" strike="noStrike">
                          <a:effectLst/>
                        </a:rPr>
                        <a:t> </a:t>
                      </a:r>
                      <a:endParaRPr lang="pt-PT" sz="12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1200" u="none" strike="noStrike">
                          <a:effectLst/>
                        </a:rPr>
                        <a:t> </a:t>
                      </a:r>
                      <a:endParaRPr lang="pt-PT" sz="12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1200" u="none" strike="noStrike">
                          <a:effectLst/>
                        </a:rPr>
                        <a:t> </a:t>
                      </a:r>
                      <a:endParaRPr lang="pt-PT" sz="12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1200" u="none" strike="noStrike">
                          <a:effectLst/>
                        </a:rPr>
                        <a:t> </a:t>
                      </a:r>
                      <a:endParaRPr lang="pt-PT" sz="12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1200" u="none" strike="noStrike">
                          <a:effectLst/>
                        </a:rPr>
                        <a:t> </a:t>
                      </a:r>
                      <a:endParaRPr lang="pt-PT" sz="12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1200" u="none" strike="noStrike">
                          <a:effectLst/>
                        </a:rPr>
                        <a:t> </a:t>
                      </a:r>
                      <a:endParaRPr lang="pt-PT" sz="12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1200" u="none" strike="noStrike">
                          <a:effectLst/>
                        </a:rPr>
                        <a:t> </a:t>
                      </a:r>
                      <a:endParaRPr lang="pt-PT" sz="12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1200" u="none" strike="noStrike">
                          <a:effectLst/>
                        </a:rPr>
                        <a:t> </a:t>
                      </a:r>
                      <a:endParaRPr lang="pt-PT" sz="12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117457705"/>
                  </a:ext>
                </a:extLst>
              </a:tr>
              <a:tr h="121507">
                <a:tc gridSpan="9">
                  <a:txBody>
                    <a:bodyPr/>
                    <a:lstStyle/>
                    <a:p>
                      <a:pPr algn="ctr" fontAlgn="b"/>
                      <a:r>
                        <a:rPr lang="pt-PT" sz="700" u="none" strike="noStrike">
                          <a:effectLst/>
                        </a:rPr>
                        <a:t>(Montantes expressos em euros)</a:t>
                      </a:r>
                      <a:endParaRPr lang="pt-PT" sz="700" b="0" i="1" u="none" strike="noStrike">
                        <a:solidFill>
                          <a:srgbClr val="000000"/>
                        </a:solidFill>
                        <a:effectLst/>
                        <a:latin typeface="Arial" panose="020B0604020202020204" pitchFamily="34" charset="0"/>
                      </a:endParaRPr>
                    </a:p>
                  </a:txBody>
                  <a:tcPr marL="0" marR="0" marT="0" marB="0" anchor="b"/>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val="748014110"/>
                  </a:ext>
                </a:extLst>
              </a:tr>
              <a:tr h="121507">
                <a:tc>
                  <a:txBody>
                    <a:bodyPr/>
                    <a:lstStyle/>
                    <a:p>
                      <a:pPr algn="ctr" fontAlgn="b"/>
                      <a:r>
                        <a:rPr lang="pt-PT" sz="700" u="none" strike="noStrike">
                          <a:effectLst/>
                        </a:rPr>
                        <a:t> </a:t>
                      </a:r>
                      <a:endParaRPr lang="pt-PT" sz="700" b="0" i="1"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1"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1"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1"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1"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1"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1"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1"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1"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810088817"/>
                  </a:ext>
                </a:extLst>
              </a:tr>
              <a:tr h="121507">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407801481"/>
                  </a:ext>
                </a:extLst>
              </a:tr>
              <a:tr h="121507">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929605892"/>
                  </a:ext>
                </a:extLst>
              </a:tr>
              <a:tr h="134592">
                <a:tc>
                  <a:txBody>
                    <a:bodyPr/>
                    <a:lstStyle/>
                    <a:p>
                      <a:pPr algn="l" fontAlgn="b"/>
                      <a:r>
                        <a:rPr lang="pt-PT" sz="900" u="none" strike="noStrike">
                          <a:effectLst/>
                        </a:rPr>
                        <a:t> </a:t>
                      </a:r>
                      <a:endParaRPr lang="pt-PT" sz="9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800" u="none" strike="noStrike">
                          <a:effectLst/>
                        </a:rPr>
                        <a:t>RENDIMENTOS E GASTOS</a:t>
                      </a:r>
                      <a:endParaRPr lang="pt-PT" sz="800" b="1"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900" u="none" strike="noStrike">
                          <a:effectLst/>
                        </a:rPr>
                        <a:t> </a:t>
                      </a:r>
                      <a:endParaRPr lang="pt-PT" sz="9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800" u="none" strike="noStrike">
                          <a:effectLst/>
                        </a:rPr>
                        <a:t>Notas</a:t>
                      </a:r>
                      <a:endParaRPr lang="pt-PT" sz="8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800" u="none" strike="noStrike">
                          <a:effectLst/>
                        </a:rPr>
                        <a:t> </a:t>
                      </a:r>
                      <a:endParaRPr lang="pt-PT" sz="8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800" u="none" strike="noStrike">
                          <a:effectLst/>
                        </a:rPr>
                        <a:t> </a:t>
                      </a:r>
                      <a:endParaRPr lang="pt-PT" sz="8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800" u="none" strike="noStrike">
                          <a:effectLst/>
                        </a:rPr>
                        <a:t> </a:t>
                      </a:r>
                      <a:endParaRPr lang="pt-PT" sz="8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800" u="none" strike="noStrike">
                          <a:effectLst/>
                        </a:rPr>
                        <a:t>2020</a:t>
                      </a:r>
                      <a:endParaRPr lang="pt-PT" sz="8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800" u="none" strike="noStrike">
                          <a:effectLst/>
                        </a:rPr>
                        <a:t>2019</a:t>
                      </a:r>
                      <a:endParaRPr lang="pt-PT" sz="8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982761571"/>
                  </a:ext>
                </a:extLst>
              </a:tr>
              <a:tr h="121507">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84176700"/>
                  </a:ext>
                </a:extLst>
              </a:tr>
              <a:tr h="121507">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Vendas e serviços prestados</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2 059,76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1 205,00 </a:t>
                      </a:r>
                      <a:endParaRPr lang="pt-PT"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18534991"/>
                  </a:ext>
                </a:extLst>
              </a:tr>
              <a:tr h="121507">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Subsídios à exploração</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187 667,42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161 995,22 </a:t>
                      </a:r>
                      <a:endParaRPr lang="pt-PT"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58123724"/>
                  </a:ext>
                </a:extLst>
              </a:tr>
              <a:tr h="121507">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Custo das mercadorias vendidas e das matérias consumidas</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-61 877,22</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-42 242,73</a:t>
                      </a:r>
                      <a:endParaRPr lang="pt-PT"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353847360"/>
                  </a:ext>
                </a:extLst>
              </a:tr>
              <a:tr h="121507">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Fornecimentos e serviços externos</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(17 669,57)</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(28 251,26)</a:t>
                      </a:r>
                      <a:endParaRPr lang="pt-PT"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0750034"/>
                  </a:ext>
                </a:extLst>
              </a:tr>
              <a:tr h="121507">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Gastos com o pessoal</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(119 253,58)</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(108 111,74)</a:t>
                      </a:r>
                      <a:endParaRPr lang="pt-PT"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867012712"/>
                  </a:ext>
                </a:extLst>
              </a:tr>
              <a:tr h="121507">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Outros gastos</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(650,89)</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(210,31)</a:t>
                      </a:r>
                      <a:endParaRPr lang="pt-PT"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072015408"/>
                  </a:ext>
                </a:extLst>
              </a:tr>
              <a:tr h="189270">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Resultado antes de depreciações, gastos de financiamento e impostos</a:t>
                      </a:r>
                      <a:endParaRPr lang="pt-PT" sz="700" b="1"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-9 724,08</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-15 615,82</a:t>
                      </a:r>
                      <a:endParaRPr lang="pt-PT"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7390826"/>
                  </a:ext>
                </a:extLst>
              </a:tr>
              <a:tr h="121507">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3274981"/>
                  </a:ext>
                </a:extLst>
              </a:tr>
              <a:tr h="121507">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Gastos / reversões de depreciação e de amortização</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(704,94)</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(45,33)</a:t>
                      </a:r>
                      <a:endParaRPr lang="pt-PT"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557302195"/>
                  </a:ext>
                </a:extLst>
              </a:tr>
              <a:tr h="121507">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Imparidade de investimentos depreciáveis / amortizáveis (perdas / reversões)</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251329555"/>
                  </a:ext>
                </a:extLst>
              </a:tr>
              <a:tr h="203290">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Resultado operacional (antes de gastos de financiamento e impostos)</a:t>
                      </a:r>
                      <a:endParaRPr lang="pt-PT" sz="700" b="1"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-10 429,02</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-15 661,15</a:t>
                      </a:r>
                      <a:endParaRPr lang="pt-PT"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9521100"/>
                  </a:ext>
                </a:extLst>
              </a:tr>
              <a:tr h="121507">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406735365"/>
                  </a:ext>
                </a:extLst>
              </a:tr>
              <a:tr h="182260">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Resultado antes de impostos</a:t>
                      </a:r>
                      <a:endParaRPr lang="pt-PT" sz="700" b="1"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-10 429,02</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-15 661,15</a:t>
                      </a:r>
                      <a:endParaRPr lang="pt-PT"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363917845"/>
                  </a:ext>
                </a:extLst>
              </a:tr>
              <a:tr h="121507">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616301676"/>
                  </a:ext>
                </a:extLst>
              </a:tr>
              <a:tr h="121507">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Imposto sobre o rendimento do período</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827059211"/>
                  </a:ext>
                </a:extLst>
              </a:tr>
              <a:tr h="121507">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Resultado líquido do período</a:t>
                      </a:r>
                      <a:endParaRPr lang="pt-PT" sz="700" b="1"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pt-PT" sz="700" u="none" strike="noStrike">
                          <a:effectLst/>
                        </a:rPr>
                        <a:t> </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a:effectLst/>
                        </a:rPr>
                        <a:t>-10 429,02</a:t>
                      </a:r>
                      <a:endParaRPr lang="pt-PT"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pt-PT" sz="700" u="none" strike="noStrike" dirty="0">
                          <a:effectLst/>
                        </a:rPr>
                        <a:t>-15 661,15</a:t>
                      </a:r>
                      <a:endParaRPr lang="pt-PT" sz="7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060083768"/>
                  </a:ext>
                </a:extLst>
              </a:tr>
            </a:tbl>
          </a:graphicData>
        </a:graphic>
      </p:graphicFrame>
      <p:graphicFrame>
        <p:nvGraphicFramePr>
          <p:cNvPr id="3" name="Objeto 2">
            <a:extLst>
              <a:ext uri="{FF2B5EF4-FFF2-40B4-BE49-F238E27FC236}">
                <a16:creationId xmlns:a16="http://schemas.microsoft.com/office/drawing/2014/main" id="{86C6F8EC-DC0C-B44A-8A80-7FF88FECFDC3}"/>
              </a:ext>
            </a:extLst>
          </p:cNvPr>
          <p:cNvGraphicFramePr>
            <a:graphicFrameLocks noChangeAspect="1"/>
          </p:cNvGraphicFramePr>
          <p:nvPr>
            <p:extLst>
              <p:ext uri="{D42A27DB-BD31-4B8C-83A1-F6EECF244321}">
                <p14:modId xmlns:p14="http://schemas.microsoft.com/office/powerpoint/2010/main" val="2458192038"/>
              </p:ext>
            </p:extLst>
          </p:nvPr>
        </p:nvGraphicFramePr>
        <p:xfrm>
          <a:off x="895350" y="539750"/>
          <a:ext cx="10401300" cy="5778500"/>
        </p:xfrm>
        <a:graphic>
          <a:graphicData uri="http://schemas.openxmlformats.org/presentationml/2006/ole">
            <mc:AlternateContent xmlns:mc="http://schemas.openxmlformats.org/markup-compatibility/2006">
              <mc:Choice xmlns:v="urn:schemas-microsoft-com:vml" Requires="v">
                <p:oleObj spid="_x0000_s1033" name="Folha de Cálculo" r:id="rId3" imgW="10401300" imgH="5778500" progId="Excel.Sheet.12">
                  <p:embed/>
                </p:oleObj>
              </mc:Choice>
              <mc:Fallback>
                <p:oleObj name="Folha de Cálculo" r:id="rId3" imgW="10401300" imgH="5778500" progId="Excel.Sheet.12">
                  <p:embed/>
                  <p:pic>
                    <p:nvPicPr>
                      <p:cNvPr id="0" name=""/>
                      <p:cNvPicPr/>
                      <p:nvPr/>
                    </p:nvPicPr>
                    <p:blipFill>
                      <a:blip r:embed="rId4"/>
                      <a:stretch>
                        <a:fillRect/>
                      </a:stretch>
                    </p:blipFill>
                    <p:spPr>
                      <a:xfrm>
                        <a:off x="895350" y="539750"/>
                        <a:ext cx="10401300" cy="5778500"/>
                      </a:xfrm>
                      <a:prstGeom prst="rect">
                        <a:avLst/>
                      </a:prstGeom>
                    </p:spPr>
                  </p:pic>
                </p:oleObj>
              </mc:Fallback>
            </mc:AlternateContent>
          </a:graphicData>
        </a:graphic>
      </p:graphicFrame>
    </p:spTree>
    <p:extLst>
      <p:ext uri="{BB962C8B-B14F-4D97-AF65-F5344CB8AC3E}">
        <p14:creationId xmlns:p14="http://schemas.microsoft.com/office/powerpoint/2010/main" val="24332982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extLst>
              <a:ext uri="{FF2B5EF4-FFF2-40B4-BE49-F238E27FC236}">
                <a16:creationId xmlns:a16="http://schemas.microsoft.com/office/drawing/2014/main" id="{CCFB673C-4910-4647-8570-1D83709597B1}"/>
              </a:ext>
            </a:extLst>
          </p:cNvPr>
          <p:cNvGraphicFramePr>
            <a:graphicFrameLocks noChangeAspect="1"/>
          </p:cNvGraphicFramePr>
          <p:nvPr>
            <p:extLst>
              <p:ext uri="{D42A27DB-BD31-4B8C-83A1-F6EECF244321}">
                <p14:modId xmlns:p14="http://schemas.microsoft.com/office/powerpoint/2010/main" val="1854307902"/>
              </p:ext>
            </p:extLst>
          </p:nvPr>
        </p:nvGraphicFramePr>
        <p:xfrm>
          <a:off x="3189288" y="719138"/>
          <a:ext cx="5811837" cy="5418137"/>
        </p:xfrm>
        <a:graphic>
          <a:graphicData uri="http://schemas.openxmlformats.org/presentationml/2006/ole">
            <mc:AlternateContent xmlns:mc="http://schemas.openxmlformats.org/markup-compatibility/2006">
              <mc:Choice xmlns:v="urn:schemas-microsoft-com:vml" Requires="v">
                <p:oleObj spid="_x0000_s2057" name="Folha de Cálculo" r:id="rId3" imgW="9385300" imgH="8750300" progId="Excel.Sheet.12">
                  <p:embed/>
                </p:oleObj>
              </mc:Choice>
              <mc:Fallback>
                <p:oleObj name="Folha de Cálculo" r:id="rId3" imgW="9385300" imgH="8750300" progId="Excel.Sheet.12">
                  <p:embed/>
                  <p:pic>
                    <p:nvPicPr>
                      <p:cNvPr id="0" name=""/>
                      <p:cNvPicPr/>
                      <p:nvPr/>
                    </p:nvPicPr>
                    <p:blipFill>
                      <a:blip r:embed="rId4"/>
                      <a:stretch>
                        <a:fillRect/>
                      </a:stretch>
                    </p:blipFill>
                    <p:spPr>
                      <a:xfrm>
                        <a:off x="3189288" y="719138"/>
                        <a:ext cx="5811837" cy="5418137"/>
                      </a:xfrm>
                      <a:prstGeom prst="rect">
                        <a:avLst/>
                      </a:prstGeom>
                    </p:spPr>
                  </p:pic>
                </p:oleObj>
              </mc:Fallback>
            </mc:AlternateContent>
          </a:graphicData>
        </a:graphic>
      </p:graphicFrame>
    </p:spTree>
    <p:extLst>
      <p:ext uri="{BB962C8B-B14F-4D97-AF65-F5344CB8AC3E}">
        <p14:creationId xmlns:p14="http://schemas.microsoft.com/office/powerpoint/2010/main" val="2011474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57B0609-7382-5746-A4F7-66E18E41C822}"/>
              </a:ext>
            </a:extLst>
          </p:cNvPr>
          <p:cNvPicPr>
            <a:picLocks noChangeAspect="1"/>
          </p:cNvPicPr>
          <p:nvPr/>
        </p:nvPicPr>
        <p:blipFill>
          <a:blip r:embed="rId2"/>
          <a:stretch>
            <a:fillRect/>
          </a:stretch>
        </p:blipFill>
        <p:spPr>
          <a:xfrm>
            <a:off x="3669582" y="0"/>
            <a:ext cx="4852835" cy="6858000"/>
          </a:xfrm>
          <a:prstGeom prst="rect">
            <a:avLst/>
          </a:prstGeom>
        </p:spPr>
      </p:pic>
    </p:spTree>
    <p:extLst>
      <p:ext uri="{BB962C8B-B14F-4D97-AF65-F5344CB8AC3E}">
        <p14:creationId xmlns:p14="http://schemas.microsoft.com/office/powerpoint/2010/main" val="2385084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723F4219-8D7D-4BF1-8AB3-F154928C8EDE}"/>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1677093E-4310-4D92-9F68-B08426FBF9BA}"/>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D461ED8F-9684-4622-B158-5925AFB63C95}"/>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E60886A5-3213-4E54-A486-E8E8DB958712}"/>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3A7C33C3-70D1-49CC-AD07-B7BEA3D6FE93}"/>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1AC8BABB-D514-427D-95E9-2A6ECDEC76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grpSp>
        <p:nvGrpSpPr>
          <p:cNvPr id="11" name="Agrupar 10">
            <a:extLst>
              <a:ext uri="{FF2B5EF4-FFF2-40B4-BE49-F238E27FC236}">
                <a16:creationId xmlns:a16="http://schemas.microsoft.com/office/drawing/2014/main" id="{847CF849-E318-43DA-BFEB-6DF6E129F1F2}"/>
              </a:ext>
            </a:extLst>
          </p:cNvPr>
          <p:cNvGrpSpPr/>
          <p:nvPr/>
        </p:nvGrpSpPr>
        <p:grpSpPr>
          <a:xfrm>
            <a:off x="2573518" y="459287"/>
            <a:ext cx="8927183" cy="584775"/>
            <a:chOff x="2573518" y="459287"/>
            <a:chExt cx="8927183" cy="584775"/>
          </a:xfrm>
        </p:grpSpPr>
        <p:cxnSp>
          <p:nvCxnSpPr>
            <p:cNvPr id="9" name="Conexão reta 8">
              <a:extLst>
                <a:ext uri="{FF2B5EF4-FFF2-40B4-BE49-F238E27FC236}">
                  <a16:creationId xmlns:a16="http://schemas.microsoft.com/office/drawing/2014/main" id="{6052BCEB-E986-412F-841E-4E57B643139B}"/>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0" name="CaixaDeTexto 9">
              <a:extLst>
                <a:ext uri="{FF2B5EF4-FFF2-40B4-BE49-F238E27FC236}">
                  <a16:creationId xmlns:a16="http://schemas.microsoft.com/office/drawing/2014/main" id="{7FEA0E37-BE2F-476B-BF75-51126244CB95}"/>
                </a:ext>
              </a:extLst>
            </p:cNvPr>
            <p:cNvSpPr txBox="1"/>
            <p:nvPr/>
          </p:nvSpPr>
          <p:spPr>
            <a:xfrm>
              <a:off x="2752627" y="459287"/>
              <a:ext cx="6094428" cy="584775"/>
            </a:xfrm>
            <a:prstGeom prst="rect">
              <a:avLst/>
            </a:prstGeom>
            <a:noFill/>
          </p:spPr>
          <p:txBody>
            <a:bodyPr wrap="square">
              <a:spAutoFit/>
            </a:bodyPr>
            <a:lstStyle/>
            <a:p>
              <a:r>
                <a:rPr lang="pt-PT" sz="3200" b="1" dirty="0">
                  <a:solidFill>
                    <a:srgbClr val="537893"/>
                  </a:solidFill>
                </a:rPr>
                <a:t>Demonstração de Resultados</a:t>
              </a:r>
            </a:p>
          </p:txBody>
        </p:sp>
      </p:grpSp>
      <p:graphicFrame>
        <p:nvGraphicFramePr>
          <p:cNvPr id="13" name="Tabela 12"/>
          <p:cNvGraphicFramePr>
            <a:graphicFrameLocks noGrp="1"/>
          </p:cNvGraphicFramePr>
          <p:nvPr>
            <p:extLst>
              <p:ext uri="{D42A27DB-BD31-4B8C-83A1-F6EECF244321}">
                <p14:modId xmlns:p14="http://schemas.microsoft.com/office/powerpoint/2010/main" val="1853405053"/>
              </p:ext>
            </p:extLst>
          </p:nvPr>
        </p:nvGraphicFramePr>
        <p:xfrm>
          <a:off x="2573518" y="1276199"/>
          <a:ext cx="8927181" cy="5589821"/>
        </p:xfrm>
        <a:graphic>
          <a:graphicData uri="http://schemas.openxmlformats.org/drawingml/2006/table">
            <a:tbl>
              <a:tblPr>
                <a:tableStyleId>{5C22544A-7EE6-4342-B048-85BDC9FD1C3A}</a:tableStyleId>
              </a:tblPr>
              <a:tblGrid>
                <a:gridCol w="2394366">
                  <a:extLst>
                    <a:ext uri="{9D8B030D-6E8A-4147-A177-3AD203B41FA5}">
                      <a16:colId xmlns:a16="http://schemas.microsoft.com/office/drawing/2014/main" val="2768681212"/>
                    </a:ext>
                  </a:extLst>
                </a:gridCol>
                <a:gridCol w="676170">
                  <a:extLst>
                    <a:ext uri="{9D8B030D-6E8A-4147-A177-3AD203B41FA5}">
                      <a16:colId xmlns:a16="http://schemas.microsoft.com/office/drawing/2014/main" val="4054488376"/>
                    </a:ext>
                  </a:extLst>
                </a:gridCol>
                <a:gridCol w="719541">
                  <a:extLst>
                    <a:ext uri="{9D8B030D-6E8A-4147-A177-3AD203B41FA5}">
                      <a16:colId xmlns:a16="http://schemas.microsoft.com/office/drawing/2014/main" val="576422104"/>
                    </a:ext>
                  </a:extLst>
                </a:gridCol>
                <a:gridCol w="964399">
                  <a:extLst>
                    <a:ext uri="{9D8B030D-6E8A-4147-A177-3AD203B41FA5}">
                      <a16:colId xmlns:a16="http://schemas.microsoft.com/office/drawing/2014/main" val="2105809594"/>
                    </a:ext>
                  </a:extLst>
                </a:gridCol>
                <a:gridCol w="40121">
                  <a:extLst>
                    <a:ext uri="{9D8B030D-6E8A-4147-A177-3AD203B41FA5}">
                      <a16:colId xmlns:a16="http://schemas.microsoft.com/office/drawing/2014/main" val="2980258355"/>
                    </a:ext>
                  </a:extLst>
                </a:gridCol>
                <a:gridCol w="391190">
                  <a:extLst>
                    <a:ext uri="{9D8B030D-6E8A-4147-A177-3AD203B41FA5}">
                      <a16:colId xmlns:a16="http://schemas.microsoft.com/office/drawing/2014/main" val="1567230866"/>
                    </a:ext>
                  </a:extLst>
                </a:gridCol>
                <a:gridCol w="81365">
                  <a:extLst>
                    <a:ext uri="{9D8B030D-6E8A-4147-A177-3AD203B41FA5}">
                      <a16:colId xmlns:a16="http://schemas.microsoft.com/office/drawing/2014/main" val="3308049023"/>
                    </a:ext>
                  </a:extLst>
                </a:gridCol>
                <a:gridCol w="841446">
                  <a:extLst>
                    <a:ext uri="{9D8B030D-6E8A-4147-A177-3AD203B41FA5}">
                      <a16:colId xmlns:a16="http://schemas.microsoft.com/office/drawing/2014/main" val="2166337829"/>
                    </a:ext>
                  </a:extLst>
                </a:gridCol>
                <a:gridCol w="90274">
                  <a:extLst>
                    <a:ext uri="{9D8B030D-6E8A-4147-A177-3AD203B41FA5}">
                      <a16:colId xmlns:a16="http://schemas.microsoft.com/office/drawing/2014/main" val="658499986"/>
                    </a:ext>
                  </a:extLst>
                </a:gridCol>
                <a:gridCol w="1434368">
                  <a:extLst>
                    <a:ext uri="{9D8B030D-6E8A-4147-A177-3AD203B41FA5}">
                      <a16:colId xmlns:a16="http://schemas.microsoft.com/office/drawing/2014/main" val="3244772964"/>
                    </a:ext>
                  </a:extLst>
                </a:gridCol>
                <a:gridCol w="70214">
                  <a:extLst>
                    <a:ext uri="{9D8B030D-6E8A-4147-A177-3AD203B41FA5}">
                      <a16:colId xmlns:a16="http://schemas.microsoft.com/office/drawing/2014/main" val="3202187196"/>
                    </a:ext>
                  </a:extLst>
                </a:gridCol>
                <a:gridCol w="1223727">
                  <a:extLst>
                    <a:ext uri="{9D8B030D-6E8A-4147-A177-3AD203B41FA5}">
                      <a16:colId xmlns:a16="http://schemas.microsoft.com/office/drawing/2014/main" val="3970517914"/>
                    </a:ext>
                  </a:extLst>
                </a:gridCol>
              </a:tblGrid>
              <a:tr h="445909">
                <a:tc gridSpan="2">
                  <a:txBody>
                    <a:bodyPr/>
                    <a:lstStyle/>
                    <a:p>
                      <a:pPr algn="l" fontAlgn="ctr"/>
                      <a:r>
                        <a:rPr lang="pt-PT" sz="800" u="none" strike="noStrike" dirty="0">
                          <a:effectLst/>
                        </a:rPr>
                        <a:t> </a:t>
                      </a:r>
                      <a:endParaRPr lang="pt-PT" sz="800" b="0" i="0" u="none" strike="noStrike" dirty="0">
                        <a:solidFill>
                          <a:srgbClr val="2F75B5"/>
                        </a:solidFill>
                        <a:effectLst/>
                        <a:latin typeface="Calibri" panose="020F0502020204030204" pitchFamily="34" charset="0"/>
                      </a:endParaRPr>
                    </a:p>
                  </a:txBody>
                  <a:tcPr marL="6820" marR="6820" marT="6820" marB="0" anchor="ctr"/>
                </a:tc>
                <a:tc hMerge="1">
                  <a:txBody>
                    <a:bodyPr/>
                    <a:lstStyle/>
                    <a:p>
                      <a:pPr algn="l" fontAlgn="ctr"/>
                      <a:endParaRPr lang="pt-PT" sz="800" b="0" i="0" u="none" strike="noStrike" dirty="0">
                        <a:solidFill>
                          <a:srgbClr val="2F75B5"/>
                        </a:solidFill>
                        <a:effectLst/>
                        <a:latin typeface="Calibri" panose="020F0502020204030204" pitchFamily="34" charset="0"/>
                      </a:endParaRPr>
                    </a:p>
                  </a:txBody>
                  <a:tcPr marL="6820" marR="6820" marT="6820" marB="0" anchor="ctr"/>
                </a:tc>
                <a:tc gridSpan="2">
                  <a:txBody>
                    <a:bodyPr/>
                    <a:lstStyle/>
                    <a:p>
                      <a:pPr algn="ctr" fontAlgn="ctr"/>
                      <a:r>
                        <a:rPr lang="pt-PT" sz="1800" b="1" u="none" strike="noStrike" dirty="0">
                          <a:solidFill>
                            <a:srgbClr val="3A5468"/>
                          </a:solidFill>
                          <a:effectLst/>
                        </a:rPr>
                        <a:t>ORÇAMENTO 2021</a:t>
                      </a:r>
                      <a:endParaRPr lang="pt-PT" sz="1800" b="1" i="0" u="none" strike="noStrike" dirty="0">
                        <a:solidFill>
                          <a:srgbClr val="3A5468"/>
                        </a:solidFill>
                        <a:effectLst/>
                        <a:latin typeface="Calibri" panose="020F0502020204030204" pitchFamily="34" charset="0"/>
                      </a:endParaRPr>
                    </a:p>
                  </a:txBody>
                  <a:tcPr marL="6820" marR="6820" marT="6820" marB="0" anchor="ctr"/>
                </a:tc>
                <a:tc hMerge="1">
                  <a:txBody>
                    <a:bodyPr/>
                    <a:lstStyle/>
                    <a:p>
                      <a:pPr algn="ctr" fontAlgn="ctr"/>
                      <a:endParaRPr lang="pt-PT" sz="1600" b="1" i="0" u="none" strike="noStrike" dirty="0">
                        <a:solidFill>
                          <a:schemeClr val="accent1">
                            <a:lumMod val="75000"/>
                          </a:schemeClr>
                        </a:solidFill>
                        <a:effectLst/>
                        <a:latin typeface="Calibri" panose="020F0502020204030204" pitchFamily="34" charset="0"/>
                      </a:endParaRPr>
                    </a:p>
                  </a:txBody>
                  <a:tcPr marL="6820" marR="6820" marT="6820" marB="0" anchor="ctr"/>
                </a:tc>
                <a:tc>
                  <a:txBody>
                    <a:bodyPr/>
                    <a:lstStyle/>
                    <a:p>
                      <a:pPr algn="ctr" fontAlgn="ctr"/>
                      <a:r>
                        <a:rPr lang="pt-PT" sz="1800" b="1" u="none" strike="noStrike" dirty="0">
                          <a:solidFill>
                            <a:srgbClr val="3A5468"/>
                          </a:solidFill>
                          <a:effectLst/>
                        </a:rPr>
                        <a:t> </a:t>
                      </a:r>
                      <a:endParaRPr lang="pt-PT" sz="1800" b="1" i="0" u="none" strike="noStrike" dirty="0">
                        <a:solidFill>
                          <a:srgbClr val="3A5468"/>
                        </a:solidFill>
                        <a:effectLst/>
                        <a:latin typeface="Calibri" panose="020F0502020204030204" pitchFamily="34" charset="0"/>
                      </a:endParaRPr>
                    </a:p>
                  </a:txBody>
                  <a:tcPr marL="6820" marR="6820" marT="6820" marB="0" anchor="ctr"/>
                </a:tc>
                <a:tc gridSpan="3">
                  <a:txBody>
                    <a:bodyPr/>
                    <a:lstStyle/>
                    <a:p>
                      <a:pPr algn="ctr" fontAlgn="ctr"/>
                      <a:r>
                        <a:rPr lang="pt-PT" sz="1800" b="1" u="none" strike="noStrike" dirty="0">
                          <a:solidFill>
                            <a:srgbClr val="3A5468"/>
                          </a:solidFill>
                          <a:effectLst/>
                        </a:rPr>
                        <a:t>2020</a:t>
                      </a:r>
                      <a:endParaRPr lang="pt-PT" sz="1800" b="1" i="0" u="none" strike="noStrike" dirty="0">
                        <a:solidFill>
                          <a:srgbClr val="3A5468"/>
                        </a:solidFill>
                        <a:effectLst/>
                        <a:latin typeface="Calibri" panose="020F0502020204030204" pitchFamily="34" charset="0"/>
                      </a:endParaRPr>
                    </a:p>
                  </a:txBody>
                  <a:tcPr marL="6820" marR="6820" marT="6820" marB="0" anchor="ctr"/>
                </a:tc>
                <a:tc hMerge="1">
                  <a:txBody>
                    <a:bodyPr/>
                    <a:lstStyle/>
                    <a:p>
                      <a:pPr algn="ctr" fontAlgn="ctr"/>
                      <a:endParaRPr lang="pt-PT" sz="1600" b="1" i="0" u="none" strike="noStrike" dirty="0">
                        <a:solidFill>
                          <a:schemeClr val="accent1">
                            <a:lumMod val="75000"/>
                          </a:schemeClr>
                        </a:solidFill>
                        <a:effectLst/>
                        <a:latin typeface="Calibri" panose="020F0502020204030204" pitchFamily="34" charset="0"/>
                      </a:endParaRPr>
                    </a:p>
                  </a:txBody>
                  <a:tcPr marL="6820" marR="6820" marT="6820" marB="0" anchor="ctr"/>
                </a:tc>
                <a:tc hMerge="1">
                  <a:txBody>
                    <a:bodyPr/>
                    <a:lstStyle/>
                    <a:p>
                      <a:pPr algn="ctr" fontAlgn="ctr"/>
                      <a:endParaRPr lang="pt-PT" sz="1600" b="1" i="0" u="none" strike="noStrike" dirty="0">
                        <a:solidFill>
                          <a:schemeClr val="accent1">
                            <a:lumMod val="75000"/>
                          </a:schemeClr>
                        </a:solidFill>
                        <a:effectLst/>
                        <a:latin typeface="Calibri" panose="020F0502020204030204" pitchFamily="34" charset="0"/>
                      </a:endParaRPr>
                    </a:p>
                  </a:txBody>
                  <a:tcPr marL="6820" marR="6820" marT="6820" marB="0" anchor="ctr"/>
                </a:tc>
                <a:tc>
                  <a:txBody>
                    <a:bodyPr/>
                    <a:lstStyle/>
                    <a:p>
                      <a:pPr algn="ctr" fontAlgn="ctr"/>
                      <a:r>
                        <a:rPr lang="pt-PT" sz="1800" b="1" u="none" strike="noStrike" dirty="0">
                          <a:solidFill>
                            <a:srgbClr val="3A5468"/>
                          </a:solidFill>
                          <a:effectLst/>
                        </a:rPr>
                        <a:t> </a:t>
                      </a:r>
                      <a:endParaRPr lang="pt-PT" sz="1800" b="1"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800" b="1" u="none" strike="noStrike" dirty="0">
                          <a:solidFill>
                            <a:srgbClr val="3A5468"/>
                          </a:solidFill>
                          <a:effectLst/>
                        </a:rPr>
                        <a:t>2019*</a:t>
                      </a:r>
                      <a:endParaRPr lang="pt-PT" sz="1800" b="1"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800" b="1" u="none" strike="noStrike" dirty="0">
                          <a:solidFill>
                            <a:srgbClr val="3A5468"/>
                          </a:solidFill>
                          <a:effectLst/>
                        </a:rPr>
                        <a:t> </a:t>
                      </a:r>
                      <a:endParaRPr lang="pt-PT" sz="1800" b="1"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800" b="1" u="none" strike="noStrike" dirty="0">
                          <a:solidFill>
                            <a:srgbClr val="3A5468"/>
                          </a:solidFill>
                          <a:effectLst/>
                        </a:rPr>
                        <a:t>2018</a:t>
                      </a:r>
                      <a:endParaRPr lang="pt-PT" sz="1800" b="1" i="0" u="none" strike="noStrike" dirty="0">
                        <a:solidFill>
                          <a:srgbClr val="3A5468"/>
                        </a:solidFill>
                        <a:effectLst/>
                        <a:latin typeface="Calibri" panose="020F0502020204030204" pitchFamily="34" charset="0"/>
                      </a:endParaRPr>
                    </a:p>
                  </a:txBody>
                  <a:tcPr marL="6820" marR="6820" marT="6820" marB="0" anchor="ctr"/>
                </a:tc>
                <a:extLst>
                  <a:ext uri="{0D108BD9-81ED-4DB2-BD59-A6C34878D82A}">
                    <a16:rowId xmlns:a16="http://schemas.microsoft.com/office/drawing/2014/main" val="2010340512"/>
                  </a:ext>
                </a:extLst>
              </a:tr>
              <a:tr h="128470">
                <a:tc gridSpan="2">
                  <a:txBody>
                    <a:bodyPr/>
                    <a:lstStyle/>
                    <a:p>
                      <a:pPr algn="l" fontAlgn="ctr"/>
                      <a:r>
                        <a:rPr lang="pt-PT" sz="800" u="none" strike="noStrike" dirty="0">
                          <a:effectLst/>
                        </a:rPr>
                        <a:t> </a:t>
                      </a:r>
                      <a:endParaRPr lang="pt-PT" sz="800" b="0" i="0" u="none" strike="noStrike" dirty="0">
                        <a:solidFill>
                          <a:srgbClr val="2F75B5"/>
                        </a:solidFill>
                        <a:effectLst/>
                        <a:latin typeface="Calibri" panose="020F0502020204030204" pitchFamily="34" charset="0"/>
                      </a:endParaRPr>
                    </a:p>
                  </a:txBody>
                  <a:tcPr marL="6820" marR="6820" marT="6820" marB="0" anchor="ctr"/>
                </a:tc>
                <a:tc hMerge="1">
                  <a:txBody>
                    <a:bodyPr/>
                    <a:lstStyle/>
                    <a:p>
                      <a:pPr algn="l" fontAlgn="ctr"/>
                      <a:endParaRPr lang="pt-PT" sz="800" b="0" i="0" u="none" strike="noStrike" dirty="0">
                        <a:solidFill>
                          <a:srgbClr val="2F75B5"/>
                        </a:solidFill>
                        <a:effectLst/>
                        <a:latin typeface="Calibri" panose="020F0502020204030204" pitchFamily="34" charset="0"/>
                      </a:endParaRPr>
                    </a:p>
                  </a:txBody>
                  <a:tcPr marL="6820" marR="6820" marT="6820" marB="0" anchor="ctr"/>
                </a:tc>
                <a:tc gridSpan="2">
                  <a:txBody>
                    <a:bodyPr/>
                    <a:lstStyle/>
                    <a:p>
                      <a:pPr algn="ctr" fontAlgn="ctr"/>
                      <a:r>
                        <a:rPr lang="pt-PT" sz="1000" u="none" strike="noStrike" dirty="0">
                          <a:solidFill>
                            <a:srgbClr val="3A5468"/>
                          </a:solidFill>
                          <a:effectLst/>
                        </a:rPr>
                        <a:t> </a:t>
                      </a:r>
                      <a:endParaRPr lang="pt-PT" sz="1000" b="1" i="0" u="none" strike="noStrike" dirty="0">
                        <a:solidFill>
                          <a:srgbClr val="3A5468"/>
                        </a:solidFill>
                        <a:effectLst/>
                        <a:latin typeface="Calibri" panose="020F0502020204030204" pitchFamily="34" charset="0"/>
                      </a:endParaRPr>
                    </a:p>
                  </a:txBody>
                  <a:tcPr marL="6820" marR="6820" marT="6820" marB="0" anchor="ctr"/>
                </a:tc>
                <a:tc hMerge="1">
                  <a:txBody>
                    <a:bodyPr/>
                    <a:lstStyle/>
                    <a:p>
                      <a:pPr algn="ctr" fontAlgn="ctr"/>
                      <a:endParaRPr lang="pt-PT" sz="1000" b="1" i="0" u="none" strike="noStrike" dirty="0">
                        <a:solidFill>
                          <a:srgbClr val="2F75B5"/>
                        </a:solidFill>
                        <a:effectLst/>
                        <a:latin typeface="Calibri" panose="020F0502020204030204" pitchFamily="34" charset="0"/>
                      </a:endParaRPr>
                    </a:p>
                  </a:txBody>
                  <a:tcPr marL="6820" marR="6820" marT="6820" marB="0" anchor="ctr"/>
                </a:tc>
                <a:tc>
                  <a:txBody>
                    <a:bodyPr/>
                    <a:lstStyle/>
                    <a:p>
                      <a:pPr algn="ctr" fontAlgn="ctr"/>
                      <a:r>
                        <a:rPr lang="pt-PT" sz="1000" u="none" strike="noStrike" dirty="0">
                          <a:solidFill>
                            <a:srgbClr val="3A5468"/>
                          </a:solidFill>
                          <a:effectLst/>
                        </a:rPr>
                        <a:t> </a:t>
                      </a:r>
                      <a:endParaRPr lang="pt-PT" sz="1000" b="1" i="0" u="none" strike="noStrike" dirty="0">
                        <a:solidFill>
                          <a:srgbClr val="3A5468"/>
                        </a:solidFill>
                        <a:effectLst/>
                        <a:latin typeface="Calibri" panose="020F0502020204030204" pitchFamily="34" charset="0"/>
                      </a:endParaRPr>
                    </a:p>
                  </a:txBody>
                  <a:tcPr marL="6820" marR="6820" marT="6820" marB="0" anchor="ctr"/>
                </a:tc>
                <a:tc gridSpan="3">
                  <a:txBody>
                    <a:bodyPr/>
                    <a:lstStyle/>
                    <a:p>
                      <a:pPr algn="ctr" fontAlgn="ctr"/>
                      <a:r>
                        <a:rPr lang="pt-PT" sz="1000" u="none" strike="noStrike" dirty="0">
                          <a:solidFill>
                            <a:srgbClr val="3A5468"/>
                          </a:solidFill>
                          <a:effectLst/>
                        </a:rPr>
                        <a:t> </a:t>
                      </a:r>
                      <a:endParaRPr lang="pt-PT" sz="1000" b="1" i="0" u="none" strike="noStrike" dirty="0">
                        <a:solidFill>
                          <a:srgbClr val="3A5468"/>
                        </a:solidFill>
                        <a:effectLst/>
                        <a:latin typeface="Calibri" panose="020F0502020204030204" pitchFamily="34" charset="0"/>
                      </a:endParaRPr>
                    </a:p>
                  </a:txBody>
                  <a:tcPr marL="6820" marR="6820" marT="6820" marB="0" anchor="ctr"/>
                </a:tc>
                <a:tc hMerge="1">
                  <a:txBody>
                    <a:bodyPr/>
                    <a:lstStyle/>
                    <a:p>
                      <a:pPr algn="ctr" fontAlgn="ctr"/>
                      <a:endParaRPr lang="pt-PT" sz="1000" b="1" i="0" u="none" strike="noStrike">
                        <a:solidFill>
                          <a:srgbClr val="2F75B5"/>
                        </a:solidFill>
                        <a:effectLst/>
                        <a:latin typeface="Calibri" panose="020F0502020204030204" pitchFamily="34" charset="0"/>
                      </a:endParaRPr>
                    </a:p>
                  </a:txBody>
                  <a:tcPr marL="6820" marR="6820" marT="6820" marB="0" anchor="ctr"/>
                </a:tc>
                <a:tc hMerge="1">
                  <a:txBody>
                    <a:bodyPr/>
                    <a:lstStyle/>
                    <a:p>
                      <a:pPr algn="ctr" fontAlgn="ctr"/>
                      <a:endParaRPr lang="pt-PT" sz="1000" b="1" i="0" u="none" strike="noStrike" dirty="0">
                        <a:solidFill>
                          <a:srgbClr val="2F75B5"/>
                        </a:solidFill>
                        <a:effectLst/>
                        <a:latin typeface="Calibri" panose="020F0502020204030204" pitchFamily="34" charset="0"/>
                      </a:endParaRPr>
                    </a:p>
                  </a:txBody>
                  <a:tcPr marL="6820" marR="6820" marT="6820" marB="0" anchor="ctr"/>
                </a:tc>
                <a:tc>
                  <a:txBody>
                    <a:bodyPr/>
                    <a:lstStyle/>
                    <a:p>
                      <a:pPr algn="ctr" fontAlgn="ctr"/>
                      <a:r>
                        <a:rPr lang="pt-PT" sz="1000" u="none" strike="noStrike" dirty="0">
                          <a:solidFill>
                            <a:srgbClr val="3A5468"/>
                          </a:solidFill>
                          <a:effectLst/>
                        </a:rPr>
                        <a:t> </a:t>
                      </a:r>
                      <a:endParaRPr lang="pt-PT" sz="1000" b="1"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000" u="none" strike="noStrike" dirty="0">
                          <a:solidFill>
                            <a:srgbClr val="3A5468"/>
                          </a:solidFill>
                          <a:effectLst/>
                        </a:rPr>
                        <a:t> </a:t>
                      </a:r>
                      <a:endParaRPr lang="pt-PT" sz="1000" b="1"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000" u="none" strike="noStrike" dirty="0">
                          <a:solidFill>
                            <a:srgbClr val="3A5468"/>
                          </a:solidFill>
                          <a:effectLst/>
                        </a:rPr>
                        <a:t> </a:t>
                      </a:r>
                      <a:endParaRPr lang="pt-PT" sz="1000" b="1"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000" u="none" strike="noStrike" dirty="0">
                          <a:solidFill>
                            <a:srgbClr val="3A5468"/>
                          </a:solidFill>
                          <a:effectLst/>
                        </a:rPr>
                        <a:t> </a:t>
                      </a:r>
                      <a:endParaRPr lang="pt-PT" sz="1000" b="1" i="0" u="none" strike="noStrike" dirty="0">
                        <a:solidFill>
                          <a:srgbClr val="3A5468"/>
                        </a:solidFill>
                        <a:effectLst/>
                        <a:latin typeface="Calibri" panose="020F0502020204030204" pitchFamily="34" charset="0"/>
                      </a:endParaRPr>
                    </a:p>
                  </a:txBody>
                  <a:tcPr marL="6820" marR="6820" marT="6820" marB="0" anchor="ctr"/>
                </a:tc>
                <a:extLst>
                  <a:ext uri="{0D108BD9-81ED-4DB2-BD59-A6C34878D82A}">
                    <a16:rowId xmlns:a16="http://schemas.microsoft.com/office/drawing/2014/main" val="1118628085"/>
                  </a:ext>
                </a:extLst>
              </a:tr>
              <a:tr h="226844">
                <a:tc gridSpan="2">
                  <a:txBody>
                    <a:bodyPr/>
                    <a:lstStyle/>
                    <a:p>
                      <a:pPr algn="ctr" fontAlgn="ctr"/>
                      <a:r>
                        <a:rPr lang="pt-PT" sz="1800" b="1" u="none" strike="noStrike" dirty="0">
                          <a:solidFill>
                            <a:srgbClr val="3A5468"/>
                          </a:solidFill>
                          <a:effectLst/>
                        </a:rPr>
                        <a:t>CUSTOS</a:t>
                      </a:r>
                      <a:endParaRPr lang="pt-PT" sz="1800" b="1" i="0" u="none" strike="noStrike" dirty="0">
                        <a:solidFill>
                          <a:srgbClr val="3A5468"/>
                        </a:solidFill>
                        <a:effectLst/>
                        <a:latin typeface="Calibri" panose="020F0502020204030204" pitchFamily="34" charset="0"/>
                      </a:endParaRPr>
                    </a:p>
                  </a:txBody>
                  <a:tcPr marL="6820" marR="6820" marT="6820" marB="0" anchor="ctr"/>
                </a:tc>
                <a:tc hMerge="1">
                  <a:txBody>
                    <a:bodyPr/>
                    <a:lstStyle/>
                    <a:p>
                      <a:pPr algn="ctr" fontAlgn="ctr"/>
                      <a:endParaRPr lang="pt-PT" sz="900" b="1" i="0" u="none" strike="noStrike">
                        <a:solidFill>
                          <a:srgbClr val="2F75B5"/>
                        </a:solidFill>
                        <a:effectLst/>
                        <a:latin typeface="Calibri" panose="020F0502020204030204" pitchFamily="34" charset="0"/>
                      </a:endParaRPr>
                    </a:p>
                  </a:txBody>
                  <a:tcPr marL="6820" marR="6820" marT="6820" marB="0" anchor="ctr"/>
                </a:tc>
                <a:tc gridSpan="2">
                  <a:txBody>
                    <a:bodyPr/>
                    <a:lstStyle/>
                    <a:p>
                      <a:pPr algn="ctr" fontAlgn="ctr"/>
                      <a:r>
                        <a:rPr lang="pt-PT" sz="1000" u="none" strike="noStrike" dirty="0">
                          <a:solidFill>
                            <a:srgbClr val="3A5468"/>
                          </a:solidFill>
                          <a:effectLst/>
                        </a:rPr>
                        <a:t> </a:t>
                      </a:r>
                      <a:endParaRPr lang="pt-PT" sz="1000" b="1" i="0" u="none" strike="noStrike" dirty="0">
                        <a:solidFill>
                          <a:srgbClr val="3A5468"/>
                        </a:solidFill>
                        <a:effectLst/>
                        <a:latin typeface="Calibri" panose="020F0502020204030204" pitchFamily="34" charset="0"/>
                      </a:endParaRPr>
                    </a:p>
                  </a:txBody>
                  <a:tcPr marL="6820" marR="6820" marT="6820" marB="0" anchor="ctr"/>
                </a:tc>
                <a:tc hMerge="1">
                  <a:txBody>
                    <a:bodyPr/>
                    <a:lstStyle/>
                    <a:p>
                      <a:pPr algn="ctr" fontAlgn="ctr"/>
                      <a:endParaRPr lang="pt-PT" sz="1000" b="1" i="0" u="none" strike="noStrike" dirty="0">
                        <a:solidFill>
                          <a:srgbClr val="2F75B5"/>
                        </a:solidFill>
                        <a:effectLst/>
                        <a:latin typeface="Calibri" panose="020F0502020204030204" pitchFamily="34" charset="0"/>
                      </a:endParaRPr>
                    </a:p>
                  </a:txBody>
                  <a:tcPr marL="6820" marR="6820" marT="6820" marB="0" anchor="ctr"/>
                </a:tc>
                <a:tc>
                  <a:txBody>
                    <a:bodyPr/>
                    <a:lstStyle/>
                    <a:p>
                      <a:pPr algn="ctr" fontAlgn="ctr"/>
                      <a:r>
                        <a:rPr lang="pt-PT" sz="1000" u="none" strike="noStrike">
                          <a:solidFill>
                            <a:srgbClr val="3A5468"/>
                          </a:solidFill>
                          <a:effectLst/>
                        </a:rPr>
                        <a:t> </a:t>
                      </a:r>
                      <a:endParaRPr lang="pt-PT" sz="1000" b="1" i="0" u="none" strike="noStrike">
                        <a:solidFill>
                          <a:srgbClr val="3A5468"/>
                        </a:solidFill>
                        <a:effectLst/>
                        <a:latin typeface="Calibri" panose="020F0502020204030204" pitchFamily="34" charset="0"/>
                      </a:endParaRPr>
                    </a:p>
                  </a:txBody>
                  <a:tcPr marL="6820" marR="6820" marT="6820" marB="0" anchor="ctr"/>
                </a:tc>
                <a:tc gridSpan="3">
                  <a:txBody>
                    <a:bodyPr/>
                    <a:lstStyle/>
                    <a:p>
                      <a:pPr algn="ctr" fontAlgn="ctr"/>
                      <a:r>
                        <a:rPr lang="pt-PT" sz="1000" u="none" strike="noStrike" dirty="0">
                          <a:solidFill>
                            <a:srgbClr val="3A5468"/>
                          </a:solidFill>
                          <a:effectLst/>
                        </a:rPr>
                        <a:t> </a:t>
                      </a:r>
                      <a:endParaRPr lang="pt-PT" sz="1000" b="1" i="0" u="none" strike="noStrike" dirty="0">
                        <a:solidFill>
                          <a:srgbClr val="3A5468"/>
                        </a:solidFill>
                        <a:effectLst/>
                        <a:latin typeface="Calibri" panose="020F0502020204030204" pitchFamily="34" charset="0"/>
                      </a:endParaRPr>
                    </a:p>
                  </a:txBody>
                  <a:tcPr marL="6820" marR="6820" marT="6820" marB="0" anchor="ctr"/>
                </a:tc>
                <a:tc hMerge="1">
                  <a:txBody>
                    <a:bodyPr/>
                    <a:lstStyle/>
                    <a:p>
                      <a:pPr algn="ctr" fontAlgn="ctr"/>
                      <a:endParaRPr lang="pt-PT" sz="1000" b="1" i="0" u="none" strike="noStrike">
                        <a:solidFill>
                          <a:srgbClr val="2F75B5"/>
                        </a:solidFill>
                        <a:effectLst/>
                        <a:latin typeface="Calibri" panose="020F0502020204030204" pitchFamily="34" charset="0"/>
                      </a:endParaRPr>
                    </a:p>
                  </a:txBody>
                  <a:tcPr marL="6820" marR="6820" marT="6820" marB="0" anchor="ctr"/>
                </a:tc>
                <a:tc hMerge="1">
                  <a:txBody>
                    <a:bodyPr/>
                    <a:lstStyle/>
                    <a:p>
                      <a:pPr algn="ctr" fontAlgn="ctr"/>
                      <a:endParaRPr lang="pt-PT" sz="1000" b="1" i="0" u="none" strike="noStrike">
                        <a:solidFill>
                          <a:srgbClr val="2F75B5"/>
                        </a:solidFill>
                        <a:effectLst/>
                        <a:latin typeface="Calibri" panose="020F0502020204030204" pitchFamily="34" charset="0"/>
                      </a:endParaRPr>
                    </a:p>
                  </a:txBody>
                  <a:tcPr marL="6820" marR="6820" marT="6820" marB="0" anchor="ctr"/>
                </a:tc>
                <a:tc>
                  <a:txBody>
                    <a:bodyPr/>
                    <a:lstStyle/>
                    <a:p>
                      <a:pPr algn="l" fontAlgn="ctr"/>
                      <a:r>
                        <a:rPr lang="pt-PT" sz="1000" u="none" strike="noStrike" dirty="0">
                          <a:solidFill>
                            <a:srgbClr val="3A5468"/>
                          </a:solidFill>
                          <a:effectLst/>
                        </a:rPr>
                        <a:t> </a:t>
                      </a:r>
                      <a:endParaRPr lang="pt-PT" sz="1000" b="1"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000" u="none" strike="noStrike" dirty="0">
                          <a:solidFill>
                            <a:srgbClr val="3A5468"/>
                          </a:solidFill>
                          <a:effectLst/>
                        </a:rPr>
                        <a:t> </a:t>
                      </a:r>
                      <a:endParaRPr lang="pt-PT" sz="1000" b="1"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000" u="none" strike="noStrike" dirty="0">
                          <a:solidFill>
                            <a:srgbClr val="3A5468"/>
                          </a:solidFill>
                          <a:effectLst/>
                        </a:rPr>
                        <a:t> </a:t>
                      </a:r>
                      <a:endParaRPr lang="pt-PT" sz="1000" b="1"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000" u="none" strike="noStrike" dirty="0">
                          <a:solidFill>
                            <a:srgbClr val="3A5468"/>
                          </a:solidFill>
                          <a:effectLst/>
                        </a:rPr>
                        <a:t> </a:t>
                      </a:r>
                      <a:endParaRPr lang="pt-PT" sz="1000" b="1" i="0" u="none" strike="noStrike" dirty="0">
                        <a:solidFill>
                          <a:srgbClr val="3A5468"/>
                        </a:solidFill>
                        <a:effectLst/>
                        <a:latin typeface="Calibri" panose="020F0502020204030204" pitchFamily="34" charset="0"/>
                      </a:endParaRPr>
                    </a:p>
                  </a:txBody>
                  <a:tcPr marL="6820" marR="6820" marT="6820" marB="0" anchor="ctr"/>
                </a:tc>
                <a:extLst>
                  <a:ext uri="{0D108BD9-81ED-4DB2-BD59-A6C34878D82A}">
                    <a16:rowId xmlns:a16="http://schemas.microsoft.com/office/drawing/2014/main" val="972864503"/>
                  </a:ext>
                </a:extLst>
              </a:tr>
              <a:tr h="202251">
                <a:tc gridSpan="2">
                  <a:txBody>
                    <a:bodyPr/>
                    <a:lstStyle/>
                    <a:p>
                      <a:pPr algn="l" fontAlgn="ctr"/>
                      <a:r>
                        <a:rPr lang="pt-PT" sz="1600" u="none" strike="noStrike" dirty="0">
                          <a:solidFill>
                            <a:srgbClr val="3A5468"/>
                          </a:solidFill>
                          <a:effectLst/>
                        </a:rPr>
                        <a:t>Custos de Mercadorias ( 61)</a:t>
                      </a:r>
                      <a:endParaRPr lang="pt-PT" sz="1600" b="0" i="0" u="none" strike="noStrike" dirty="0">
                        <a:solidFill>
                          <a:srgbClr val="3A5468"/>
                        </a:solidFill>
                        <a:effectLst/>
                        <a:latin typeface="Calibri" panose="020F0502020204030204" pitchFamily="34" charset="0"/>
                      </a:endParaRPr>
                    </a:p>
                  </a:txBody>
                  <a:tcPr marL="6820" marR="6820" marT="6820" marB="0" anchor="ctr"/>
                </a:tc>
                <a:tc hMerge="1">
                  <a:txBody>
                    <a:bodyPr/>
                    <a:lstStyle/>
                    <a:p>
                      <a:pPr algn="l" fontAlgn="ctr"/>
                      <a:endParaRPr lang="pt-PT" sz="800" b="0" i="0" u="none" strike="noStrike">
                        <a:solidFill>
                          <a:srgbClr val="2F75B5"/>
                        </a:solidFill>
                        <a:effectLst/>
                        <a:latin typeface="Calibri" panose="020F0502020204030204" pitchFamily="34" charset="0"/>
                      </a:endParaRPr>
                    </a:p>
                  </a:txBody>
                  <a:tcPr marL="6820" marR="6820" marT="6820" marB="0" anchor="ctr"/>
                </a:tc>
                <a:tc gridSpan="2">
                  <a:txBody>
                    <a:bodyPr/>
                    <a:lstStyle/>
                    <a:p>
                      <a:pPr algn="ctr" fontAlgn="ctr"/>
                      <a:r>
                        <a:rPr lang="pt-PT" sz="1600" u="none" strike="noStrike" dirty="0">
                          <a:solidFill>
                            <a:srgbClr val="3A5468"/>
                          </a:solidFill>
                          <a:effectLst/>
                        </a:rPr>
                        <a:t>60 000,00 €</a:t>
                      </a:r>
                      <a:endParaRPr lang="pt-PT" sz="1600" b="0" i="0" u="none" strike="noStrike" dirty="0">
                        <a:solidFill>
                          <a:srgbClr val="3A5468"/>
                        </a:solidFill>
                        <a:effectLst/>
                        <a:latin typeface="Calibri" panose="020F0502020204030204" pitchFamily="34" charset="0"/>
                      </a:endParaRPr>
                    </a:p>
                  </a:txBody>
                  <a:tcPr marL="6820" marR="6820" marT="6820" marB="0" anchor="ctr"/>
                </a:tc>
                <a:tc hMerge="1">
                  <a:txBody>
                    <a:bodyPr/>
                    <a:lstStyle/>
                    <a:p>
                      <a:pPr algn="ctr" fontAlgn="ctr"/>
                      <a:endParaRPr lang="pt-PT" sz="1200" b="0" i="0" u="none" strike="noStrike" dirty="0">
                        <a:solidFill>
                          <a:schemeClr val="accent1">
                            <a:lumMod val="75000"/>
                          </a:schemeClr>
                        </a:solidFill>
                        <a:effectLst/>
                        <a:latin typeface="Calibri" panose="020F0502020204030204" pitchFamily="34" charset="0"/>
                      </a:endParaRPr>
                    </a:p>
                  </a:txBody>
                  <a:tcPr marL="6820" marR="6820" marT="6820" marB="0" anchor="ctr"/>
                </a:tc>
                <a:tc>
                  <a:txBody>
                    <a:bodyPr/>
                    <a:lstStyle/>
                    <a:p>
                      <a:pPr algn="l" fontAlgn="ctr"/>
                      <a:r>
                        <a:rPr lang="pt-PT" sz="1600" u="none" strike="noStrike" dirty="0">
                          <a:solidFill>
                            <a:srgbClr val="3A5468"/>
                          </a:solidFill>
                          <a:effectLst/>
                        </a:rPr>
                        <a:t> </a:t>
                      </a:r>
                      <a:endParaRPr lang="pt-PT" sz="1600" b="0" i="0" u="none" strike="noStrike" dirty="0">
                        <a:solidFill>
                          <a:srgbClr val="3A5468"/>
                        </a:solidFill>
                        <a:effectLst/>
                        <a:latin typeface="Calibri" panose="020F0502020204030204" pitchFamily="34" charset="0"/>
                      </a:endParaRPr>
                    </a:p>
                  </a:txBody>
                  <a:tcPr marL="6820" marR="6820" marT="6820" marB="0" anchor="ctr"/>
                </a:tc>
                <a:tc gridSpan="3">
                  <a:txBody>
                    <a:bodyPr/>
                    <a:lstStyle/>
                    <a:p>
                      <a:pPr algn="ctr" fontAlgn="ctr"/>
                      <a:r>
                        <a:rPr lang="pt-PT" sz="1600" u="none" strike="noStrike" dirty="0">
                          <a:solidFill>
                            <a:srgbClr val="3A5468"/>
                          </a:solidFill>
                          <a:effectLst/>
                        </a:rPr>
                        <a:t>61 695,65 €</a:t>
                      </a:r>
                      <a:endParaRPr lang="pt-PT" sz="1600" b="0" i="0" u="none" strike="noStrike" dirty="0">
                        <a:solidFill>
                          <a:srgbClr val="3A5468"/>
                        </a:solidFill>
                        <a:effectLst/>
                        <a:latin typeface="Calibri" panose="020F0502020204030204" pitchFamily="34" charset="0"/>
                      </a:endParaRPr>
                    </a:p>
                  </a:txBody>
                  <a:tcPr marL="6820" marR="6820" marT="6820" marB="0" anchor="ctr"/>
                </a:tc>
                <a:tc hMerge="1">
                  <a:txBody>
                    <a:bodyPr/>
                    <a:lstStyle/>
                    <a:p>
                      <a:pPr algn="l" fontAlgn="ctr"/>
                      <a:endParaRPr lang="pt-PT" sz="1200" b="0" i="0" u="none" strike="noStrike">
                        <a:solidFill>
                          <a:schemeClr val="accent1">
                            <a:lumMod val="75000"/>
                          </a:schemeClr>
                        </a:solidFill>
                        <a:effectLst/>
                        <a:latin typeface="Calibri" panose="020F0502020204030204" pitchFamily="34" charset="0"/>
                      </a:endParaRPr>
                    </a:p>
                  </a:txBody>
                  <a:tcPr marL="6820" marR="6820" marT="6820" marB="0" anchor="ctr"/>
                </a:tc>
                <a:tc hMerge="1">
                  <a:txBody>
                    <a:bodyPr/>
                    <a:lstStyle/>
                    <a:p>
                      <a:pPr algn="ctr" fontAlgn="ctr"/>
                      <a:endParaRPr lang="pt-PT" sz="1200" b="0" i="0" u="none" strike="noStrike" dirty="0">
                        <a:solidFill>
                          <a:schemeClr val="accent1">
                            <a:lumMod val="75000"/>
                          </a:schemeClr>
                        </a:solidFill>
                        <a:effectLst/>
                        <a:latin typeface="Calibri" panose="020F0502020204030204" pitchFamily="34" charset="0"/>
                      </a:endParaRPr>
                    </a:p>
                  </a:txBody>
                  <a:tcPr marL="6820" marR="6820" marT="6820" marB="0" anchor="ctr"/>
                </a:tc>
                <a:tc>
                  <a:txBody>
                    <a:bodyPr/>
                    <a:lstStyle/>
                    <a:p>
                      <a:pPr algn="ctr" fontAlgn="ctr"/>
                      <a:r>
                        <a:rPr lang="pt-PT" sz="1600" u="none" strike="noStrike" dirty="0">
                          <a:solidFill>
                            <a:srgbClr val="3A5468"/>
                          </a:solidFill>
                          <a:effectLst/>
                        </a:rPr>
                        <a:t> </a:t>
                      </a:r>
                      <a:endParaRPr lang="pt-PT" sz="1600" b="0"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600" u="none" strike="noStrike" dirty="0">
                          <a:solidFill>
                            <a:srgbClr val="3A5468"/>
                          </a:solidFill>
                          <a:effectLst/>
                        </a:rPr>
                        <a:t>42 242,73 €</a:t>
                      </a:r>
                      <a:endParaRPr lang="pt-PT" sz="1600" b="0"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600" u="none" strike="noStrike" dirty="0">
                          <a:solidFill>
                            <a:srgbClr val="3A5468"/>
                          </a:solidFill>
                          <a:effectLst/>
                        </a:rPr>
                        <a:t> </a:t>
                      </a:r>
                      <a:endParaRPr lang="pt-PT" sz="1600" b="0"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600" u="none" strike="noStrike" dirty="0">
                          <a:solidFill>
                            <a:srgbClr val="3A5468"/>
                          </a:solidFill>
                          <a:effectLst/>
                        </a:rPr>
                        <a:t>44 701,60 €</a:t>
                      </a:r>
                      <a:endParaRPr lang="pt-PT" sz="1600" b="0" i="0" u="none" strike="noStrike" dirty="0">
                        <a:solidFill>
                          <a:srgbClr val="3A5468"/>
                        </a:solidFill>
                        <a:effectLst/>
                        <a:latin typeface="Calibri" panose="020F0502020204030204" pitchFamily="34" charset="0"/>
                      </a:endParaRPr>
                    </a:p>
                  </a:txBody>
                  <a:tcPr marL="6820" marR="6820" marT="6820" marB="0" anchor="ctr"/>
                </a:tc>
                <a:extLst>
                  <a:ext uri="{0D108BD9-81ED-4DB2-BD59-A6C34878D82A}">
                    <a16:rowId xmlns:a16="http://schemas.microsoft.com/office/drawing/2014/main" val="3654897572"/>
                  </a:ext>
                </a:extLst>
              </a:tr>
              <a:tr h="202251">
                <a:tc gridSpan="2">
                  <a:txBody>
                    <a:bodyPr/>
                    <a:lstStyle/>
                    <a:p>
                      <a:pPr marL="0" algn="l" defTabSz="914400" rtl="0" eaLnBrk="1" fontAlgn="ctr" latinLnBrk="0" hangingPunct="1"/>
                      <a:r>
                        <a:rPr lang="pt-PT" sz="1600" u="none" strike="noStrike" kern="1200" dirty="0">
                          <a:solidFill>
                            <a:srgbClr val="3A5468"/>
                          </a:solidFill>
                          <a:effectLst/>
                          <a:latin typeface="+mn-lt"/>
                          <a:ea typeface="+mn-ea"/>
                          <a:cs typeface="+mn-cs"/>
                        </a:rPr>
                        <a:t>Fornecimento e </a:t>
                      </a:r>
                      <a:r>
                        <a:rPr lang="pt-PT" sz="1600" u="none" strike="noStrike" kern="1200" dirty="0" err="1">
                          <a:solidFill>
                            <a:srgbClr val="3A5468"/>
                          </a:solidFill>
                          <a:effectLst/>
                          <a:latin typeface="+mn-lt"/>
                          <a:ea typeface="+mn-ea"/>
                          <a:cs typeface="+mn-cs"/>
                        </a:rPr>
                        <a:t>serv</a:t>
                      </a:r>
                      <a:r>
                        <a:rPr lang="pt-PT" sz="1600" u="none" strike="noStrike" kern="1200" dirty="0">
                          <a:solidFill>
                            <a:srgbClr val="3A5468"/>
                          </a:solidFill>
                          <a:effectLst/>
                          <a:latin typeface="+mn-lt"/>
                          <a:ea typeface="+mn-ea"/>
                          <a:cs typeface="+mn-cs"/>
                        </a:rPr>
                        <a:t>. </a:t>
                      </a:r>
                      <a:r>
                        <a:rPr lang="pt-PT" sz="1600" u="none" strike="noStrike" kern="1200" dirty="0" err="1">
                          <a:solidFill>
                            <a:srgbClr val="3A5468"/>
                          </a:solidFill>
                          <a:effectLst/>
                          <a:latin typeface="+mn-lt"/>
                          <a:ea typeface="+mn-ea"/>
                          <a:cs typeface="+mn-cs"/>
                        </a:rPr>
                        <a:t>Ext</a:t>
                      </a:r>
                      <a:r>
                        <a:rPr lang="pt-PT" sz="1600" u="none" strike="noStrike" kern="1200" dirty="0">
                          <a:solidFill>
                            <a:srgbClr val="3A5468"/>
                          </a:solidFill>
                          <a:effectLst/>
                          <a:latin typeface="+mn-lt"/>
                          <a:ea typeface="+mn-ea"/>
                          <a:cs typeface="+mn-cs"/>
                        </a:rPr>
                        <a:t>.(62)</a:t>
                      </a:r>
                    </a:p>
                  </a:txBody>
                  <a:tcPr marL="6820" marR="6820" marT="6820" marB="0" anchor="ctr"/>
                </a:tc>
                <a:tc hMerge="1">
                  <a:txBody>
                    <a:bodyPr/>
                    <a:lstStyle/>
                    <a:p>
                      <a:pPr algn="l" fontAlgn="ctr"/>
                      <a:endParaRPr lang="pt-PT" sz="800" b="0" i="0" u="none" strike="noStrike">
                        <a:solidFill>
                          <a:srgbClr val="2F75B5"/>
                        </a:solidFill>
                        <a:effectLst/>
                        <a:latin typeface="Calibri" panose="020F0502020204030204" pitchFamily="34" charset="0"/>
                      </a:endParaRPr>
                    </a:p>
                  </a:txBody>
                  <a:tcPr marL="6820" marR="6820" marT="6820" marB="0" anchor="ctr"/>
                </a:tc>
                <a:tc gridSpan="2">
                  <a:txBody>
                    <a:bodyPr/>
                    <a:lstStyle/>
                    <a:p>
                      <a:pPr algn="ctr" fontAlgn="ctr"/>
                      <a:r>
                        <a:rPr lang="pt-PT" sz="1600" u="none" strike="noStrike" dirty="0">
                          <a:solidFill>
                            <a:srgbClr val="3A5468"/>
                          </a:solidFill>
                          <a:effectLst/>
                        </a:rPr>
                        <a:t>17 000,00 €</a:t>
                      </a:r>
                      <a:endParaRPr lang="pt-PT" sz="1600" b="0" i="0" u="none" strike="noStrike" dirty="0">
                        <a:solidFill>
                          <a:srgbClr val="3A5468"/>
                        </a:solidFill>
                        <a:effectLst/>
                        <a:latin typeface="Calibri" panose="020F0502020204030204" pitchFamily="34" charset="0"/>
                      </a:endParaRPr>
                    </a:p>
                  </a:txBody>
                  <a:tcPr marL="6820" marR="6820" marT="6820" marB="0" anchor="ctr"/>
                </a:tc>
                <a:tc hMerge="1">
                  <a:txBody>
                    <a:bodyPr/>
                    <a:lstStyle/>
                    <a:p>
                      <a:pPr algn="ctr" fontAlgn="ctr"/>
                      <a:endParaRPr lang="pt-PT" sz="1200" b="0" i="0" u="none" strike="noStrike" dirty="0">
                        <a:solidFill>
                          <a:schemeClr val="accent1">
                            <a:lumMod val="75000"/>
                          </a:schemeClr>
                        </a:solidFill>
                        <a:effectLst/>
                        <a:latin typeface="Calibri" panose="020F0502020204030204" pitchFamily="34" charset="0"/>
                      </a:endParaRPr>
                    </a:p>
                  </a:txBody>
                  <a:tcPr marL="6820" marR="6820" marT="6820" marB="0" anchor="ctr"/>
                </a:tc>
                <a:tc>
                  <a:txBody>
                    <a:bodyPr/>
                    <a:lstStyle/>
                    <a:p>
                      <a:pPr algn="l"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6820" marR="6820" marT="6820" marB="0" anchor="ctr"/>
                </a:tc>
                <a:tc gridSpan="3">
                  <a:txBody>
                    <a:bodyPr/>
                    <a:lstStyle/>
                    <a:p>
                      <a:pPr algn="ctr" fontAlgn="ctr"/>
                      <a:r>
                        <a:rPr lang="pt-PT" sz="1600" u="none" strike="noStrike" dirty="0">
                          <a:solidFill>
                            <a:srgbClr val="3A5468"/>
                          </a:solidFill>
                          <a:effectLst/>
                        </a:rPr>
                        <a:t>17 529,77 €</a:t>
                      </a:r>
                      <a:endParaRPr lang="pt-PT" sz="1600" b="0" i="0" u="none" strike="noStrike" dirty="0">
                        <a:solidFill>
                          <a:srgbClr val="3A5468"/>
                        </a:solidFill>
                        <a:effectLst/>
                        <a:latin typeface="Calibri" panose="020F0502020204030204" pitchFamily="34" charset="0"/>
                      </a:endParaRPr>
                    </a:p>
                  </a:txBody>
                  <a:tcPr marL="6820" marR="6820" marT="6820" marB="0" anchor="ctr"/>
                </a:tc>
                <a:tc hMerge="1">
                  <a:txBody>
                    <a:bodyPr/>
                    <a:lstStyle/>
                    <a:p>
                      <a:pPr algn="l" fontAlgn="ctr"/>
                      <a:endParaRPr lang="pt-PT" sz="1200" b="0" i="0" u="none" strike="noStrike">
                        <a:solidFill>
                          <a:schemeClr val="accent1">
                            <a:lumMod val="75000"/>
                          </a:schemeClr>
                        </a:solidFill>
                        <a:effectLst/>
                        <a:latin typeface="Calibri" panose="020F0502020204030204" pitchFamily="34" charset="0"/>
                      </a:endParaRPr>
                    </a:p>
                  </a:txBody>
                  <a:tcPr marL="6820" marR="6820" marT="6820" marB="0" anchor="ctr"/>
                </a:tc>
                <a:tc hMerge="1">
                  <a:txBody>
                    <a:bodyPr/>
                    <a:lstStyle/>
                    <a:p>
                      <a:pPr algn="ctr" fontAlgn="ctr"/>
                      <a:endParaRPr lang="pt-PT" sz="1200" b="0" i="0" u="none" strike="noStrike" dirty="0">
                        <a:solidFill>
                          <a:schemeClr val="accent1">
                            <a:lumMod val="75000"/>
                          </a:schemeClr>
                        </a:solidFill>
                        <a:effectLst/>
                        <a:latin typeface="Calibri" panose="020F0502020204030204" pitchFamily="34" charset="0"/>
                      </a:endParaRPr>
                    </a:p>
                  </a:txBody>
                  <a:tcPr marL="6820" marR="6820" marT="6820" marB="0" anchor="ctr"/>
                </a:tc>
                <a:tc>
                  <a:txBody>
                    <a:bodyPr/>
                    <a:lstStyle/>
                    <a:p>
                      <a:pPr algn="ctr" fontAlgn="ctr"/>
                      <a:r>
                        <a:rPr lang="pt-PT" sz="1600" u="none" strike="noStrike" dirty="0">
                          <a:solidFill>
                            <a:srgbClr val="3A5468"/>
                          </a:solidFill>
                          <a:effectLst/>
                        </a:rPr>
                        <a:t> </a:t>
                      </a:r>
                      <a:endParaRPr lang="pt-PT" sz="1600" b="0"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600" u="none" strike="noStrike" dirty="0">
                          <a:solidFill>
                            <a:srgbClr val="3A5468"/>
                          </a:solidFill>
                          <a:effectLst/>
                        </a:rPr>
                        <a:t>28 251,26 €</a:t>
                      </a:r>
                      <a:endParaRPr lang="pt-PT" sz="1600" b="0"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600" u="none" strike="noStrike" dirty="0">
                          <a:solidFill>
                            <a:srgbClr val="3A5468"/>
                          </a:solidFill>
                          <a:effectLst/>
                        </a:rPr>
                        <a:t>21 511,23 €</a:t>
                      </a:r>
                      <a:endParaRPr lang="pt-PT" sz="1600" b="0" i="0" u="none" strike="noStrike" dirty="0">
                        <a:solidFill>
                          <a:srgbClr val="3A5468"/>
                        </a:solidFill>
                        <a:effectLst/>
                        <a:latin typeface="Calibri" panose="020F0502020204030204" pitchFamily="34" charset="0"/>
                      </a:endParaRPr>
                    </a:p>
                  </a:txBody>
                  <a:tcPr marL="6820" marR="6820" marT="6820" marB="0" anchor="ctr"/>
                </a:tc>
                <a:extLst>
                  <a:ext uri="{0D108BD9-81ED-4DB2-BD59-A6C34878D82A}">
                    <a16:rowId xmlns:a16="http://schemas.microsoft.com/office/drawing/2014/main" val="460864707"/>
                  </a:ext>
                </a:extLst>
              </a:tr>
              <a:tr h="202251">
                <a:tc gridSpan="2">
                  <a:txBody>
                    <a:bodyPr/>
                    <a:lstStyle/>
                    <a:p>
                      <a:pPr marL="0" algn="l" defTabSz="914400" rtl="0" eaLnBrk="1" fontAlgn="ctr" latinLnBrk="0" hangingPunct="1"/>
                      <a:r>
                        <a:rPr lang="pt-PT" sz="1600" u="none" strike="noStrike" kern="1200" dirty="0">
                          <a:solidFill>
                            <a:srgbClr val="3A5468"/>
                          </a:solidFill>
                          <a:effectLst/>
                          <a:latin typeface="+mn-lt"/>
                          <a:ea typeface="+mn-ea"/>
                          <a:cs typeface="+mn-cs"/>
                        </a:rPr>
                        <a:t>Gastos c/ Pessoal ( 63)</a:t>
                      </a:r>
                    </a:p>
                  </a:txBody>
                  <a:tcPr marL="6820" marR="6820" marT="6820" marB="0" anchor="ctr"/>
                </a:tc>
                <a:tc hMerge="1">
                  <a:txBody>
                    <a:bodyPr/>
                    <a:lstStyle/>
                    <a:p>
                      <a:pPr algn="l" fontAlgn="ctr"/>
                      <a:endParaRPr lang="pt-PT" sz="800" b="0" i="0" u="none" strike="noStrike">
                        <a:solidFill>
                          <a:srgbClr val="2F75B5"/>
                        </a:solidFill>
                        <a:effectLst/>
                        <a:latin typeface="Calibri" panose="020F0502020204030204" pitchFamily="34" charset="0"/>
                      </a:endParaRPr>
                    </a:p>
                  </a:txBody>
                  <a:tcPr marL="6820" marR="6820" marT="6820" marB="0" anchor="ctr"/>
                </a:tc>
                <a:tc gridSpan="2">
                  <a:txBody>
                    <a:bodyPr/>
                    <a:lstStyle/>
                    <a:p>
                      <a:pPr algn="ctr" fontAlgn="ctr"/>
                      <a:r>
                        <a:rPr lang="pt-PT" sz="1600" u="none" strike="noStrike">
                          <a:solidFill>
                            <a:srgbClr val="3A5468"/>
                          </a:solidFill>
                          <a:effectLst/>
                        </a:rPr>
                        <a:t>120 000,00 €</a:t>
                      </a:r>
                      <a:endParaRPr lang="pt-PT" sz="1600" b="0" i="0" u="none" strike="noStrike">
                        <a:solidFill>
                          <a:srgbClr val="3A5468"/>
                        </a:solidFill>
                        <a:effectLst/>
                        <a:latin typeface="Calibri" panose="020F0502020204030204" pitchFamily="34" charset="0"/>
                      </a:endParaRPr>
                    </a:p>
                  </a:txBody>
                  <a:tcPr marL="6820" marR="6820" marT="6820" marB="0" anchor="ctr"/>
                </a:tc>
                <a:tc hMerge="1">
                  <a:txBody>
                    <a:bodyPr/>
                    <a:lstStyle/>
                    <a:p>
                      <a:pPr algn="ctr" fontAlgn="ctr"/>
                      <a:endParaRPr lang="pt-PT" sz="1200" b="0" i="0" u="none" strike="noStrike">
                        <a:solidFill>
                          <a:schemeClr val="accent1">
                            <a:lumMod val="75000"/>
                          </a:schemeClr>
                        </a:solidFill>
                        <a:effectLst/>
                        <a:latin typeface="Calibri" panose="020F0502020204030204" pitchFamily="34" charset="0"/>
                      </a:endParaRPr>
                    </a:p>
                  </a:txBody>
                  <a:tcPr marL="6820" marR="6820" marT="6820" marB="0" anchor="ctr"/>
                </a:tc>
                <a:tc>
                  <a:txBody>
                    <a:bodyPr/>
                    <a:lstStyle/>
                    <a:p>
                      <a:pPr algn="l" fontAlgn="ctr"/>
                      <a:r>
                        <a:rPr lang="pt-PT" sz="1600" u="none" strike="noStrike" dirty="0">
                          <a:solidFill>
                            <a:srgbClr val="3A5468"/>
                          </a:solidFill>
                          <a:effectLst/>
                        </a:rPr>
                        <a:t> </a:t>
                      </a:r>
                      <a:endParaRPr lang="pt-PT" sz="1600" b="0" i="0" u="none" strike="noStrike" dirty="0">
                        <a:solidFill>
                          <a:srgbClr val="3A5468"/>
                        </a:solidFill>
                        <a:effectLst/>
                        <a:latin typeface="Calibri" panose="020F0502020204030204" pitchFamily="34" charset="0"/>
                      </a:endParaRPr>
                    </a:p>
                  </a:txBody>
                  <a:tcPr marL="6820" marR="6820" marT="6820" marB="0" anchor="ctr"/>
                </a:tc>
                <a:tc gridSpan="3">
                  <a:txBody>
                    <a:bodyPr/>
                    <a:lstStyle/>
                    <a:p>
                      <a:pPr algn="ctr" fontAlgn="ctr"/>
                      <a:r>
                        <a:rPr lang="pt-PT" sz="1600" u="none" strike="noStrike" dirty="0">
                          <a:solidFill>
                            <a:srgbClr val="3A5468"/>
                          </a:solidFill>
                          <a:effectLst/>
                        </a:rPr>
                        <a:t>115 834,27 €</a:t>
                      </a:r>
                      <a:endParaRPr lang="pt-PT" sz="1600" b="0" i="0" u="none" strike="noStrike" dirty="0">
                        <a:solidFill>
                          <a:srgbClr val="3A5468"/>
                        </a:solidFill>
                        <a:effectLst/>
                        <a:latin typeface="Calibri" panose="020F0502020204030204" pitchFamily="34" charset="0"/>
                      </a:endParaRPr>
                    </a:p>
                  </a:txBody>
                  <a:tcPr marL="6820" marR="6820" marT="6820" marB="0" anchor="ctr"/>
                </a:tc>
                <a:tc hMerge="1">
                  <a:txBody>
                    <a:bodyPr/>
                    <a:lstStyle/>
                    <a:p>
                      <a:pPr algn="l" fontAlgn="ctr"/>
                      <a:endParaRPr lang="pt-PT" sz="1200" b="0" i="0" u="none" strike="noStrike" dirty="0">
                        <a:solidFill>
                          <a:schemeClr val="accent1">
                            <a:lumMod val="75000"/>
                          </a:schemeClr>
                        </a:solidFill>
                        <a:effectLst/>
                        <a:latin typeface="Calibri" panose="020F0502020204030204" pitchFamily="34" charset="0"/>
                      </a:endParaRPr>
                    </a:p>
                  </a:txBody>
                  <a:tcPr marL="6820" marR="6820" marT="6820" marB="0" anchor="ctr"/>
                </a:tc>
                <a:tc hMerge="1">
                  <a:txBody>
                    <a:bodyPr/>
                    <a:lstStyle/>
                    <a:p>
                      <a:pPr algn="ctr" fontAlgn="ctr"/>
                      <a:endParaRPr lang="pt-PT" sz="1200" b="0" i="0" u="none" strike="noStrike" dirty="0">
                        <a:solidFill>
                          <a:schemeClr val="accent1">
                            <a:lumMod val="75000"/>
                          </a:schemeClr>
                        </a:solidFill>
                        <a:effectLst/>
                        <a:latin typeface="Calibri" panose="020F0502020204030204" pitchFamily="34" charset="0"/>
                      </a:endParaRPr>
                    </a:p>
                  </a:txBody>
                  <a:tcPr marL="6820" marR="6820" marT="6820" marB="0" anchor="ctr"/>
                </a:tc>
                <a:tc>
                  <a:txBody>
                    <a:bodyPr/>
                    <a:lstStyle/>
                    <a:p>
                      <a:pPr algn="ctr" fontAlgn="ctr"/>
                      <a:r>
                        <a:rPr lang="pt-PT" sz="1600" u="none" strike="noStrike" dirty="0">
                          <a:solidFill>
                            <a:srgbClr val="3A5468"/>
                          </a:solidFill>
                          <a:effectLst/>
                        </a:rPr>
                        <a:t> </a:t>
                      </a:r>
                      <a:endParaRPr lang="pt-PT" sz="1600" b="0"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600" u="none" strike="noStrike" dirty="0">
                          <a:solidFill>
                            <a:srgbClr val="3A5468"/>
                          </a:solidFill>
                          <a:effectLst/>
                        </a:rPr>
                        <a:t>108 111,74 €</a:t>
                      </a:r>
                      <a:endParaRPr lang="pt-PT" sz="1600" b="0"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600" u="none" strike="noStrike" dirty="0">
                          <a:solidFill>
                            <a:srgbClr val="3A5468"/>
                          </a:solidFill>
                          <a:effectLst/>
                        </a:rPr>
                        <a:t> </a:t>
                      </a:r>
                      <a:endParaRPr lang="pt-PT" sz="1600" b="0"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600" u="none" strike="noStrike" dirty="0">
                          <a:solidFill>
                            <a:srgbClr val="3A5468"/>
                          </a:solidFill>
                          <a:effectLst/>
                        </a:rPr>
                        <a:t>79 055,88 €</a:t>
                      </a:r>
                      <a:endParaRPr lang="pt-PT" sz="1600" b="0" i="0" u="none" strike="noStrike" dirty="0">
                        <a:solidFill>
                          <a:srgbClr val="3A5468"/>
                        </a:solidFill>
                        <a:effectLst/>
                        <a:latin typeface="Calibri" panose="020F0502020204030204" pitchFamily="34" charset="0"/>
                      </a:endParaRPr>
                    </a:p>
                  </a:txBody>
                  <a:tcPr marL="6820" marR="6820" marT="6820" marB="0" anchor="ctr"/>
                </a:tc>
                <a:extLst>
                  <a:ext uri="{0D108BD9-81ED-4DB2-BD59-A6C34878D82A}">
                    <a16:rowId xmlns:a16="http://schemas.microsoft.com/office/drawing/2014/main" val="3772942513"/>
                  </a:ext>
                </a:extLst>
              </a:tr>
              <a:tr h="202251">
                <a:tc gridSpan="2">
                  <a:txBody>
                    <a:bodyPr/>
                    <a:lstStyle/>
                    <a:p>
                      <a:pPr marL="0" algn="l" defTabSz="914400" rtl="0" eaLnBrk="1" fontAlgn="ctr" latinLnBrk="0" hangingPunct="1"/>
                      <a:r>
                        <a:rPr lang="pt-PT" sz="1600" u="none" strike="noStrike" kern="1200" dirty="0">
                          <a:solidFill>
                            <a:srgbClr val="3A5468"/>
                          </a:solidFill>
                          <a:effectLst/>
                          <a:latin typeface="+mn-lt"/>
                          <a:ea typeface="+mn-ea"/>
                          <a:cs typeface="+mn-cs"/>
                        </a:rPr>
                        <a:t>Outro Gastos e Perdas ( 64+68)</a:t>
                      </a:r>
                    </a:p>
                  </a:txBody>
                  <a:tcPr marL="6820" marR="6820" marT="6820" marB="0" anchor="ctr"/>
                </a:tc>
                <a:tc hMerge="1">
                  <a:txBody>
                    <a:bodyPr/>
                    <a:lstStyle/>
                    <a:p>
                      <a:pPr algn="l" fontAlgn="ctr"/>
                      <a:endParaRPr lang="pt-PT" sz="800" b="0" i="0" u="none" strike="noStrike">
                        <a:solidFill>
                          <a:srgbClr val="2F75B5"/>
                        </a:solidFill>
                        <a:effectLst/>
                        <a:latin typeface="Calibri" panose="020F0502020204030204" pitchFamily="34" charset="0"/>
                      </a:endParaRPr>
                    </a:p>
                  </a:txBody>
                  <a:tcPr marL="6820" marR="6820" marT="6820" marB="0" anchor="ctr"/>
                </a:tc>
                <a:tc gridSpan="2">
                  <a:txBody>
                    <a:bodyPr/>
                    <a:lstStyle/>
                    <a:p>
                      <a:pPr algn="ctr" fontAlgn="ctr"/>
                      <a:r>
                        <a:rPr lang="pt-PT" sz="1600" u="none" strike="noStrike" dirty="0">
                          <a:solidFill>
                            <a:srgbClr val="3A5468"/>
                          </a:solidFill>
                          <a:effectLst/>
                        </a:rPr>
                        <a:t>1 300,00 €</a:t>
                      </a:r>
                      <a:endParaRPr lang="pt-PT" sz="1600" b="0" i="0" u="none" strike="noStrike" dirty="0">
                        <a:solidFill>
                          <a:srgbClr val="3A5468"/>
                        </a:solidFill>
                        <a:effectLst/>
                        <a:latin typeface="Calibri" panose="020F0502020204030204" pitchFamily="34" charset="0"/>
                      </a:endParaRPr>
                    </a:p>
                  </a:txBody>
                  <a:tcPr marL="6820" marR="6820" marT="6820" marB="0" anchor="ctr"/>
                </a:tc>
                <a:tc hMerge="1">
                  <a:txBody>
                    <a:bodyPr/>
                    <a:lstStyle/>
                    <a:p>
                      <a:pPr algn="ctr" fontAlgn="ctr"/>
                      <a:endParaRPr lang="pt-PT" sz="1200" b="0" i="0" u="none" strike="noStrike">
                        <a:solidFill>
                          <a:schemeClr val="accent1">
                            <a:lumMod val="75000"/>
                          </a:schemeClr>
                        </a:solidFill>
                        <a:effectLst/>
                        <a:latin typeface="Calibri" panose="020F0502020204030204" pitchFamily="34" charset="0"/>
                      </a:endParaRPr>
                    </a:p>
                  </a:txBody>
                  <a:tcPr marL="6820" marR="6820" marT="6820" marB="0" anchor="ctr"/>
                </a:tc>
                <a:tc>
                  <a:txBody>
                    <a:bodyPr/>
                    <a:lstStyle/>
                    <a:p>
                      <a:pPr algn="l"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6820" marR="6820" marT="6820" marB="0" anchor="ctr"/>
                </a:tc>
                <a:tc gridSpan="3">
                  <a:txBody>
                    <a:bodyPr/>
                    <a:lstStyle/>
                    <a:p>
                      <a:pPr algn="ctr" fontAlgn="ctr"/>
                      <a:r>
                        <a:rPr lang="pt-PT" sz="1600" u="none" strike="noStrike" dirty="0">
                          <a:solidFill>
                            <a:srgbClr val="3A5468"/>
                          </a:solidFill>
                          <a:effectLst/>
                        </a:rPr>
                        <a:t>1 355,83 €</a:t>
                      </a:r>
                      <a:endParaRPr lang="pt-PT" sz="1600" b="0" i="0" u="none" strike="noStrike" dirty="0">
                        <a:solidFill>
                          <a:srgbClr val="3A5468"/>
                        </a:solidFill>
                        <a:effectLst/>
                        <a:latin typeface="Calibri" panose="020F0502020204030204" pitchFamily="34" charset="0"/>
                      </a:endParaRPr>
                    </a:p>
                  </a:txBody>
                  <a:tcPr marL="6820" marR="6820" marT="6820" marB="0" anchor="ctr"/>
                </a:tc>
                <a:tc hMerge="1">
                  <a:txBody>
                    <a:bodyPr/>
                    <a:lstStyle/>
                    <a:p>
                      <a:pPr algn="l" fontAlgn="ctr"/>
                      <a:endParaRPr lang="pt-PT" sz="1200" b="0" i="0" u="none" strike="noStrike">
                        <a:solidFill>
                          <a:schemeClr val="accent1">
                            <a:lumMod val="75000"/>
                          </a:schemeClr>
                        </a:solidFill>
                        <a:effectLst/>
                        <a:latin typeface="Calibri" panose="020F0502020204030204" pitchFamily="34" charset="0"/>
                      </a:endParaRPr>
                    </a:p>
                  </a:txBody>
                  <a:tcPr marL="6820" marR="6820" marT="6820" marB="0" anchor="ctr"/>
                </a:tc>
                <a:tc hMerge="1">
                  <a:txBody>
                    <a:bodyPr/>
                    <a:lstStyle/>
                    <a:p>
                      <a:pPr algn="ctr" fontAlgn="ctr"/>
                      <a:endParaRPr lang="pt-PT" sz="1200" b="0" i="0" u="none" strike="noStrike" dirty="0">
                        <a:solidFill>
                          <a:schemeClr val="accent1">
                            <a:lumMod val="75000"/>
                          </a:schemeClr>
                        </a:solidFill>
                        <a:effectLst/>
                        <a:latin typeface="Calibri" panose="020F0502020204030204" pitchFamily="34" charset="0"/>
                      </a:endParaRPr>
                    </a:p>
                  </a:txBody>
                  <a:tcPr marL="6820" marR="6820" marT="6820" marB="0" anchor="ctr"/>
                </a:tc>
                <a:tc>
                  <a:txBody>
                    <a:bodyPr/>
                    <a:lstStyle/>
                    <a:p>
                      <a:pPr algn="ctr"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600" u="none" strike="noStrike" dirty="0">
                          <a:solidFill>
                            <a:srgbClr val="3A5468"/>
                          </a:solidFill>
                          <a:effectLst/>
                        </a:rPr>
                        <a:t>255,64 €</a:t>
                      </a:r>
                      <a:endParaRPr lang="pt-PT" sz="1600" b="0"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600" u="none" strike="noStrike" dirty="0">
                          <a:solidFill>
                            <a:srgbClr val="3A5468"/>
                          </a:solidFill>
                          <a:effectLst/>
                        </a:rPr>
                        <a:t> </a:t>
                      </a:r>
                      <a:endParaRPr lang="pt-PT" sz="1600" b="0"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600" u="none" strike="noStrike" dirty="0">
                          <a:solidFill>
                            <a:srgbClr val="3A5468"/>
                          </a:solidFill>
                          <a:effectLst/>
                        </a:rPr>
                        <a:t>10 016,49 €</a:t>
                      </a:r>
                      <a:endParaRPr lang="pt-PT" sz="1600" b="0" i="0" u="none" strike="noStrike" dirty="0">
                        <a:solidFill>
                          <a:srgbClr val="3A5468"/>
                        </a:solidFill>
                        <a:effectLst/>
                        <a:latin typeface="Calibri" panose="020F0502020204030204" pitchFamily="34" charset="0"/>
                      </a:endParaRPr>
                    </a:p>
                  </a:txBody>
                  <a:tcPr marL="6820" marR="6820" marT="6820" marB="0" anchor="ctr"/>
                </a:tc>
                <a:extLst>
                  <a:ext uri="{0D108BD9-81ED-4DB2-BD59-A6C34878D82A}">
                    <a16:rowId xmlns:a16="http://schemas.microsoft.com/office/drawing/2014/main" val="1149777252"/>
                  </a:ext>
                </a:extLst>
              </a:tr>
              <a:tr h="226844">
                <a:tc gridSpan="2">
                  <a:txBody>
                    <a:bodyPr/>
                    <a:lstStyle/>
                    <a:p>
                      <a:pPr algn="l" fontAlgn="ctr"/>
                      <a:r>
                        <a:rPr lang="pt-PT" sz="1800" b="1" u="sng" strike="noStrike" dirty="0">
                          <a:solidFill>
                            <a:srgbClr val="3A5468"/>
                          </a:solidFill>
                          <a:effectLst/>
                        </a:rPr>
                        <a:t>TOTAL</a:t>
                      </a:r>
                      <a:endParaRPr lang="pt-PT" sz="1800" b="1" i="0" u="sng" strike="noStrike" dirty="0">
                        <a:solidFill>
                          <a:srgbClr val="3A5468"/>
                        </a:solidFill>
                        <a:effectLst/>
                        <a:latin typeface="Calibri" panose="020F0502020204030204" pitchFamily="34" charset="0"/>
                      </a:endParaRPr>
                    </a:p>
                  </a:txBody>
                  <a:tcPr marL="6820" marR="6820" marT="6820" marB="0" anchor="ctr"/>
                </a:tc>
                <a:tc hMerge="1">
                  <a:txBody>
                    <a:bodyPr/>
                    <a:lstStyle/>
                    <a:p>
                      <a:pPr algn="l" fontAlgn="ctr"/>
                      <a:endParaRPr lang="pt-PT" sz="900" b="1" i="0" u="none" strike="noStrike">
                        <a:solidFill>
                          <a:srgbClr val="2F75B5"/>
                        </a:solidFill>
                        <a:effectLst/>
                        <a:latin typeface="Calibri" panose="020F0502020204030204" pitchFamily="34" charset="0"/>
                      </a:endParaRPr>
                    </a:p>
                  </a:txBody>
                  <a:tcPr marL="6820" marR="6820" marT="6820" marB="0" anchor="ctr"/>
                </a:tc>
                <a:tc gridSpan="2">
                  <a:txBody>
                    <a:bodyPr/>
                    <a:lstStyle/>
                    <a:p>
                      <a:pPr algn="ctr" fontAlgn="ctr"/>
                      <a:r>
                        <a:rPr lang="pt-PT" sz="1800" b="1" u="none" strike="noStrike" dirty="0">
                          <a:solidFill>
                            <a:srgbClr val="3A5468"/>
                          </a:solidFill>
                          <a:effectLst/>
                        </a:rPr>
                        <a:t>198 300,00 €</a:t>
                      </a:r>
                      <a:endParaRPr lang="pt-PT" sz="1800" b="1" i="0" u="none" strike="noStrike" dirty="0">
                        <a:solidFill>
                          <a:srgbClr val="3A5468"/>
                        </a:solidFill>
                        <a:effectLst/>
                        <a:latin typeface="Calibri" panose="020F0502020204030204" pitchFamily="34" charset="0"/>
                      </a:endParaRPr>
                    </a:p>
                  </a:txBody>
                  <a:tcPr marL="6820" marR="6820" marT="6820" marB="0" anchor="ctr"/>
                </a:tc>
                <a:tc hMerge="1">
                  <a:txBody>
                    <a:bodyPr/>
                    <a:lstStyle/>
                    <a:p>
                      <a:pPr algn="ctr" fontAlgn="ctr"/>
                      <a:endParaRPr lang="pt-PT" sz="1200" b="1" i="0" u="none" strike="noStrike">
                        <a:solidFill>
                          <a:schemeClr val="accent1">
                            <a:lumMod val="75000"/>
                          </a:schemeClr>
                        </a:solidFill>
                        <a:effectLst/>
                        <a:latin typeface="Calibri" panose="020F0502020204030204" pitchFamily="34" charset="0"/>
                      </a:endParaRPr>
                    </a:p>
                  </a:txBody>
                  <a:tcPr marL="6820" marR="6820" marT="6820" marB="0" anchor="ctr"/>
                </a:tc>
                <a:tc>
                  <a:txBody>
                    <a:bodyPr/>
                    <a:lstStyle/>
                    <a:p>
                      <a:pPr algn="l" fontAlgn="ctr"/>
                      <a:r>
                        <a:rPr lang="pt-PT" sz="1800" b="1" u="none" strike="noStrike">
                          <a:solidFill>
                            <a:srgbClr val="3A5468"/>
                          </a:solidFill>
                          <a:effectLst/>
                        </a:rPr>
                        <a:t> </a:t>
                      </a:r>
                      <a:endParaRPr lang="pt-PT" sz="1800" b="1" i="0" u="none" strike="noStrike">
                        <a:solidFill>
                          <a:srgbClr val="3A5468"/>
                        </a:solidFill>
                        <a:effectLst/>
                        <a:latin typeface="Calibri" panose="020F0502020204030204" pitchFamily="34" charset="0"/>
                      </a:endParaRPr>
                    </a:p>
                  </a:txBody>
                  <a:tcPr marL="6820" marR="6820" marT="6820" marB="0" anchor="ctr"/>
                </a:tc>
                <a:tc gridSpan="3">
                  <a:txBody>
                    <a:bodyPr/>
                    <a:lstStyle/>
                    <a:p>
                      <a:pPr algn="ctr" fontAlgn="ctr"/>
                      <a:r>
                        <a:rPr lang="pt-PT" sz="1800" b="1" u="none" strike="noStrike" dirty="0">
                          <a:solidFill>
                            <a:srgbClr val="3A5468"/>
                          </a:solidFill>
                          <a:effectLst/>
                        </a:rPr>
                        <a:t>196 415,52 €</a:t>
                      </a:r>
                      <a:endParaRPr lang="pt-PT" sz="1800" b="1" i="0" u="none" strike="noStrike" dirty="0">
                        <a:solidFill>
                          <a:srgbClr val="3A5468"/>
                        </a:solidFill>
                        <a:effectLst/>
                        <a:latin typeface="Calibri" panose="020F0502020204030204" pitchFamily="34" charset="0"/>
                      </a:endParaRPr>
                    </a:p>
                  </a:txBody>
                  <a:tcPr marL="6820" marR="6820" marT="6820" marB="0" anchor="ctr"/>
                </a:tc>
                <a:tc hMerge="1">
                  <a:txBody>
                    <a:bodyPr/>
                    <a:lstStyle/>
                    <a:p>
                      <a:pPr algn="l" fontAlgn="ctr"/>
                      <a:endParaRPr lang="pt-PT" sz="1200" b="1" i="0" u="none" strike="noStrike">
                        <a:solidFill>
                          <a:schemeClr val="accent1">
                            <a:lumMod val="75000"/>
                          </a:schemeClr>
                        </a:solidFill>
                        <a:effectLst/>
                        <a:latin typeface="Calibri" panose="020F0502020204030204" pitchFamily="34" charset="0"/>
                      </a:endParaRPr>
                    </a:p>
                  </a:txBody>
                  <a:tcPr marL="6820" marR="6820" marT="6820" marB="0" anchor="ctr"/>
                </a:tc>
                <a:tc hMerge="1">
                  <a:txBody>
                    <a:bodyPr/>
                    <a:lstStyle/>
                    <a:p>
                      <a:pPr algn="ctr" fontAlgn="ctr"/>
                      <a:endParaRPr lang="pt-PT" sz="1200" b="1" i="0" u="none" strike="noStrike" dirty="0">
                        <a:solidFill>
                          <a:schemeClr val="accent1">
                            <a:lumMod val="75000"/>
                          </a:schemeClr>
                        </a:solidFill>
                        <a:effectLst/>
                        <a:latin typeface="Calibri" panose="020F0502020204030204" pitchFamily="34" charset="0"/>
                      </a:endParaRPr>
                    </a:p>
                  </a:txBody>
                  <a:tcPr marL="6820" marR="6820" marT="6820" marB="0" anchor="ctr"/>
                </a:tc>
                <a:tc>
                  <a:txBody>
                    <a:bodyPr/>
                    <a:lstStyle/>
                    <a:p>
                      <a:pPr algn="ctr" fontAlgn="ctr"/>
                      <a:r>
                        <a:rPr lang="pt-PT" sz="1800" b="1" u="none" strike="noStrike" dirty="0">
                          <a:solidFill>
                            <a:srgbClr val="3A5468"/>
                          </a:solidFill>
                          <a:effectLst/>
                        </a:rPr>
                        <a:t> </a:t>
                      </a:r>
                      <a:endParaRPr lang="pt-PT" sz="1800" b="1"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800" b="1" u="none" strike="noStrike" dirty="0">
                          <a:solidFill>
                            <a:srgbClr val="3A5468"/>
                          </a:solidFill>
                          <a:effectLst/>
                        </a:rPr>
                        <a:t>178 861,37 €</a:t>
                      </a:r>
                      <a:endParaRPr lang="pt-PT" sz="1800" b="1"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800" b="1" u="none" strike="noStrike" dirty="0">
                          <a:solidFill>
                            <a:srgbClr val="3A5468"/>
                          </a:solidFill>
                          <a:effectLst/>
                        </a:rPr>
                        <a:t> </a:t>
                      </a:r>
                      <a:endParaRPr lang="pt-PT" sz="1800" b="1"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800" b="1" u="none" strike="noStrike" dirty="0">
                          <a:solidFill>
                            <a:srgbClr val="3A5468"/>
                          </a:solidFill>
                          <a:effectLst/>
                        </a:rPr>
                        <a:t>155 285,20 €</a:t>
                      </a:r>
                      <a:endParaRPr lang="pt-PT" sz="1800" b="1" i="0" u="none" strike="noStrike" dirty="0">
                        <a:solidFill>
                          <a:srgbClr val="3A5468"/>
                        </a:solidFill>
                        <a:effectLst/>
                        <a:latin typeface="Calibri" panose="020F0502020204030204" pitchFamily="34" charset="0"/>
                      </a:endParaRPr>
                    </a:p>
                  </a:txBody>
                  <a:tcPr marL="6820" marR="6820" marT="6820" marB="0" anchor="ctr"/>
                </a:tc>
                <a:extLst>
                  <a:ext uri="{0D108BD9-81ED-4DB2-BD59-A6C34878D82A}">
                    <a16:rowId xmlns:a16="http://schemas.microsoft.com/office/drawing/2014/main" val="4140642716"/>
                  </a:ext>
                </a:extLst>
              </a:tr>
              <a:tr h="226844">
                <a:tc gridSpan="2">
                  <a:txBody>
                    <a:bodyPr/>
                    <a:lstStyle/>
                    <a:p>
                      <a:pPr marL="0" algn="ctr" defTabSz="914400" rtl="0" eaLnBrk="1" fontAlgn="ctr" latinLnBrk="0" hangingPunct="1"/>
                      <a:r>
                        <a:rPr lang="pt-PT" sz="1800" b="1" u="none" strike="noStrike" kern="1200" dirty="0">
                          <a:solidFill>
                            <a:srgbClr val="3A5468"/>
                          </a:solidFill>
                          <a:effectLst/>
                          <a:latin typeface="+mn-lt"/>
                          <a:ea typeface="+mn-ea"/>
                          <a:cs typeface="+mn-cs"/>
                        </a:rPr>
                        <a:t>PROVEITOS</a:t>
                      </a:r>
                    </a:p>
                  </a:txBody>
                  <a:tcPr marL="6820" marR="6820" marT="6820" marB="0" anchor="ctr"/>
                </a:tc>
                <a:tc hMerge="1">
                  <a:txBody>
                    <a:bodyPr/>
                    <a:lstStyle/>
                    <a:p>
                      <a:pPr algn="ctr" fontAlgn="ctr"/>
                      <a:endParaRPr lang="pt-PT" sz="900" b="1" i="0" u="none" strike="noStrike">
                        <a:solidFill>
                          <a:srgbClr val="2F75B5"/>
                        </a:solidFill>
                        <a:effectLst/>
                        <a:latin typeface="Calibri" panose="020F0502020204030204" pitchFamily="34" charset="0"/>
                      </a:endParaRPr>
                    </a:p>
                  </a:txBody>
                  <a:tcPr marL="6820" marR="6820" marT="6820" marB="0" anchor="ctr"/>
                </a:tc>
                <a:tc gridSpan="2">
                  <a:txBody>
                    <a:bodyPr/>
                    <a:lstStyle/>
                    <a:p>
                      <a:pPr algn="ctr" fontAlgn="ctr"/>
                      <a:r>
                        <a:rPr lang="pt-PT" sz="1800" b="1" u="none" strike="noStrike" dirty="0">
                          <a:solidFill>
                            <a:srgbClr val="3A5468"/>
                          </a:solidFill>
                          <a:effectLst/>
                        </a:rPr>
                        <a:t>2021</a:t>
                      </a:r>
                      <a:r>
                        <a:rPr lang="pt-PT" sz="1400" u="none" strike="noStrike" dirty="0">
                          <a:solidFill>
                            <a:srgbClr val="3A5468"/>
                          </a:solidFill>
                          <a:effectLst/>
                        </a:rPr>
                        <a:t> </a:t>
                      </a:r>
                      <a:endParaRPr lang="pt-PT" sz="1400" b="1" i="0" u="none" strike="noStrike" dirty="0">
                        <a:solidFill>
                          <a:srgbClr val="3A5468"/>
                        </a:solidFill>
                        <a:effectLst/>
                        <a:latin typeface="Calibri" panose="020F0502020204030204" pitchFamily="34" charset="0"/>
                      </a:endParaRPr>
                    </a:p>
                  </a:txBody>
                  <a:tcPr marL="6820" marR="6820" marT="6820" marB="0" anchor="ctr"/>
                </a:tc>
                <a:tc hMerge="1">
                  <a:txBody>
                    <a:bodyPr/>
                    <a:lstStyle/>
                    <a:p>
                      <a:pPr algn="ctr" fontAlgn="ctr"/>
                      <a:endParaRPr lang="pt-PT" sz="1200" b="1" i="0" u="none" strike="noStrike">
                        <a:solidFill>
                          <a:schemeClr val="accent1">
                            <a:lumMod val="75000"/>
                          </a:schemeClr>
                        </a:solidFill>
                        <a:effectLst/>
                        <a:latin typeface="Calibri" panose="020F0502020204030204" pitchFamily="34" charset="0"/>
                      </a:endParaRPr>
                    </a:p>
                  </a:txBody>
                  <a:tcPr marL="6820" marR="6820" marT="6820" marB="0" anchor="ctr"/>
                </a:tc>
                <a:tc>
                  <a:txBody>
                    <a:bodyPr/>
                    <a:lstStyle/>
                    <a:p>
                      <a:pPr algn="ctr" fontAlgn="ctr"/>
                      <a:r>
                        <a:rPr lang="pt-PT" sz="1400" u="none" strike="noStrike" dirty="0">
                          <a:solidFill>
                            <a:srgbClr val="3A5468"/>
                          </a:solidFill>
                          <a:effectLst/>
                        </a:rPr>
                        <a:t> </a:t>
                      </a:r>
                      <a:endParaRPr lang="pt-PT" sz="1400" b="1" i="0" u="none" strike="noStrike" dirty="0">
                        <a:solidFill>
                          <a:srgbClr val="3A5468"/>
                        </a:solidFill>
                        <a:effectLst/>
                        <a:latin typeface="Calibri" panose="020F0502020204030204" pitchFamily="34" charset="0"/>
                      </a:endParaRPr>
                    </a:p>
                  </a:txBody>
                  <a:tcPr marL="6820" marR="6820" marT="6820" marB="0" anchor="ctr"/>
                </a:tc>
                <a:tc gridSpan="3">
                  <a:txBody>
                    <a:bodyPr/>
                    <a:lstStyle/>
                    <a:p>
                      <a:pPr algn="ctr" fontAlgn="ctr"/>
                      <a:r>
                        <a:rPr lang="pt-PT" sz="1400" u="none" strike="noStrike" dirty="0">
                          <a:solidFill>
                            <a:srgbClr val="3A5468"/>
                          </a:solidFill>
                          <a:effectLst/>
                        </a:rPr>
                        <a:t> </a:t>
                      </a:r>
                      <a:endParaRPr lang="pt-PT" sz="1400" b="1" i="0" u="none" strike="noStrike" dirty="0">
                        <a:solidFill>
                          <a:srgbClr val="3A5468"/>
                        </a:solidFill>
                        <a:effectLst/>
                        <a:latin typeface="Calibri" panose="020F0502020204030204" pitchFamily="34" charset="0"/>
                      </a:endParaRPr>
                    </a:p>
                  </a:txBody>
                  <a:tcPr marL="6820" marR="6820" marT="6820" marB="0" anchor="ctr"/>
                </a:tc>
                <a:tc hMerge="1">
                  <a:txBody>
                    <a:bodyPr/>
                    <a:lstStyle/>
                    <a:p>
                      <a:pPr algn="ctr" fontAlgn="ctr"/>
                      <a:endParaRPr lang="pt-PT" sz="1200" b="1" i="0" u="none" strike="noStrike">
                        <a:solidFill>
                          <a:schemeClr val="accent1">
                            <a:lumMod val="75000"/>
                          </a:schemeClr>
                        </a:solidFill>
                        <a:effectLst/>
                        <a:latin typeface="Calibri" panose="020F0502020204030204" pitchFamily="34" charset="0"/>
                      </a:endParaRPr>
                    </a:p>
                  </a:txBody>
                  <a:tcPr marL="6820" marR="6820" marT="6820" marB="0" anchor="ctr"/>
                </a:tc>
                <a:tc hMerge="1">
                  <a:txBody>
                    <a:bodyPr/>
                    <a:lstStyle/>
                    <a:p>
                      <a:pPr algn="ctr" fontAlgn="ctr"/>
                      <a:endParaRPr lang="pt-PT" sz="1200" b="1" i="0" u="none" strike="noStrike" dirty="0">
                        <a:solidFill>
                          <a:schemeClr val="accent1">
                            <a:lumMod val="75000"/>
                          </a:schemeClr>
                        </a:solidFill>
                        <a:effectLst/>
                        <a:latin typeface="Calibri" panose="020F0502020204030204" pitchFamily="34" charset="0"/>
                      </a:endParaRPr>
                    </a:p>
                  </a:txBody>
                  <a:tcPr marL="6820" marR="6820" marT="6820" marB="0" anchor="ctr"/>
                </a:tc>
                <a:tc>
                  <a:txBody>
                    <a:bodyPr/>
                    <a:lstStyle/>
                    <a:p>
                      <a:pPr algn="l" fontAlgn="ctr"/>
                      <a:r>
                        <a:rPr lang="pt-PT" sz="1400" u="none" strike="noStrike">
                          <a:solidFill>
                            <a:srgbClr val="3A5468"/>
                          </a:solidFill>
                          <a:effectLst/>
                        </a:rPr>
                        <a:t> </a:t>
                      </a:r>
                      <a:endParaRPr lang="pt-PT" sz="1400" b="1" i="0" u="none" strike="noStrike">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400" u="none" strike="noStrike" dirty="0">
                          <a:solidFill>
                            <a:srgbClr val="3A5468"/>
                          </a:solidFill>
                          <a:effectLst/>
                        </a:rPr>
                        <a:t> </a:t>
                      </a:r>
                      <a:endParaRPr lang="pt-PT" sz="1400" b="1"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400" u="none" strike="noStrike">
                          <a:solidFill>
                            <a:srgbClr val="3A5468"/>
                          </a:solidFill>
                          <a:effectLst/>
                        </a:rPr>
                        <a:t> </a:t>
                      </a:r>
                      <a:endParaRPr lang="pt-PT" sz="1400" b="1" i="0" u="none" strike="noStrike">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400" u="none" strike="noStrike" dirty="0">
                          <a:solidFill>
                            <a:srgbClr val="3A5468"/>
                          </a:solidFill>
                          <a:effectLst/>
                        </a:rPr>
                        <a:t> </a:t>
                      </a:r>
                      <a:endParaRPr lang="pt-PT" sz="1400" b="1" i="0" u="none" strike="noStrike" dirty="0">
                        <a:solidFill>
                          <a:srgbClr val="3A5468"/>
                        </a:solidFill>
                        <a:effectLst/>
                        <a:latin typeface="Calibri" panose="020F0502020204030204" pitchFamily="34" charset="0"/>
                      </a:endParaRPr>
                    </a:p>
                  </a:txBody>
                  <a:tcPr marL="6820" marR="6820" marT="6820" marB="0" anchor="ctr"/>
                </a:tc>
                <a:extLst>
                  <a:ext uri="{0D108BD9-81ED-4DB2-BD59-A6C34878D82A}">
                    <a16:rowId xmlns:a16="http://schemas.microsoft.com/office/drawing/2014/main" val="2547058272"/>
                  </a:ext>
                </a:extLst>
              </a:tr>
              <a:tr h="202251">
                <a:tc gridSpan="2">
                  <a:txBody>
                    <a:bodyPr/>
                    <a:lstStyle/>
                    <a:p>
                      <a:pPr marL="0" algn="l" defTabSz="914400" rtl="0" eaLnBrk="1" fontAlgn="ctr" latinLnBrk="0" hangingPunct="1"/>
                      <a:r>
                        <a:rPr lang="pt-PT" sz="1600" u="none" strike="noStrike" kern="1200" dirty="0">
                          <a:solidFill>
                            <a:srgbClr val="3A5468"/>
                          </a:solidFill>
                          <a:effectLst/>
                          <a:latin typeface="+mn-lt"/>
                          <a:ea typeface="+mn-ea"/>
                          <a:cs typeface="+mn-cs"/>
                        </a:rPr>
                        <a:t>Quotas/Vendas ( 72)</a:t>
                      </a:r>
                    </a:p>
                  </a:txBody>
                  <a:tcPr marL="6820" marR="6820" marT="6820" marB="0" anchor="ctr"/>
                </a:tc>
                <a:tc hMerge="1">
                  <a:txBody>
                    <a:bodyPr/>
                    <a:lstStyle/>
                    <a:p>
                      <a:pPr algn="l" fontAlgn="ctr"/>
                      <a:endParaRPr lang="pt-PT" sz="800" b="0" i="0" u="none" strike="noStrike">
                        <a:solidFill>
                          <a:srgbClr val="2F75B5"/>
                        </a:solidFill>
                        <a:effectLst/>
                        <a:latin typeface="Calibri" panose="020F0502020204030204" pitchFamily="34" charset="0"/>
                      </a:endParaRPr>
                    </a:p>
                  </a:txBody>
                  <a:tcPr marL="6820" marR="6820" marT="6820" marB="0" anchor="ctr"/>
                </a:tc>
                <a:tc gridSpan="2">
                  <a:txBody>
                    <a:bodyPr/>
                    <a:lstStyle/>
                    <a:p>
                      <a:pPr algn="ctr" fontAlgn="ctr"/>
                      <a:r>
                        <a:rPr lang="pt-PT" sz="1400" u="none" strike="noStrike">
                          <a:solidFill>
                            <a:srgbClr val="3A5468"/>
                          </a:solidFill>
                          <a:effectLst/>
                        </a:rPr>
                        <a:t>2 500,00 €</a:t>
                      </a:r>
                      <a:endParaRPr lang="pt-PT" sz="1400" b="0" i="0" u="none" strike="noStrike">
                        <a:solidFill>
                          <a:srgbClr val="3A5468"/>
                        </a:solidFill>
                        <a:effectLst/>
                        <a:latin typeface="Calibri" panose="020F0502020204030204" pitchFamily="34" charset="0"/>
                      </a:endParaRPr>
                    </a:p>
                  </a:txBody>
                  <a:tcPr marL="6820" marR="6820" marT="6820" marB="0" anchor="ctr"/>
                </a:tc>
                <a:tc hMerge="1">
                  <a:txBody>
                    <a:bodyPr/>
                    <a:lstStyle/>
                    <a:p>
                      <a:pPr algn="ctr" fontAlgn="ctr"/>
                      <a:endParaRPr lang="pt-PT" sz="1200" b="0" i="0" u="none" strike="noStrike">
                        <a:solidFill>
                          <a:schemeClr val="accent1">
                            <a:lumMod val="75000"/>
                          </a:schemeClr>
                        </a:solidFill>
                        <a:effectLst/>
                        <a:latin typeface="Calibri" panose="020F0502020204030204" pitchFamily="34" charset="0"/>
                      </a:endParaRPr>
                    </a:p>
                  </a:txBody>
                  <a:tcPr marL="6820" marR="6820" marT="6820" marB="0" anchor="ctr"/>
                </a:tc>
                <a:tc>
                  <a:txBody>
                    <a:bodyPr/>
                    <a:lstStyle/>
                    <a:p>
                      <a:pPr algn="l" fontAlgn="ctr"/>
                      <a:r>
                        <a:rPr lang="pt-PT" sz="1400" u="none" strike="noStrike">
                          <a:solidFill>
                            <a:srgbClr val="3A5468"/>
                          </a:solidFill>
                          <a:effectLst/>
                        </a:rPr>
                        <a:t> </a:t>
                      </a:r>
                      <a:endParaRPr lang="pt-PT" sz="1400" b="0" i="0" u="none" strike="noStrike">
                        <a:solidFill>
                          <a:srgbClr val="3A5468"/>
                        </a:solidFill>
                        <a:effectLst/>
                        <a:latin typeface="Calibri" panose="020F0502020204030204" pitchFamily="34" charset="0"/>
                      </a:endParaRPr>
                    </a:p>
                  </a:txBody>
                  <a:tcPr marL="6820" marR="6820" marT="6820" marB="0" anchor="ctr"/>
                </a:tc>
                <a:tc gridSpan="3">
                  <a:txBody>
                    <a:bodyPr/>
                    <a:lstStyle/>
                    <a:p>
                      <a:pPr algn="ctr" fontAlgn="ctr"/>
                      <a:r>
                        <a:rPr lang="pt-PT" sz="1400" u="none" strike="noStrike" dirty="0">
                          <a:solidFill>
                            <a:srgbClr val="3A5468"/>
                          </a:solidFill>
                          <a:effectLst/>
                        </a:rPr>
                        <a:t>2 059,76 €</a:t>
                      </a:r>
                      <a:endParaRPr lang="pt-PT" sz="1400" b="0" i="0" u="none" strike="noStrike" dirty="0">
                        <a:solidFill>
                          <a:srgbClr val="3A5468"/>
                        </a:solidFill>
                        <a:effectLst/>
                        <a:latin typeface="Calibri" panose="020F0502020204030204" pitchFamily="34" charset="0"/>
                      </a:endParaRPr>
                    </a:p>
                  </a:txBody>
                  <a:tcPr marL="6820" marR="6820" marT="6820" marB="0" anchor="ctr"/>
                </a:tc>
                <a:tc hMerge="1">
                  <a:txBody>
                    <a:bodyPr/>
                    <a:lstStyle/>
                    <a:p>
                      <a:pPr algn="l" fontAlgn="ctr"/>
                      <a:endParaRPr lang="pt-PT" sz="1200" b="0" i="0" u="none" strike="noStrike">
                        <a:solidFill>
                          <a:schemeClr val="accent1">
                            <a:lumMod val="75000"/>
                          </a:schemeClr>
                        </a:solidFill>
                        <a:effectLst/>
                        <a:latin typeface="Calibri" panose="020F0502020204030204" pitchFamily="34" charset="0"/>
                      </a:endParaRPr>
                    </a:p>
                  </a:txBody>
                  <a:tcPr marL="6820" marR="6820" marT="6820" marB="0" anchor="ctr"/>
                </a:tc>
                <a:tc hMerge="1">
                  <a:txBody>
                    <a:bodyPr/>
                    <a:lstStyle/>
                    <a:p>
                      <a:pPr algn="ctr" fontAlgn="ctr"/>
                      <a:endParaRPr lang="pt-PT" sz="1200" b="0" i="0" u="none" strike="noStrike" dirty="0">
                        <a:solidFill>
                          <a:schemeClr val="accent1">
                            <a:lumMod val="75000"/>
                          </a:schemeClr>
                        </a:solidFill>
                        <a:effectLst/>
                        <a:latin typeface="Calibri" panose="020F0502020204030204" pitchFamily="34" charset="0"/>
                      </a:endParaRPr>
                    </a:p>
                  </a:txBody>
                  <a:tcPr marL="6820" marR="6820" marT="6820" marB="0" anchor="ctr"/>
                </a:tc>
                <a:tc>
                  <a:txBody>
                    <a:bodyPr/>
                    <a:lstStyle/>
                    <a:p>
                      <a:pPr algn="ctr" fontAlgn="ctr"/>
                      <a:r>
                        <a:rPr lang="pt-PT" sz="1400" u="none" strike="noStrike" dirty="0">
                          <a:solidFill>
                            <a:srgbClr val="3A5468"/>
                          </a:solidFill>
                          <a:effectLst/>
                        </a:rPr>
                        <a:t> </a:t>
                      </a:r>
                      <a:endParaRPr lang="pt-PT" sz="1400" b="0"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400" u="none" strike="noStrike" dirty="0">
                          <a:solidFill>
                            <a:srgbClr val="3A5468"/>
                          </a:solidFill>
                          <a:effectLst/>
                        </a:rPr>
                        <a:t>1 205,00 €</a:t>
                      </a:r>
                      <a:endParaRPr lang="pt-PT" sz="1400" b="0"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400" u="none" strike="noStrike">
                          <a:solidFill>
                            <a:srgbClr val="3A5468"/>
                          </a:solidFill>
                          <a:effectLst/>
                        </a:rPr>
                        <a:t> </a:t>
                      </a:r>
                      <a:endParaRPr lang="pt-PT" sz="1400" b="0" i="0" u="none" strike="noStrike">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400" u="none" strike="noStrike" dirty="0">
                          <a:solidFill>
                            <a:srgbClr val="3A5468"/>
                          </a:solidFill>
                          <a:effectLst/>
                        </a:rPr>
                        <a:t>1 686,68 €</a:t>
                      </a:r>
                      <a:endParaRPr lang="pt-PT" sz="1400" b="0" i="0" u="none" strike="noStrike" dirty="0">
                        <a:solidFill>
                          <a:srgbClr val="3A5468"/>
                        </a:solidFill>
                        <a:effectLst/>
                        <a:latin typeface="Calibri" panose="020F0502020204030204" pitchFamily="34" charset="0"/>
                      </a:endParaRPr>
                    </a:p>
                  </a:txBody>
                  <a:tcPr marL="6820" marR="6820" marT="6820" marB="0" anchor="ctr"/>
                </a:tc>
                <a:extLst>
                  <a:ext uri="{0D108BD9-81ED-4DB2-BD59-A6C34878D82A}">
                    <a16:rowId xmlns:a16="http://schemas.microsoft.com/office/drawing/2014/main" val="78424239"/>
                  </a:ext>
                </a:extLst>
              </a:tr>
              <a:tr h="202251">
                <a:tc gridSpan="2">
                  <a:txBody>
                    <a:bodyPr/>
                    <a:lstStyle/>
                    <a:p>
                      <a:pPr marL="0" algn="l" defTabSz="914400" rtl="0" eaLnBrk="1" fontAlgn="ctr" latinLnBrk="0" hangingPunct="1"/>
                      <a:r>
                        <a:rPr lang="pt-PT" sz="1600" u="none" strike="noStrike" kern="1200" dirty="0">
                          <a:solidFill>
                            <a:srgbClr val="3A5468"/>
                          </a:solidFill>
                          <a:effectLst/>
                          <a:latin typeface="+mn-lt"/>
                          <a:ea typeface="+mn-ea"/>
                          <a:cs typeface="+mn-cs"/>
                        </a:rPr>
                        <a:t>Subsídios ( 75)</a:t>
                      </a:r>
                    </a:p>
                  </a:txBody>
                  <a:tcPr marL="6820" marR="6820" marT="6820" marB="0" anchor="ctr"/>
                </a:tc>
                <a:tc hMerge="1">
                  <a:txBody>
                    <a:bodyPr/>
                    <a:lstStyle/>
                    <a:p>
                      <a:pPr algn="l" fontAlgn="ctr"/>
                      <a:endParaRPr lang="pt-PT" sz="800" b="0" i="0" u="none" strike="noStrike" dirty="0">
                        <a:solidFill>
                          <a:srgbClr val="2F75B5"/>
                        </a:solidFill>
                        <a:effectLst/>
                        <a:latin typeface="Calibri" panose="020F0502020204030204" pitchFamily="34" charset="0"/>
                      </a:endParaRPr>
                    </a:p>
                  </a:txBody>
                  <a:tcPr marL="6820" marR="6820" marT="6820" marB="0" anchor="ctr"/>
                </a:tc>
                <a:tc gridSpan="2">
                  <a:txBody>
                    <a:bodyPr/>
                    <a:lstStyle/>
                    <a:p>
                      <a:pPr algn="ctr" fontAlgn="ctr"/>
                      <a:r>
                        <a:rPr lang="pt-PT" sz="1400" u="none" strike="noStrike" dirty="0">
                          <a:solidFill>
                            <a:srgbClr val="3A5468"/>
                          </a:solidFill>
                          <a:effectLst/>
                        </a:rPr>
                        <a:t>140 000,00 €</a:t>
                      </a:r>
                      <a:endParaRPr lang="pt-PT" sz="1400" b="0" i="0" u="none" strike="noStrike" dirty="0">
                        <a:solidFill>
                          <a:srgbClr val="3A5468"/>
                        </a:solidFill>
                        <a:effectLst/>
                        <a:latin typeface="Calibri" panose="020F0502020204030204" pitchFamily="34" charset="0"/>
                      </a:endParaRPr>
                    </a:p>
                  </a:txBody>
                  <a:tcPr marL="6820" marR="6820" marT="6820" marB="0" anchor="ctr"/>
                </a:tc>
                <a:tc hMerge="1">
                  <a:txBody>
                    <a:bodyPr/>
                    <a:lstStyle/>
                    <a:p>
                      <a:pPr algn="ctr" fontAlgn="ctr"/>
                      <a:endParaRPr lang="pt-PT" sz="1200" b="0" i="0" u="none" strike="noStrike">
                        <a:solidFill>
                          <a:schemeClr val="accent1">
                            <a:lumMod val="75000"/>
                          </a:schemeClr>
                        </a:solidFill>
                        <a:effectLst/>
                        <a:latin typeface="Calibri" panose="020F0502020204030204" pitchFamily="34" charset="0"/>
                      </a:endParaRPr>
                    </a:p>
                  </a:txBody>
                  <a:tcPr marL="6820" marR="6820" marT="6820" marB="0" anchor="ctr"/>
                </a:tc>
                <a:tc>
                  <a:txBody>
                    <a:bodyPr/>
                    <a:lstStyle/>
                    <a:p>
                      <a:pPr algn="l" fontAlgn="ctr"/>
                      <a:r>
                        <a:rPr lang="pt-PT" sz="1400" u="none" strike="noStrike">
                          <a:solidFill>
                            <a:srgbClr val="3A5468"/>
                          </a:solidFill>
                          <a:effectLst/>
                        </a:rPr>
                        <a:t> </a:t>
                      </a:r>
                      <a:endParaRPr lang="pt-PT" sz="1400" b="0" i="0" u="none" strike="noStrike">
                        <a:solidFill>
                          <a:srgbClr val="3A5468"/>
                        </a:solidFill>
                        <a:effectLst/>
                        <a:latin typeface="Calibri" panose="020F0502020204030204" pitchFamily="34" charset="0"/>
                      </a:endParaRPr>
                    </a:p>
                  </a:txBody>
                  <a:tcPr marL="6820" marR="6820" marT="6820" marB="0" anchor="ctr"/>
                </a:tc>
                <a:tc gridSpan="3">
                  <a:txBody>
                    <a:bodyPr/>
                    <a:lstStyle/>
                    <a:p>
                      <a:pPr algn="ctr" fontAlgn="ctr"/>
                      <a:r>
                        <a:rPr lang="pt-PT" sz="1400" u="none" strike="noStrike">
                          <a:solidFill>
                            <a:srgbClr val="3A5468"/>
                          </a:solidFill>
                          <a:effectLst/>
                        </a:rPr>
                        <a:t>183 948,11 €</a:t>
                      </a:r>
                      <a:endParaRPr lang="pt-PT" sz="1400" b="0" i="0" u="none" strike="noStrike">
                        <a:solidFill>
                          <a:srgbClr val="3A5468"/>
                        </a:solidFill>
                        <a:effectLst/>
                        <a:latin typeface="Calibri" panose="020F0502020204030204" pitchFamily="34" charset="0"/>
                      </a:endParaRPr>
                    </a:p>
                  </a:txBody>
                  <a:tcPr marL="6820" marR="6820" marT="6820" marB="0" anchor="ctr"/>
                </a:tc>
                <a:tc hMerge="1">
                  <a:txBody>
                    <a:bodyPr/>
                    <a:lstStyle/>
                    <a:p>
                      <a:pPr algn="l" fontAlgn="ctr"/>
                      <a:endParaRPr lang="pt-PT" sz="1200" b="0" i="0" u="none" strike="noStrike">
                        <a:solidFill>
                          <a:schemeClr val="accent1">
                            <a:lumMod val="75000"/>
                          </a:schemeClr>
                        </a:solidFill>
                        <a:effectLst/>
                        <a:latin typeface="Calibri" panose="020F0502020204030204" pitchFamily="34" charset="0"/>
                      </a:endParaRPr>
                    </a:p>
                  </a:txBody>
                  <a:tcPr marL="6820" marR="6820" marT="6820" marB="0" anchor="ctr"/>
                </a:tc>
                <a:tc hMerge="1">
                  <a:txBody>
                    <a:bodyPr/>
                    <a:lstStyle/>
                    <a:p>
                      <a:pPr algn="ctr" fontAlgn="ctr"/>
                      <a:endParaRPr lang="pt-PT" sz="1200" b="0" i="0" u="none" strike="noStrike">
                        <a:solidFill>
                          <a:schemeClr val="accent1">
                            <a:lumMod val="75000"/>
                          </a:schemeClr>
                        </a:solidFill>
                        <a:effectLst/>
                        <a:latin typeface="Calibri" panose="020F0502020204030204" pitchFamily="34" charset="0"/>
                      </a:endParaRPr>
                    </a:p>
                  </a:txBody>
                  <a:tcPr marL="6820" marR="6820" marT="6820" marB="0" anchor="ctr"/>
                </a:tc>
                <a:tc>
                  <a:txBody>
                    <a:bodyPr/>
                    <a:lstStyle/>
                    <a:p>
                      <a:pPr algn="ctr" fontAlgn="ctr"/>
                      <a:r>
                        <a:rPr lang="pt-PT" sz="1400" u="none" strike="noStrike" dirty="0">
                          <a:solidFill>
                            <a:srgbClr val="3A5468"/>
                          </a:solidFill>
                          <a:effectLst/>
                        </a:rPr>
                        <a:t> </a:t>
                      </a:r>
                      <a:endParaRPr lang="pt-PT" sz="1400" b="0"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400" u="none" strike="noStrike" dirty="0">
                          <a:solidFill>
                            <a:srgbClr val="3A5468"/>
                          </a:solidFill>
                          <a:effectLst/>
                        </a:rPr>
                        <a:t>161 995,22 €</a:t>
                      </a:r>
                      <a:endParaRPr lang="pt-PT" sz="1400" b="0"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400" u="none" strike="noStrike">
                          <a:solidFill>
                            <a:srgbClr val="3A5468"/>
                          </a:solidFill>
                          <a:effectLst/>
                        </a:rPr>
                        <a:t> </a:t>
                      </a:r>
                      <a:endParaRPr lang="pt-PT" sz="1400" b="0" i="0" u="none" strike="noStrike">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400" u="none" strike="noStrike" dirty="0">
                          <a:solidFill>
                            <a:srgbClr val="3A5468"/>
                          </a:solidFill>
                          <a:effectLst/>
                        </a:rPr>
                        <a:t>154 414,69 €</a:t>
                      </a:r>
                      <a:endParaRPr lang="pt-PT" sz="1400" b="0" i="0" u="none" strike="noStrike" dirty="0">
                        <a:solidFill>
                          <a:srgbClr val="3A5468"/>
                        </a:solidFill>
                        <a:effectLst/>
                        <a:latin typeface="Calibri" panose="020F0502020204030204" pitchFamily="34" charset="0"/>
                      </a:endParaRPr>
                    </a:p>
                  </a:txBody>
                  <a:tcPr marL="6820" marR="6820" marT="6820" marB="0" anchor="ctr"/>
                </a:tc>
                <a:extLst>
                  <a:ext uri="{0D108BD9-81ED-4DB2-BD59-A6C34878D82A}">
                    <a16:rowId xmlns:a16="http://schemas.microsoft.com/office/drawing/2014/main" val="3340638214"/>
                  </a:ext>
                </a:extLst>
              </a:tr>
              <a:tr h="202251">
                <a:tc gridSpan="2">
                  <a:txBody>
                    <a:bodyPr/>
                    <a:lstStyle/>
                    <a:p>
                      <a:pPr marL="0" algn="l" defTabSz="914400" rtl="0" eaLnBrk="1" fontAlgn="ctr" latinLnBrk="0" hangingPunct="1"/>
                      <a:r>
                        <a:rPr lang="pt-PT" sz="1600" u="none" strike="noStrike" kern="1200" dirty="0">
                          <a:solidFill>
                            <a:srgbClr val="3A5468"/>
                          </a:solidFill>
                          <a:effectLst/>
                          <a:latin typeface="+mn-lt"/>
                          <a:ea typeface="+mn-ea"/>
                          <a:cs typeface="+mn-cs"/>
                        </a:rPr>
                        <a:t>Outros Rendimentos ( 78+79)</a:t>
                      </a:r>
                    </a:p>
                  </a:txBody>
                  <a:tcPr marL="6820" marR="6820" marT="6820" marB="0" anchor="ctr"/>
                </a:tc>
                <a:tc hMerge="1">
                  <a:txBody>
                    <a:bodyPr/>
                    <a:lstStyle/>
                    <a:p>
                      <a:pPr algn="l" fontAlgn="ctr"/>
                      <a:endParaRPr lang="pt-PT" sz="800" b="0" i="0" u="none" strike="noStrike">
                        <a:solidFill>
                          <a:srgbClr val="2F75B5"/>
                        </a:solidFill>
                        <a:effectLst/>
                        <a:latin typeface="Calibri" panose="020F0502020204030204" pitchFamily="34" charset="0"/>
                      </a:endParaRPr>
                    </a:p>
                  </a:txBody>
                  <a:tcPr marL="6820" marR="6820" marT="6820" marB="0" anchor="ctr"/>
                </a:tc>
                <a:tc gridSpan="2">
                  <a:txBody>
                    <a:bodyPr/>
                    <a:lstStyle/>
                    <a:p>
                      <a:pPr algn="l" fontAlgn="ctr"/>
                      <a:r>
                        <a:rPr lang="pt-PT" sz="1400" u="none" strike="noStrike">
                          <a:solidFill>
                            <a:srgbClr val="3A5468"/>
                          </a:solidFill>
                          <a:effectLst/>
                        </a:rPr>
                        <a:t> </a:t>
                      </a:r>
                      <a:endParaRPr lang="pt-PT" sz="1400" b="0" i="0" u="none" strike="noStrike">
                        <a:solidFill>
                          <a:srgbClr val="3A5468"/>
                        </a:solidFill>
                        <a:effectLst/>
                        <a:latin typeface="Calibri" panose="020F0502020204030204" pitchFamily="34" charset="0"/>
                      </a:endParaRPr>
                    </a:p>
                  </a:txBody>
                  <a:tcPr marL="6820" marR="6820" marT="6820" marB="0" anchor="ctr"/>
                </a:tc>
                <a:tc hMerge="1">
                  <a:txBody>
                    <a:bodyPr/>
                    <a:lstStyle/>
                    <a:p>
                      <a:pPr algn="l" fontAlgn="ctr"/>
                      <a:endParaRPr lang="pt-PT" sz="1200" b="0" i="0" u="none" strike="noStrike">
                        <a:solidFill>
                          <a:schemeClr val="accent1">
                            <a:lumMod val="75000"/>
                          </a:schemeClr>
                        </a:solidFill>
                        <a:effectLst/>
                        <a:latin typeface="Calibri" panose="020F0502020204030204" pitchFamily="34" charset="0"/>
                      </a:endParaRPr>
                    </a:p>
                  </a:txBody>
                  <a:tcPr marL="6820" marR="6820" marT="6820" marB="0" anchor="ctr"/>
                </a:tc>
                <a:tc>
                  <a:txBody>
                    <a:bodyPr/>
                    <a:lstStyle/>
                    <a:p>
                      <a:pPr algn="l" fontAlgn="ctr"/>
                      <a:r>
                        <a:rPr lang="pt-PT" sz="1400" u="none" strike="noStrike">
                          <a:solidFill>
                            <a:srgbClr val="3A5468"/>
                          </a:solidFill>
                          <a:effectLst/>
                        </a:rPr>
                        <a:t> </a:t>
                      </a:r>
                      <a:endParaRPr lang="pt-PT" sz="1400" b="0" i="0" u="none" strike="noStrike">
                        <a:solidFill>
                          <a:srgbClr val="3A5468"/>
                        </a:solidFill>
                        <a:effectLst/>
                        <a:latin typeface="Calibri" panose="020F0502020204030204" pitchFamily="34" charset="0"/>
                      </a:endParaRPr>
                    </a:p>
                  </a:txBody>
                  <a:tcPr marL="6820" marR="6820" marT="6820" marB="0" anchor="ctr"/>
                </a:tc>
                <a:tc gridSpan="3">
                  <a:txBody>
                    <a:bodyPr/>
                    <a:lstStyle/>
                    <a:p>
                      <a:pPr algn="ctr" fontAlgn="ctr"/>
                      <a:r>
                        <a:rPr lang="pt-PT" sz="1400" u="none" strike="noStrike">
                          <a:solidFill>
                            <a:srgbClr val="3A5468"/>
                          </a:solidFill>
                          <a:effectLst/>
                        </a:rPr>
                        <a:t> </a:t>
                      </a:r>
                      <a:endParaRPr lang="pt-PT" sz="1400" b="0" i="0" u="none" strike="noStrike">
                        <a:solidFill>
                          <a:srgbClr val="3A5468"/>
                        </a:solidFill>
                        <a:effectLst/>
                        <a:latin typeface="Calibri" panose="020F0502020204030204" pitchFamily="34" charset="0"/>
                      </a:endParaRPr>
                    </a:p>
                  </a:txBody>
                  <a:tcPr marL="6820" marR="6820" marT="6820" marB="0" anchor="ctr"/>
                </a:tc>
                <a:tc hMerge="1">
                  <a:txBody>
                    <a:bodyPr/>
                    <a:lstStyle/>
                    <a:p>
                      <a:pPr algn="l" fontAlgn="ctr"/>
                      <a:endParaRPr lang="pt-PT" sz="1200" b="0" i="0" u="none" strike="noStrike">
                        <a:solidFill>
                          <a:schemeClr val="accent1">
                            <a:lumMod val="75000"/>
                          </a:schemeClr>
                        </a:solidFill>
                        <a:effectLst/>
                        <a:latin typeface="Calibri" panose="020F0502020204030204" pitchFamily="34" charset="0"/>
                      </a:endParaRPr>
                    </a:p>
                  </a:txBody>
                  <a:tcPr marL="6820" marR="6820" marT="6820" marB="0" anchor="ctr"/>
                </a:tc>
                <a:tc hMerge="1">
                  <a:txBody>
                    <a:bodyPr/>
                    <a:lstStyle/>
                    <a:p>
                      <a:pPr algn="ctr" fontAlgn="ctr"/>
                      <a:endParaRPr lang="pt-PT" sz="1200" b="0" i="0" u="none" strike="noStrike">
                        <a:solidFill>
                          <a:schemeClr val="accent1">
                            <a:lumMod val="75000"/>
                          </a:schemeClr>
                        </a:solidFill>
                        <a:effectLst/>
                        <a:latin typeface="Calibri" panose="020F0502020204030204" pitchFamily="34" charset="0"/>
                      </a:endParaRPr>
                    </a:p>
                  </a:txBody>
                  <a:tcPr marL="6820" marR="6820" marT="6820" marB="0" anchor="ctr"/>
                </a:tc>
                <a:tc>
                  <a:txBody>
                    <a:bodyPr/>
                    <a:lstStyle/>
                    <a:p>
                      <a:pPr algn="ctr" fontAlgn="ctr"/>
                      <a:r>
                        <a:rPr lang="pt-PT" sz="1400" u="none" strike="noStrike">
                          <a:solidFill>
                            <a:srgbClr val="3A5468"/>
                          </a:solidFill>
                          <a:effectLst/>
                        </a:rPr>
                        <a:t> </a:t>
                      </a:r>
                      <a:endParaRPr lang="pt-PT" sz="1400" b="0" i="0" u="none" strike="noStrike">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400" u="none" strike="noStrike" dirty="0">
                          <a:solidFill>
                            <a:srgbClr val="3A5468"/>
                          </a:solidFill>
                          <a:effectLst/>
                        </a:rPr>
                        <a:t> </a:t>
                      </a:r>
                      <a:endParaRPr lang="pt-PT" sz="1400" b="0"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400" u="none" strike="noStrike" dirty="0">
                          <a:solidFill>
                            <a:srgbClr val="3A5468"/>
                          </a:solidFill>
                          <a:effectLst/>
                        </a:rPr>
                        <a:t> </a:t>
                      </a:r>
                      <a:endParaRPr lang="pt-PT" sz="1400" b="0" i="0" u="none"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400" u="none" strike="noStrike" dirty="0">
                          <a:solidFill>
                            <a:srgbClr val="3A5468"/>
                          </a:solidFill>
                          <a:effectLst/>
                        </a:rPr>
                        <a:t> </a:t>
                      </a:r>
                      <a:endParaRPr lang="pt-PT" sz="1400" b="0" i="0" u="none" strike="noStrike" dirty="0">
                        <a:solidFill>
                          <a:srgbClr val="3A5468"/>
                        </a:solidFill>
                        <a:effectLst/>
                        <a:latin typeface="Calibri" panose="020F0502020204030204" pitchFamily="34" charset="0"/>
                      </a:endParaRPr>
                    </a:p>
                  </a:txBody>
                  <a:tcPr marL="6820" marR="6820" marT="6820" marB="0" anchor="ctr"/>
                </a:tc>
                <a:extLst>
                  <a:ext uri="{0D108BD9-81ED-4DB2-BD59-A6C34878D82A}">
                    <a16:rowId xmlns:a16="http://schemas.microsoft.com/office/drawing/2014/main" val="2023146638"/>
                  </a:ext>
                </a:extLst>
              </a:tr>
              <a:tr h="226844">
                <a:tc gridSpan="2">
                  <a:txBody>
                    <a:bodyPr/>
                    <a:lstStyle/>
                    <a:p>
                      <a:pPr marL="0" algn="l" defTabSz="914400" rtl="0" eaLnBrk="1" fontAlgn="ctr" latinLnBrk="0" hangingPunct="1"/>
                      <a:r>
                        <a:rPr lang="pt-PT" sz="1800" b="1" u="sng" strike="noStrike" kern="1200" dirty="0">
                          <a:solidFill>
                            <a:srgbClr val="3A5468"/>
                          </a:solidFill>
                          <a:effectLst/>
                          <a:latin typeface="+mn-lt"/>
                          <a:ea typeface="+mn-ea"/>
                          <a:cs typeface="+mn-cs"/>
                        </a:rPr>
                        <a:t>TOTAL</a:t>
                      </a:r>
                    </a:p>
                  </a:txBody>
                  <a:tcPr marL="6820" marR="6820" marT="6820" marB="0" anchor="ctr"/>
                </a:tc>
                <a:tc hMerge="1">
                  <a:txBody>
                    <a:bodyPr/>
                    <a:lstStyle/>
                    <a:p>
                      <a:pPr algn="l" fontAlgn="ctr"/>
                      <a:endParaRPr lang="pt-PT" sz="800" b="0" i="0" u="none" strike="noStrike">
                        <a:solidFill>
                          <a:srgbClr val="2F75B5"/>
                        </a:solidFill>
                        <a:effectLst/>
                        <a:latin typeface="Calibri" panose="020F0502020204030204" pitchFamily="34" charset="0"/>
                      </a:endParaRPr>
                    </a:p>
                  </a:txBody>
                  <a:tcPr marL="6820" marR="6820" marT="6820" marB="0" anchor="ctr"/>
                </a:tc>
                <a:tc gridSpan="2">
                  <a:txBody>
                    <a:bodyPr/>
                    <a:lstStyle/>
                    <a:p>
                      <a:pPr marL="0" algn="ctr" defTabSz="914400" rtl="0" eaLnBrk="1" fontAlgn="ctr" latinLnBrk="0" hangingPunct="1"/>
                      <a:r>
                        <a:rPr lang="pt-PT" sz="1800" b="1" u="none" strike="noStrike" kern="1200" dirty="0">
                          <a:solidFill>
                            <a:srgbClr val="3A5468"/>
                          </a:solidFill>
                          <a:effectLst/>
                          <a:latin typeface="+mn-lt"/>
                          <a:ea typeface="+mn-ea"/>
                          <a:cs typeface="+mn-cs"/>
                        </a:rPr>
                        <a:t>142 500,00 €</a:t>
                      </a:r>
                    </a:p>
                  </a:txBody>
                  <a:tcPr marL="6820" marR="6820" marT="6820" marB="0" anchor="ctr"/>
                </a:tc>
                <a:tc hMerge="1">
                  <a:txBody>
                    <a:bodyPr/>
                    <a:lstStyle/>
                    <a:p>
                      <a:pPr algn="r" fontAlgn="ctr"/>
                      <a:endParaRPr lang="pt-PT" sz="1200" b="0" i="0" u="none" strike="noStrike">
                        <a:solidFill>
                          <a:schemeClr val="accent1">
                            <a:lumMod val="75000"/>
                          </a:schemeClr>
                        </a:solidFill>
                        <a:effectLst/>
                        <a:latin typeface="Calibri" panose="020F0502020204030204" pitchFamily="34" charset="0"/>
                      </a:endParaRPr>
                    </a:p>
                  </a:txBody>
                  <a:tcPr marL="6820" marR="6820" marT="6820" marB="0" anchor="ctr"/>
                </a:tc>
                <a:tc>
                  <a:txBody>
                    <a:bodyPr/>
                    <a:lstStyle/>
                    <a:p>
                      <a:pPr marL="0" algn="ctr" defTabSz="914400" rtl="0" eaLnBrk="1" fontAlgn="ctr" latinLnBrk="0" hangingPunct="1"/>
                      <a:r>
                        <a:rPr lang="pt-PT" sz="1800" b="1" u="none" strike="noStrike" kern="1200" dirty="0">
                          <a:solidFill>
                            <a:srgbClr val="3A5468"/>
                          </a:solidFill>
                          <a:effectLst/>
                          <a:latin typeface="+mn-lt"/>
                          <a:ea typeface="+mn-ea"/>
                          <a:cs typeface="+mn-cs"/>
                        </a:rPr>
                        <a:t> </a:t>
                      </a:r>
                    </a:p>
                  </a:txBody>
                  <a:tcPr marL="6820" marR="6820" marT="6820" marB="0" anchor="ctr"/>
                </a:tc>
                <a:tc gridSpan="3">
                  <a:txBody>
                    <a:bodyPr/>
                    <a:lstStyle/>
                    <a:p>
                      <a:pPr marL="0" algn="ctr" defTabSz="914400" rtl="0" eaLnBrk="1" fontAlgn="ctr" latinLnBrk="0" hangingPunct="1"/>
                      <a:r>
                        <a:rPr lang="pt-PT" sz="1800" b="1" u="none" strike="noStrike" kern="1200" dirty="0">
                          <a:solidFill>
                            <a:srgbClr val="3A5468"/>
                          </a:solidFill>
                          <a:effectLst/>
                          <a:latin typeface="+mn-lt"/>
                          <a:ea typeface="+mn-ea"/>
                          <a:cs typeface="+mn-cs"/>
                        </a:rPr>
                        <a:t>186 007,87 €</a:t>
                      </a:r>
                    </a:p>
                  </a:txBody>
                  <a:tcPr marL="6820" marR="6820" marT="6820" marB="0" anchor="ctr"/>
                </a:tc>
                <a:tc hMerge="1">
                  <a:txBody>
                    <a:bodyPr/>
                    <a:lstStyle/>
                    <a:p>
                      <a:pPr algn="l" fontAlgn="ctr"/>
                      <a:endParaRPr lang="pt-PT" sz="1200" b="0" i="0" u="none" strike="noStrike">
                        <a:solidFill>
                          <a:schemeClr val="accent1">
                            <a:lumMod val="75000"/>
                          </a:schemeClr>
                        </a:solidFill>
                        <a:effectLst/>
                        <a:latin typeface="Calibri" panose="020F0502020204030204" pitchFamily="34" charset="0"/>
                      </a:endParaRPr>
                    </a:p>
                  </a:txBody>
                  <a:tcPr marL="6820" marR="6820" marT="6820" marB="0" anchor="ctr"/>
                </a:tc>
                <a:tc hMerge="1">
                  <a:txBody>
                    <a:bodyPr/>
                    <a:lstStyle/>
                    <a:p>
                      <a:pPr algn="ctr" fontAlgn="ctr"/>
                      <a:endParaRPr lang="pt-PT" sz="1200" b="1" i="0" u="none" strike="noStrike">
                        <a:solidFill>
                          <a:schemeClr val="accent1">
                            <a:lumMod val="75000"/>
                          </a:schemeClr>
                        </a:solidFill>
                        <a:effectLst/>
                        <a:latin typeface="Calibri" panose="020F0502020204030204" pitchFamily="34" charset="0"/>
                      </a:endParaRPr>
                    </a:p>
                  </a:txBody>
                  <a:tcPr marL="6820" marR="6820" marT="6820" marB="0" anchor="ctr"/>
                </a:tc>
                <a:tc>
                  <a:txBody>
                    <a:bodyPr/>
                    <a:lstStyle/>
                    <a:p>
                      <a:pPr marL="0" algn="ctr" defTabSz="914400" rtl="0" eaLnBrk="1" fontAlgn="ctr" latinLnBrk="0" hangingPunct="1"/>
                      <a:r>
                        <a:rPr lang="pt-PT" sz="1800" b="1" u="none" strike="noStrike" kern="1200" dirty="0">
                          <a:solidFill>
                            <a:srgbClr val="3A5468"/>
                          </a:solidFill>
                          <a:effectLst/>
                          <a:latin typeface="+mn-lt"/>
                          <a:ea typeface="+mn-ea"/>
                          <a:cs typeface="+mn-cs"/>
                        </a:rPr>
                        <a:t> </a:t>
                      </a:r>
                    </a:p>
                  </a:txBody>
                  <a:tcPr marL="6820" marR="6820" marT="6820" marB="0" anchor="ctr"/>
                </a:tc>
                <a:tc>
                  <a:txBody>
                    <a:bodyPr/>
                    <a:lstStyle/>
                    <a:p>
                      <a:pPr marL="0" algn="ctr" defTabSz="914400" rtl="0" eaLnBrk="1" fontAlgn="ctr" latinLnBrk="0" hangingPunct="1"/>
                      <a:r>
                        <a:rPr lang="pt-PT" sz="1800" b="1" u="none" strike="noStrike" kern="1200" dirty="0">
                          <a:solidFill>
                            <a:srgbClr val="3A5468"/>
                          </a:solidFill>
                          <a:effectLst/>
                          <a:latin typeface="+mn-lt"/>
                          <a:ea typeface="+mn-ea"/>
                          <a:cs typeface="+mn-cs"/>
                        </a:rPr>
                        <a:t>163 200,22 €</a:t>
                      </a:r>
                    </a:p>
                  </a:txBody>
                  <a:tcPr marL="6820" marR="6820" marT="6820" marB="0" anchor="ctr"/>
                </a:tc>
                <a:tc>
                  <a:txBody>
                    <a:bodyPr/>
                    <a:lstStyle/>
                    <a:p>
                      <a:pPr marL="0" algn="ctr" defTabSz="914400" rtl="0" eaLnBrk="1" fontAlgn="ctr" latinLnBrk="0" hangingPunct="1"/>
                      <a:r>
                        <a:rPr lang="pt-PT" sz="1800" b="1" u="none" strike="noStrike" kern="1200" dirty="0">
                          <a:solidFill>
                            <a:srgbClr val="3A5468"/>
                          </a:solidFill>
                          <a:effectLst/>
                          <a:latin typeface="+mn-lt"/>
                          <a:ea typeface="+mn-ea"/>
                          <a:cs typeface="+mn-cs"/>
                        </a:rPr>
                        <a:t> </a:t>
                      </a:r>
                    </a:p>
                  </a:txBody>
                  <a:tcPr marL="6820" marR="6820" marT="6820" marB="0" anchor="ctr"/>
                </a:tc>
                <a:tc>
                  <a:txBody>
                    <a:bodyPr/>
                    <a:lstStyle/>
                    <a:p>
                      <a:pPr marL="0" algn="ctr" defTabSz="914400" rtl="0" eaLnBrk="1" fontAlgn="ctr" latinLnBrk="0" hangingPunct="1"/>
                      <a:r>
                        <a:rPr lang="pt-PT" sz="1800" b="1" u="none" strike="noStrike" kern="1200" dirty="0">
                          <a:solidFill>
                            <a:srgbClr val="3A5468"/>
                          </a:solidFill>
                          <a:effectLst/>
                          <a:latin typeface="+mn-lt"/>
                          <a:ea typeface="+mn-ea"/>
                          <a:cs typeface="+mn-cs"/>
                        </a:rPr>
                        <a:t>156 101,37 €</a:t>
                      </a:r>
                    </a:p>
                  </a:txBody>
                  <a:tcPr marL="6820" marR="6820" marT="6820" marB="0" anchor="ctr"/>
                </a:tc>
                <a:extLst>
                  <a:ext uri="{0D108BD9-81ED-4DB2-BD59-A6C34878D82A}">
                    <a16:rowId xmlns:a16="http://schemas.microsoft.com/office/drawing/2014/main" val="235229879"/>
                  </a:ext>
                </a:extLst>
              </a:tr>
              <a:tr h="226844">
                <a:tc gridSpan="2">
                  <a:txBody>
                    <a:bodyPr/>
                    <a:lstStyle/>
                    <a:p>
                      <a:pPr algn="ctr" fontAlgn="ctr"/>
                      <a:r>
                        <a:rPr lang="pt-PT" sz="900" u="none" strike="noStrike" dirty="0">
                          <a:solidFill>
                            <a:srgbClr val="3A5468"/>
                          </a:solidFill>
                          <a:effectLst/>
                        </a:rPr>
                        <a:t>( </a:t>
                      </a:r>
                      <a:r>
                        <a:rPr lang="pt-PT" sz="1800" b="1" u="sng" strike="noStrike" kern="1200" dirty="0">
                          <a:solidFill>
                            <a:srgbClr val="3A5468"/>
                          </a:solidFill>
                          <a:effectLst/>
                          <a:latin typeface="+mn-lt"/>
                          <a:ea typeface="+mn-ea"/>
                          <a:cs typeface="+mn-cs"/>
                        </a:rPr>
                        <a:t>PROVEITOS – CUSTOS)</a:t>
                      </a:r>
                    </a:p>
                  </a:txBody>
                  <a:tcPr marL="6820" marR="6820" marT="6820" marB="0" anchor="ctr"/>
                </a:tc>
                <a:tc hMerge="1">
                  <a:txBody>
                    <a:bodyPr/>
                    <a:lstStyle/>
                    <a:p>
                      <a:pPr algn="l" fontAlgn="ctr"/>
                      <a:endParaRPr lang="pt-PT" sz="900" b="1" i="0" u="none" strike="noStrike">
                        <a:solidFill>
                          <a:srgbClr val="2F75B5"/>
                        </a:solidFill>
                        <a:effectLst/>
                        <a:latin typeface="Calibri" panose="020F0502020204030204" pitchFamily="34" charset="0"/>
                      </a:endParaRPr>
                    </a:p>
                  </a:txBody>
                  <a:tcPr marL="6820" marR="6820" marT="6820" marB="0" anchor="ctr"/>
                </a:tc>
                <a:tc gridSpan="2">
                  <a:txBody>
                    <a:bodyPr/>
                    <a:lstStyle/>
                    <a:p>
                      <a:pPr algn="ctr" fontAlgn="ctr"/>
                      <a:r>
                        <a:rPr lang="pt-PT" sz="1400" u="sng" strike="noStrike" dirty="0">
                          <a:solidFill>
                            <a:srgbClr val="3A5468"/>
                          </a:solidFill>
                          <a:effectLst/>
                        </a:rPr>
                        <a:t>-55 800,00 €</a:t>
                      </a:r>
                      <a:endParaRPr lang="pt-PT" sz="1400" b="1" i="0" u="sng" strike="noStrike" dirty="0">
                        <a:solidFill>
                          <a:srgbClr val="3A5468"/>
                        </a:solidFill>
                        <a:effectLst/>
                        <a:latin typeface="Calibri" panose="020F0502020204030204" pitchFamily="34" charset="0"/>
                      </a:endParaRPr>
                    </a:p>
                  </a:txBody>
                  <a:tcPr marL="6820" marR="6820" marT="6820" marB="0" anchor="ctr"/>
                </a:tc>
                <a:tc hMerge="1">
                  <a:txBody>
                    <a:bodyPr/>
                    <a:lstStyle/>
                    <a:p>
                      <a:pPr algn="ctr" fontAlgn="ctr"/>
                      <a:endParaRPr lang="pt-PT" sz="1200" b="1" i="0" u="sng" strike="noStrike" dirty="0">
                        <a:solidFill>
                          <a:srgbClr val="2F75B5"/>
                        </a:solidFill>
                        <a:effectLst/>
                        <a:latin typeface="Calibri" panose="020F0502020204030204" pitchFamily="34" charset="0"/>
                      </a:endParaRPr>
                    </a:p>
                  </a:txBody>
                  <a:tcPr marL="6820" marR="6820" marT="6820" marB="0" anchor="ctr"/>
                </a:tc>
                <a:tc>
                  <a:txBody>
                    <a:bodyPr/>
                    <a:lstStyle/>
                    <a:p>
                      <a:pPr algn="l" fontAlgn="ctr"/>
                      <a:r>
                        <a:rPr lang="pt-PT" sz="1400" u="none" strike="noStrike">
                          <a:solidFill>
                            <a:srgbClr val="3A5468"/>
                          </a:solidFill>
                          <a:effectLst/>
                        </a:rPr>
                        <a:t> </a:t>
                      </a:r>
                      <a:endParaRPr lang="pt-PT" sz="1400" b="1" i="0" u="none" strike="noStrike">
                        <a:solidFill>
                          <a:srgbClr val="3A5468"/>
                        </a:solidFill>
                        <a:effectLst/>
                        <a:latin typeface="Calibri" panose="020F0502020204030204" pitchFamily="34" charset="0"/>
                      </a:endParaRPr>
                    </a:p>
                  </a:txBody>
                  <a:tcPr marL="6820" marR="6820" marT="6820" marB="0" anchor="ctr"/>
                </a:tc>
                <a:tc gridSpan="3">
                  <a:txBody>
                    <a:bodyPr/>
                    <a:lstStyle/>
                    <a:p>
                      <a:pPr algn="ctr" fontAlgn="ctr"/>
                      <a:r>
                        <a:rPr lang="pt-PT" sz="1400" u="sng" strike="noStrike" dirty="0">
                          <a:solidFill>
                            <a:srgbClr val="3A5468"/>
                          </a:solidFill>
                          <a:effectLst/>
                        </a:rPr>
                        <a:t>-10 407,65 €</a:t>
                      </a:r>
                      <a:endParaRPr lang="pt-PT" sz="1400" b="1" i="0" u="sng" strike="noStrike" dirty="0">
                        <a:solidFill>
                          <a:srgbClr val="3A5468"/>
                        </a:solidFill>
                        <a:effectLst/>
                        <a:latin typeface="Calibri" panose="020F0502020204030204" pitchFamily="34" charset="0"/>
                      </a:endParaRPr>
                    </a:p>
                  </a:txBody>
                  <a:tcPr marL="6820" marR="6820" marT="6820" marB="0" anchor="ctr"/>
                </a:tc>
                <a:tc hMerge="1">
                  <a:txBody>
                    <a:bodyPr/>
                    <a:lstStyle/>
                    <a:p>
                      <a:pPr algn="l" fontAlgn="ctr"/>
                      <a:endParaRPr lang="pt-PT" sz="1200" b="1" i="0" u="none" strike="noStrike">
                        <a:solidFill>
                          <a:srgbClr val="2F75B5"/>
                        </a:solidFill>
                        <a:effectLst/>
                        <a:latin typeface="Calibri" panose="020F0502020204030204" pitchFamily="34" charset="0"/>
                      </a:endParaRPr>
                    </a:p>
                  </a:txBody>
                  <a:tcPr marL="6820" marR="6820" marT="6820" marB="0" anchor="ctr"/>
                </a:tc>
                <a:tc hMerge="1">
                  <a:txBody>
                    <a:bodyPr/>
                    <a:lstStyle/>
                    <a:p>
                      <a:pPr algn="ctr" fontAlgn="ctr"/>
                      <a:endParaRPr lang="pt-PT" sz="1200" b="1" i="0" u="sng" strike="noStrike" dirty="0">
                        <a:solidFill>
                          <a:srgbClr val="2F75B5"/>
                        </a:solidFill>
                        <a:effectLst/>
                        <a:latin typeface="Calibri" panose="020F0502020204030204" pitchFamily="34" charset="0"/>
                      </a:endParaRPr>
                    </a:p>
                  </a:txBody>
                  <a:tcPr marL="6820" marR="6820" marT="6820" marB="0" anchor="ctr"/>
                </a:tc>
                <a:tc>
                  <a:txBody>
                    <a:bodyPr/>
                    <a:lstStyle/>
                    <a:p>
                      <a:pPr algn="l" fontAlgn="ctr"/>
                      <a:r>
                        <a:rPr lang="pt-PT" sz="1400" u="sng" strike="noStrike" dirty="0">
                          <a:solidFill>
                            <a:srgbClr val="3A5468"/>
                          </a:solidFill>
                          <a:effectLst/>
                        </a:rPr>
                        <a:t> </a:t>
                      </a:r>
                      <a:endParaRPr lang="pt-PT" sz="1400" b="1" i="0" u="sng"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400" u="sng" strike="noStrike" dirty="0">
                          <a:solidFill>
                            <a:srgbClr val="3A5468"/>
                          </a:solidFill>
                          <a:effectLst/>
                        </a:rPr>
                        <a:t>-15 661,15 €</a:t>
                      </a:r>
                      <a:endParaRPr lang="pt-PT" sz="1400" b="1" i="0" u="sng"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400" u="sng" strike="noStrike" dirty="0">
                          <a:solidFill>
                            <a:srgbClr val="3A5468"/>
                          </a:solidFill>
                          <a:effectLst/>
                        </a:rPr>
                        <a:t> </a:t>
                      </a:r>
                      <a:endParaRPr lang="pt-PT" sz="1400" b="1" i="0" u="sng" strike="noStrike" dirty="0">
                        <a:solidFill>
                          <a:srgbClr val="3A5468"/>
                        </a:solidFill>
                        <a:effectLst/>
                        <a:latin typeface="Calibri" panose="020F0502020204030204" pitchFamily="34" charset="0"/>
                      </a:endParaRPr>
                    </a:p>
                  </a:txBody>
                  <a:tcPr marL="6820" marR="6820" marT="6820" marB="0" anchor="ctr"/>
                </a:tc>
                <a:tc>
                  <a:txBody>
                    <a:bodyPr/>
                    <a:lstStyle/>
                    <a:p>
                      <a:pPr algn="ctr" fontAlgn="ctr"/>
                      <a:r>
                        <a:rPr lang="pt-PT" sz="1400" u="sng" strike="noStrike" dirty="0">
                          <a:solidFill>
                            <a:srgbClr val="3A5468"/>
                          </a:solidFill>
                          <a:effectLst/>
                        </a:rPr>
                        <a:t>816,17</a:t>
                      </a:r>
                      <a:endParaRPr lang="pt-PT" sz="1400" b="1" i="0" u="sng" strike="noStrike" dirty="0">
                        <a:solidFill>
                          <a:srgbClr val="3A5468"/>
                        </a:solidFill>
                        <a:effectLst/>
                        <a:latin typeface="Calibri" panose="020F0502020204030204" pitchFamily="34" charset="0"/>
                      </a:endParaRPr>
                    </a:p>
                  </a:txBody>
                  <a:tcPr marL="6820" marR="6820" marT="6820" marB="0" anchor="ctr"/>
                </a:tc>
                <a:extLst>
                  <a:ext uri="{0D108BD9-81ED-4DB2-BD59-A6C34878D82A}">
                    <a16:rowId xmlns:a16="http://schemas.microsoft.com/office/drawing/2014/main" val="1288183213"/>
                  </a:ext>
                </a:extLst>
              </a:tr>
              <a:tr h="226844">
                <a:tc gridSpan="12">
                  <a:txBody>
                    <a:bodyPr/>
                    <a:lstStyle/>
                    <a:p>
                      <a:pPr algn="ctr" fontAlgn="ctr"/>
                      <a:r>
                        <a:rPr lang="pt-PT" sz="1800" b="1" u="none" strike="noStrike" dirty="0">
                          <a:solidFill>
                            <a:srgbClr val="3A5468"/>
                          </a:solidFill>
                          <a:effectLst/>
                        </a:rPr>
                        <a:t>NOTAS</a:t>
                      </a:r>
                      <a:endParaRPr lang="pt-PT" sz="1800" b="1" i="0" u="none" strike="noStrike" dirty="0">
                        <a:solidFill>
                          <a:srgbClr val="3A5468"/>
                        </a:solidFill>
                        <a:effectLst/>
                        <a:latin typeface="Calibri" panose="020F0502020204030204" pitchFamily="34" charset="0"/>
                      </a:endParaRPr>
                    </a:p>
                  </a:txBody>
                  <a:tcPr marL="6820" marR="6820" marT="6820" marB="0" anchor="ct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val="4075164568"/>
                  </a:ext>
                </a:extLst>
              </a:tr>
              <a:tr h="349812">
                <a:tc gridSpan="12">
                  <a:txBody>
                    <a:bodyPr/>
                    <a:lstStyle/>
                    <a:p>
                      <a:pPr algn="ctr" fontAlgn="b"/>
                      <a:r>
                        <a:rPr lang="pt-PT" sz="1400" u="none" strike="noStrike" dirty="0">
                          <a:solidFill>
                            <a:srgbClr val="3A5468"/>
                          </a:solidFill>
                          <a:effectLst/>
                        </a:rPr>
                        <a:t>Devido a Pandemia as previsões de proveitos foram feitas por baixo não estando contabilizados valores que  podemos vir a receber de campanhas e candidaturas não previstas a quando da elaboração deste orçamento</a:t>
                      </a:r>
                      <a:endParaRPr lang="pt-PT" sz="1400" b="1" i="0" u="none" strike="noStrike" dirty="0">
                        <a:solidFill>
                          <a:srgbClr val="3A5468"/>
                        </a:solidFill>
                        <a:effectLst/>
                        <a:latin typeface="Calibri" panose="020F0502020204030204" pitchFamily="34" charset="0"/>
                      </a:endParaRPr>
                    </a:p>
                  </a:txBody>
                  <a:tcPr marL="6820" marR="6820" marT="6820" marB="0" anchor="b"/>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val="861486640"/>
                  </a:ext>
                </a:extLst>
              </a:tr>
              <a:tr h="277348">
                <a:tc rowSpan="3">
                  <a:txBody>
                    <a:bodyPr/>
                    <a:lstStyle/>
                    <a:p>
                      <a:pPr algn="ctr" fontAlgn="ctr"/>
                      <a:r>
                        <a:rPr lang="pt-PT" sz="1400" b="1" u="none" strike="noStrike" dirty="0">
                          <a:solidFill>
                            <a:srgbClr val="3A5468"/>
                          </a:solidFill>
                          <a:effectLst/>
                        </a:rPr>
                        <a:t>**Orçamento 2021</a:t>
                      </a:r>
                      <a:endParaRPr lang="pt-PT" sz="1400" b="1" i="0" u="none" strike="noStrike" dirty="0">
                        <a:solidFill>
                          <a:srgbClr val="3A5468"/>
                        </a:solidFill>
                        <a:effectLst/>
                        <a:latin typeface="Calibri" panose="020F0502020204030204" pitchFamily="34" charset="0"/>
                      </a:endParaRPr>
                    </a:p>
                  </a:txBody>
                  <a:tcPr marL="6820" marR="6820" marT="6820" marB="0" anchor="ctr"/>
                </a:tc>
                <a:tc gridSpan="2">
                  <a:txBody>
                    <a:bodyPr/>
                    <a:lstStyle/>
                    <a:p>
                      <a:pPr algn="l" fontAlgn="b"/>
                      <a:r>
                        <a:rPr lang="pt-PT" sz="600" u="none" strike="noStrike" dirty="0">
                          <a:solidFill>
                            <a:srgbClr val="3A5468"/>
                          </a:solidFill>
                          <a:effectLst/>
                        </a:rPr>
                        <a:t> </a:t>
                      </a:r>
                      <a:endParaRPr lang="pt-PT" sz="600" b="1" i="0" u="none" strike="noStrike" dirty="0">
                        <a:solidFill>
                          <a:srgbClr val="3A5468"/>
                        </a:solidFill>
                        <a:effectLst/>
                        <a:latin typeface="Calibri" panose="020F0502020204030204" pitchFamily="34" charset="0"/>
                      </a:endParaRPr>
                    </a:p>
                  </a:txBody>
                  <a:tcPr marL="6820" marR="6820" marT="6820" marB="0" anchor="b"/>
                </a:tc>
                <a:tc hMerge="1">
                  <a:txBody>
                    <a:bodyPr/>
                    <a:lstStyle/>
                    <a:p>
                      <a:endParaRPr lang="pt-PT"/>
                    </a:p>
                  </a:txBody>
                  <a:tcPr/>
                </a:tc>
                <a:tc gridSpan="3">
                  <a:txBody>
                    <a:bodyPr/>
                    <a:lstStyle/>
                    <a:p>
                      <a:pPr algn="l" fontAlgn="b"/>
                      <a:r>
                        <a:rPr lang="pt-PT" sz="600" u="none" strike="noStrike" dirty="0">
                          <a:solidFill>
                            <a:srgbClr val="3A5468"/>
                          </a:solidFill>
                          <a:effectLst/>
                        </a:rPr>
                        <a:t> </a:t>
                      </a:r>
                      <a:endParaRPr lang="pt-PT" sz="600" b="1" i="0" u="none" strike="noStrike" dirty="0">
                        <a:solidFill>
                          <a:srgbClr val="3A5468"/>
                        </a:solidFill>
                        <a:effectLst/>
                        <a:latin typeface="Calibri" panose="020F0502020204030204" pitchFamily="34" charset="0"/>
                      </a:endParaRPr>
                    </a:p>
                  </a:txBody>
                  <a:tcPr marL="6820" marR="6820" marT="6820" marB="0" anchor="b"/>
                </a:tc>
                <a:tc hMerge="1">
                  <a:txBody>
                    <a:bodyPr/>
                    <a:lstStyle/>
                    <a:p>
                      <a:endParaRPr lang="pt-PT"/>
                    </a:p>
                  </a:txBody>
                  <a:tcPr/>
                </a:tc>
                <a:tc hMerge="1">
                  <a:txBody>
                    <a:bodyPr/>
                    <a:lstStyle/>
                    <a:p>
                      <a:endParaRPr lang="pt-PT"/>
                    </a:p>
                  </a:txBody>
                  <a:tcPr/>
                </a:tc>
                <a:tc>
                  <a:txBody>
                    <a:bodyPr/>
                    <a:lstStyle/>
                    <a:p>
                      <a:pPr algn="l" fontAlgn="b"/>
                      <a:r>
                        <a:rPr lang="pt-PT" sz="600" u="none" strike="noStrike">
                          <a:solidFill>
                            <a:srgbClr val="3A5468"/>
                          </a:solidFill>
                          <a:effectLst/>
                        </a:rPr>
                        <a:t> </a:t>
                      </a:r>
                      <a:endParaRPr lang="pt-PT" sz="600" b="1" i="0" u="none" strike="noStrike">
                        <a:solidFill>
                          <a:srgbClr val="3A5468"/>
                        </a:solidFill>
                        <a:effectLst/>
                        <a:latin typeface="Calibri" panose="020F0502020204030204" pitchFamily="34" charset="0"/>
                      </a:endParaRPr>
                    </a:p>
                  </a:txBody>
                  <a:tcPr marL="6820" marR="6820" marT="6820" marB="0" anchor="b"/>
                </a:tc>
                <a:tc gridSpan="5">
                  <a:txBody>
                    <a:bodyPr/>
                    <a:lstStyle/>
                    <a:p>
                      <a:pPr algn="l" fontAlgn="b"/>
                      <a:r>
                        <a:rPr lang="pt-PT" sz="1400" u="none" strike="noStrike" dirty="0">
                          <a:solidFill>
                            <a:srgbClr val="3A5468"/>
                          </a:solidFill>
                          <a:effectLst/>
                        </a:rPr>
                        <a:t>1. Custo -tendo por base 130 bebés</a:t>
                      </a:r>
                      <a:endParaRPr lang="pt-PT" sz="1400" b="1" i="0" u="none" strike="noStrike" dirty="0">
                        <a:solidFill>
                          <a:srgbClr val="3A5468"/>
                        </a:solidFill>
                        <a:effectLst/>
                        <a:latin typeface="Calibri" panose="020F0502020204030204" pitchFamily="34" charset="0"/>
                      </a:endParaRPr>
                    </a:p>
                  </a:txBody>
                  <a:tcPr marL="6820" marR="6820" marT="6820" marB="0" anchor="b"/>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val="481886334"/>
                  </a:ext>
                </a:extLst>
              </a:tr>
              <a:tr h="441653">
                <a:tc vMerge="1">
                  <a:txBody>
                    <a:bodyPr/>
                    <a:lstStyle/>
                    <a:p>
                      <a:endParaRPr lang="pt-PT"/>
                    </a:p>
                  </a:txBody>
                  <a:tcPr/>
                </a:tc>
                <a:tc gridSpan="2">
                  <a:txBody>
                    <a:bodyPr/>
                    <a:lstStyle/>
                    <a:p>
                      <a:pPr algn="l" fontAlgn="b"/>
                      <a:r>
                        <a:rPr lang="pt-PT" sz="600" u="none" strike="noStrike" dirty="0">
                          <a:solidFill>
                            <a:srgbClr val="3A5468"/>
                          </a:solidFill>
                          <a:effectLst/>
                        </a:rPr>
                        <a:t> </a:t>
                      </a:r>
                      <a:endParaRPr lang="pt-PT" sz="600" b="1" i="0" u="none" strike="noStrike" dirty="0">
                        <a:solidFill>
                          <a:srgbClr val="3A5468"/>
                        </a:solidFill>
                        <a:effectLst/>
                        <a:latin typeface="Calibri" panose="020F0502020204030204" pitchFamily="34" charset="0"/>
                      </a:endParaRPr>
                    </a:p>
                  </a:txBody>
                  <a:tcPr marL="6820" marR="6820" marT="6820" marB="0" anchor="b"/>
                </a:tc>
                <a:tc hMerge="1">
                  <a:txBody>
                    <a:bodyPr/>
                    <a:lstStyle/>
                    <a:p>
                      <a:endParaRPr lang="pt-PT"/>
                    </a:p>
                  </a:txBody>
                  <a:tcPr/>
                </a:tc>
                <a:tc gridSpan="3">
                  <a:txBody>
                    <a:bodyPr/>
                    <a:lstStyle/>
                    <a:p>
                      <a:pPr algn="l" fontAlgn="b"/>
                      <a:r>
                        <a:rPr lang="pt-PT" sz="600" u="none" strike="noStrike" dirty="0">
                          <a:solidFill>
                            <a:srgbClr val="3A5468"/>
                          </a:solidFill>
                          <a:effectLst/>
                        </a:rPr>
                        <a:t> </a:t>
                      </a:r>
                      <a:endParaRPr lang="pt-PT" sz="600" b="1" i="0" u="none" strike="noStrike" dirty="0">
                        <a:solidFill>
                          <a:srgbClr val="3A5468"/>
                        </a:solidFill>
                        <a:effectLst/>
                        <a:latin typeface="Calibri" panose="020F0502020204030204" pitchFamily="34" charset="0"/>
                      </a:endParaRPr>
                    </a:p>
                  </a:txBody>
                  <a:tcPr marL="6820" marR="6820" marT="6820" marB="0" anchor="b"/>
                </a:tc>
                <a:tc hMerge="1">
                  <a:txBody>
                    <a:bodyPr/>
                    <a:lstStyle/>
                    <a:p>
                      <a:endParaRPr lang="pt-PT"/>
                    </a:p>
                  </a:txBody>
                  <a:tcPr/>
                </a:tc>
                <a:tc hMerge="1">
                  <a:txBody>
                    <a:bodyPr/>
                    <a:lstStyle/>
                    <a:p>
                      <a:endParaRPr lang="pt-PT"/>
                    </a:p>
                  </a:txBody>
                  <a:tcPr/>
                </a:tc>
                <a:tc>
                  <a:txBody>
                    <a:bodyPr/>
                    <a:lstStyle/>
                    <a:p>
                      <a:pPr algn="l" fontAlgn="b"/>
                      <a:r>
                        <a:rPr lang="pt-PT" sz="600" u="none" strike="noStrike">
                          <a:solidFill>
                            <a:srgbClr val="3A5468"/>
                          </a:solidFill>
                          <a:effectLst/>
                        </a:rPr>
                        <a:t> </a:t>
                      </a:r>
                      <a:endParaRPr lang="pt-PT" sz="600" b="1" i="0" u="none" strike="noStrike">
                        <a:solidFill>
                          <a:srgbClr val="3A5468"/>
                        </a:solidFill>
                        <a:effectLst/>
                        <a:latin typeface="Calibri" panose="020F0502020204030204" pitchFamily="34" charset="0"/>
                      </a:endParaRPr>
                    </a:p>
                  </a:txBody>
                  <a:tcPr marL="6820" marR="6820" marT="6820" marB="0" anchor="b"/>
                </a:tc>
                <a:tc gridSpan="5">
                  <a:txBody>
                    <a:bodyPr/>
                    <a:lstStyle/>
                    <a:p>
                      <a:pPr algn="l" fontAlgn="ctr"/>
                      <a:r>
                        <a:rPr lang="pt-PT" sz="1400" u="none" strike="noStrike" dirty="0">
                          <a:solidFill>
                            <a:srgbClr val="3A5468"/>
                          </a:solidFill>
                          <a:effectLst/>
                        </a:rPr>
                        <a:t>2. Gastos c/ Pessoal - Estimativa mantendo o quadro de 8 pessoas (14meses)</a:t>
                      </a:r>
                      <a:endParaRPr lang="pt-PT" sz="1400" b="1" i="0" u="none" strike="noStrike" dirty="0">
                        <a:solidFill>
                          <a:srgbClr val="3A5468"/>
                        </a:solidFill>
                        <a:effectLst/>
                        <a:latin typeface="Calibri" panose="020F0502020204030204" pitchFamily="34" charset="0"/>
                      </a:endParaRPr>
                    </a:p>
                  </a:txBody>
                  <a:tcPr marL="6820" marR="6820" marT="6820" marB="0" anchor="ct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val="2370409731"/>
                  </a:ext>
                </a:extLst>
              </a:tr>
              <a:tr h="226844">
                <a:tc vMerge="1">
                  <a:txBody>
                    <a:bodyPr/>
                    <a:lstStyle/>
                    <a:p>
                      <a:endParaRPr lang="pt-PT"/>
                    </a:p>
                  </a:txBody>
                  <a:tcPr/>
                </a:tc>
                <a:tc gridSpan="2">
                  <a:txBody>
                    <a:bodyPr/>
                    <a:lstStyle/>
                    <a:p>
                      <a:endParaRPr lang="pt-PT" dirty="0">
                        <a:solidFill>
                          <a:srgbClr val="3A5468"/>
                        </a:solidFill>
                      </a:endParaRPr>
                    </a:p>
                  </a:txBody>
                  <a:tcPr marL="6820" marR="6820" marT="6820" marB="0" anchor="b"/>
                </a:tc>
                <a:tc hMerge="1">
                  <a:txBody>
                    <a:bodyPr/>
                    <a:lstStyle/>
                    <a:p>
                      <a:endParaRPr lang="pt-PT"/>
                    </a:p>
                  </a:txBody>
                  <a:tcPr/>
                </a:tc>
                <a:tc gridSpan="3">
                  <a:txBody>
                    <a:bodyPr/>
                    <a:lstStyle/>
                    <a:p>
                      <a:endParaRPr lang="pt-PT" dirty="0">
                        <a:solidFill>
                          <a:srgbClr val="3A5468"/>
                        </a:solidFill>
                      </a:endParaRPr>
                    </a:p>
                  </a:txBody>
                  <a:tcPr marL="6820" marR="6820" marT="6820" marB="0" anchor="b"/>
                </a:tc>
                <a:tc hMerge="1">
                  <a:txBody>
                    <a:bodyPr/>
                    <a:lstStyle/>
                    <a:p>
                      <a:endParaRPr lang="pt-PT"/>
                    </a:p>
                  </a:txBody>
                  <a:tcPr/>
                </a:tc>
                <a:tc hMerge="1">
                  <a:txBody>
                    <a:bodyPr/>
                    <a:lstStyle/>
                    <a:p>
                      <a:endParaRPr lang="pt-PT"/>
                    </a:p>
                  </a:txBody>
                  <a:tcPr/>
                </a:tc>
                <a:tc>
                  <a:txBody>
                    <a:bodyPr/>
                    <a:lstStyle/>
                    <a:p>
                      <a:endParaRPr lang="pt-PT">
                        <a:solidFill>
                          <a:srgbClr val="3A5468"/>
                        </a:solidFill>
                      </a:endParaRPr>
                    </a:p>
                  </a:txBody>
                  <a:tcPr marL="6820" marR="6820" marT="6820" marB="0" anchor="b"/>
                </a:tc>
                <a:tc gridSpan="5">
                  <a:txBody>
                    <a:bodyPr/>
                    <a:lstStyle/>
                    <a:p>
                      <a:endParaRPr lang="pt-PT" dirty="0">
                        <a:solidFill>
                          <a:srgbClr val="3A5468"/>
                        </a:solidFill>
                      </a:endParaRPr>
                    </a:p>
                  </a:txBody>
                  <a:tcPr marL="6820" marR="6820" marT="6820" marB="0" anchor="ct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val="929285393"/>
                  </a:ext>
                </a:extLst>
              </a:tr>
            </a:tbl>
          </a:graphicData>
        </a:graphic>
      </p:graphicFrame>
    </p:spTree>
    <p:extLst>
      <p:ext uri="{BB962C8B-B14F-4D97-AF65-F5344CB8AC3E}">
        <p14:creationId xmlns:p14="http://schemas.microsoft.com/office/powerpoint/2010/main" val="2477762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E9E72B41-E6CC-44A9-8862-3D8E08C7A650}"/>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A44AA4C5-6C94-4D6F-969E-71644B957244}"/>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DBEAA8BB-A4C0-4A12-AAC5-B12DC9B19433}"/>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12B14B38-6788-42B8-8B51-D1A3EA941713}"/>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E60A4D17-1205-470D-A6CF-F68B7DA2505E}"/>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F1CF4C4B-9D53-41DE-A4F5-4399772FC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grpSp>
        <p:nvGrpSpPr>
          <p:cNvPr id="11" name="Agrupar 10">
            <a:extLst>
              <a:ext uri="{FF2B5EF4-FFF2-40B4-BE49-F238E27FC236}">
                <a16:creationId xmlns:a16="http://schemas.microsoft.com/office/drawing/2014/main" id="{D4F8AE4D-0869-49F5-A88E-F3DDB0B3AA0B}"/>
              </a:ext>
            </a:extLst>
          </p:cNvPr>
          <p:cNvGrpSpPr/>
          <p:nvPr/>
        </p:nvGrpSpPr>
        <p:grpSpPr>
          <a:xfrm>
            <a:off x="2573518" y="459287"/>
            <a:ext cx="8927183" cy="584775"/>
            <a:chOff x="2573518" y="459287"/>
            <a:chExt cx="8927183" cy="584775"/>
          </a:xfrm>
        </p:grpSpPr>
        <p:cxnSp>
          <p:nvCxnSpPr>
            <p:cNvPr id="9" name="Conexão reta 8">
              <a:extLst>
                <a:ext uri="{FF2B5EF4-FFF2-40B4-BE49-F238E27FC236}">
                  <a16:creationId xmlns:a16="http://schemas.microsoft.com/office/drawing/2014/main" id="{234F4901-C8B7-4F26-A26E-D320A713CBD7}"/>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0" name="CaixaDeTexto 9">
              <a:extLst>
                <a:ext uri="{FF2B5EF4-FFF2-40B4-BE49-F238E27FC236}">
                  <a16:creationId xmlns:a16="http://schemas.microsoft.com/office/drawing/2014/main" id="{5CCD795D-9C40-415B-ADCE-28E258A9A6B9}"/>
                </a:ext>
              </a:extLst>
            </p:cNvPr>
            <p:cNvSpPr txBox="1"/>
            <p:nvPr/>
          </p:nvSpPr>
          <p:spPr>
            <a:xfrm>
              <a:off x="2752627" y="459287"/>
              <a:ext cx="6094428" cy="584775"/>
            </a:xfrm>
            <a:prstGeom prst="rect">
              <a:avLst/>
            </a:prstGeom>
            <a:noFill/>
          </p:spPr>
          <p:txBody>
            <a:bodyPr wrap="square">
              <a:spAutoFit/>
            </a:bodyPr>
            <a:lstStyle/>
            <a:p>
              <a:r>
                <a:rPr lang="pt-PT" sz="3200" b="1" dirty="0">
                  <a:solidFill>
                    <a:srgbClr val="537893"/>
                  </a:solidFill>
                </a:rPr>
                <a:t>Custos Operativos</a:t>
              </a:r>
            </a:p>
          </p:txBody>
        </p:sp>
      </p:grpSp>
      <p:graphicFrame>
        <p:nvGraphicFramePr>
          <p:cNvPr id="8" name="Tabela 7"/>
          <p:cNvGraphicFramePr>
            <a:graphicFrameLocks noGrp="1"/>
          </p:cNvGraphicFramePr>
          <p:nvPr>
            <p:extLst>
              <p:ext uri="{D42A27DB-BD31-4B8C-83A1-F6EECF244321}">
                <p14:modId xmlns:p14="http://schemas.microsoft.com/office/powerpoint/2010/main" val="4074332849"/>
              </p:ext>
            </p:extLst>
          </p:nvPr>
        </p:nvGraphicFramePr>
        <p:xfrm>
          <a:off x="3525626" y="1807780"/>
          <a:ext cx="5124388" cy="3169567"/>
        </p:xfrm>
        <a:graphic>
          <a:graphicData uri="http://schemas.openxmlformats.org/drawingml/2006/table">
            <a:tbl>
              <a:tblPr>
                <a:tableStyleId>{5C22544A-7EE6-4342-B048-85BDC9FD1C3A}</a:tableStyleId>
              </a:tblPr>
              <a:tblGrid>
                <a:gridCol w="3036675">
                  <a:extLst>
                    <a:ext uri="{9D8B030D-6E8A-4147-A177-3AD203B41FA5}">
                      <a16:colId xmlns:a16="http://schemas.microsoft.com/office/drawing/2014/main" val="1875882868"/>
                    </a:ext>
                  </a:extLst>
                </a:gridCol>
                <a:gridCol w="2087713">
                  <a:extLst>
                    <a:ext uri="{9D8B030D-6E8A-4147-A177-3AD203B41FA5}">
                      <a16:colId xmlns:a16="http://schemas.microsoft.com/office/drawing/2014/main" val="1634056266"/>
                    </a:ext>
                  </a:extLst>
                </a:gridCol>
              </a:tblGrid>
              <a:tr h="470542">
                <a:tc gridSpan="2">
                  <a:txBody>
                    <a:bodyPr/>
                    <a:lstStyle/>
                    <a:p>
                      <a:pPr algn="ctr" fontAlgn="ctr"/>
                      <a:r>
                        <a:rPr lang="pt-PT" sz="2000" b="1" u="none" strike="noStrike" dirty="0">
                          <a:solidFill>
                            <a:srgbClr val="3A5468"/>
                          </a:solidFill>
                          <a:effectLst/>
                        </a:rPr>
                        <a:t>CUSTOS OPERATIVOS</a:t>
                      </a:r>
                      <a:endParaRPr lang="pt-PT" sz="2000" b="1" i="0" u="none" strike="noStrike" dirty="0">
                        <a:solidFill>
                          <a:srgbClr val="3A5468"/>
                        </a:solidFill>
                        <a:effectLst/>
                        <a:latin typeface="Calibri" panose="020F0502020204030204" pitchFamily="34" charset="0"/>
                      </a:endParaRPr>
                    </a:p>
                  </a:txBody>
                  <a:tcPr marL="9525" marR="9525" marT="9525" marB="0" anchor="ctr"/>
                </a:tc>
                <a:tc hMerge="1">
                  <a:txBody>
                    <a:bodyPr/>
                    <a:lstStyle/>
                    <a:p>
                      <a:endParaRPr lang="pt-PT"/>
                    </a:p>
                  </a:txBody>
                  <a:tcPr/>
                </a:tc>
                <a:extLst>
                  <a:ext uri="{0D108BD9-81ED-4DB2-BD59-A6C34878D82A}">
                    <a16:rowId xmlns:a16="http://schemas.microsoft.com/office/drawing/2014/main" val="987490646"/>
                  </a:ext>
                </a:extLst>
              </a:tr>
              <a:tr h="440427">
                <a:tc>
                  <a:txBody>
                    <a:bodyPr/>
                    <a:lstStyle/>
                    <a:p>
                      <a:pPr algn="ctr" fontAlgn="ctr"/>
                      <a:r>
                        <a:rPr lang="pt-PT" sz="1400" u="none" strike="noStrike" dirty="0">
                          <a:solidFill>
                            <a:srgbClr val="3A5468"/>
                          </a:solidFill>
                          <a:effectLst/>
                        </a:rPr>
                        <a:t> </a:t>
                      </a:r>
                      <a:endParaRPr lang="pt-PT" sz="1400" b="1"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400" u="none" strike="noStrike" dirty="0">
                          <a:solidFill>
                            <a:srgbClr val="3A5468"/>
                          </a:solidFill>
                          <a:effectLst/>
                        </a:rPr>
                        <a:t> </a:t>
                      </a:r>
                      <a:endParaRPr lang="pt-PT" sz="1400" b="1" i="0" u="none" strike="noStrike" dirty="0">
                        <a:solidFill>
                          <a:srgbClr val="3A5468"/>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15730234"/>
                  </a:ext>
                </a:extLst>
              </a:tr>
              <a:tr h="376433">
                <a:tc>
                  <a:txBody>
                    <a:bodyPr/>
                    <a:lstStyle/>
                    <a:p>
                      <a:pPr marL="0" algn="ctr" defTabSz="914400" rtl="0" eaLnBrk="1" fontAlgn="ctr" latinLnBrk="0" hangingPunct="1"/>
                      <a:r>
                        <a:rPr lang="pt-PT" sz="2000" b="1" kern="1200" dirty="0">
                          <a:solidFill>
                            <a:srgbClr val="3A5468"/>
                          </a:solidFill>
                          <a:latin typeface="+mn-lt"/>
                          <a:ea typeface="+mn-ea"/>
                          <a:cs typeface="+mn-cs"/>
                        </a:rPr>
                        <a:t>PROVENIENCIA</a:t>
                      </a:r>
                    </a:p>
                  </a:txBody>
                  <a:tcPr marL="9525" marR="9525" marT="9525" marB="0" anchor="ctr"/>
                </a:tc>
                <a:tc>
                  <a:txBody>
                    <a:bodyPr/>
                    <a:lstStyle/>
                    <a:p>
                      <a:pPr marL="0" algn="ctr" defTabSz="914400" rtl="0" eaLnBrk="1" fontAlgn="ctr" latinLnBrk="0" hangingPunct="1"/>
                      <a:r>
                        <a:rPr lang="pt-PT" sz="2000" b="1" kern="1200" dirty="0">
                          <a:solidFill>
                            <a:srgbClr val="3A5468"/>
                          </a:solidFill>
                          <a:latin typeface="+mn-lt"/>
                          <a:ea typeface="+mn-ea"/>
                          <a:cs typeface="+mn-cs"/>
                        </a:rPr>
                        <a:t> VALOR</a:t>
                      </a:r>
                    </a:p>
                  </a:txBody>
                  <a:tcPr marL="9525" marR="9525" marT="9525" marB="0" anchor="ctr"/>
                </a:tc>
                <a:extLst>
                  <a:ext uri="{0D108BD9-81ED-4DB2-BD59-A6C34878D82A}">
                    <a16:rowId xmlns:a16="http://schemas.microsoft.com/office/drawing/2014/main" val="4042678409"/>
                  </a:ext>
                </a:extLst>
              </a:tr>
              <a:tr h="376433">
                <a:tc>
                  <a:txBody>
                    <a:bodyPr/>
                    <a:lstStyle/>
                    <a:p>
                      <a:pPr marL="0" algn="ctr" defTabSz="914400" rtl="0" eaLnBrk="1" fontAlgn="ctr" latinLnBrk="0" hangingPunct="1"/>
                      <a:r>
                        <a:rPr lang="pt-PT" sz="1800" b="0" kern="1200" dirty="0">
                          <a:solidFill>
                            <a:srgbClr val="3A5468"/>
                          </a:solidFill>
                          <a:latin typeface="+mn-lt"/>
                          <a:ea typeface="+mn-ea"/>
                          <a:cs typeface="+mn-cs"/>
                        </a:rPr>
                        <a:t>Custos com Mercadorias</a:t>
                      </a:r>
                    </a:p>
                  </a:txBody>
                  <a:tcPr marL="9525" marR="9525" marT="9525" marB="0" anchor="ctr"/>
                </a:tc>
                <a:tc>
                  <a:txBody>
                    <a:bodyPr/>
                    <a:lstStyle/>
                    <a:p>
                      <a:pPr marL="0" algn="ctr" defTabSz="914400" rtl="0" eaLnBrk="1" fontAlgn="ctr" latinLnBrk="0" hangingPunct="1"/>
                      <a:r>
                        <a:rPr lang="pt-PT" sz="1600" b="0" kern="1200" dirty="0">
                          <a:solidFill>
                            <a:srgbClr val="3A5468"/>
                          </a:solidFill>
                          <a:latin typeface="+mn-lt"/>
                          <a:ea typeface="+mn-ea"/>
                          <a:cs typeface="+mn-cs"/>
                        </a:rPr>
                        <a:t>61 695,65 €</a:t>
                      </a:r>
                    </a:p>
                  </a:txBody>
                  <a:tcPr marL="9525" marR="9525" marT="9525" marB="0" anchor="ctr"/>
                </a:tc>
                <a:extLst>
                  <a:ext uri="{0D108BD9-81ED-4DB2-BD59-A6C34878D82A}">
                    <a16:rowId xmlns:a16="http://schemas.microsoft.com/office/drawing/2014/main" val="2244528058"/>
                  </a:ext>
                </a:extLst>
              </a:tr>
              <a:tr h="376433">
                <a:tc>
                  <a:txBody>
                    <a:bodyPr/>
                    <a:lstStyle/>
                    <a:p>
                      <a:pPr marL="0" algn="ctr" defTabSz="914400" rtl="0" eaLnBrk="1" fontAlgn="ctr" latinLnBrk="0" hangingPunct="1"/>
                      <a:r>
                        <a:rPr lang="pt-PT" sz="1800" b="0" kern="1200" dirty="0">
                          <a:solidFill>
                            <a:srgbClr val="3A5468"/>
                          </a:solidFill>
                          <a:latin typeface="+mn-lt"/>
                          <a:ea typeface="+mn-ea"/>
                          <a:cs typeface="+mn-cs"/>
                        </a:rPr>
                        <a:t>Custos com Serviços Externos</a:t>
                      </a:r>
                    </a:p>
                  </a:txBody>
                  <a:tcPr marL="9525" marR="9525" marT="9525" marB="0" anchor="ctr"/>
                </a:tc>
                <a:tc>
                  <a:txBody>
                    <a:bodyPr/>
                    <a:lstStyle/>
                    <a:p>
                      <a:pPr marL="0" algn="ctr" defTabSz="914400" rtl="0" eaLnBrk="1" fontAlgn="ctr" latinLnBrk="0" hangingPunct="1"/>
                      <a:r>
                        <a:rPr lang="pt-PT" sz="1600" b="0" kern="1200" dirty="0">
                          <a:solidFill>
                            <a:srgbClr val="3A5468"/>
                          </a:solidFill>
                          <a:latin typeface="+mn-lt"/>
                          <a:ea typeface="+mn-ea"/>
                          <a:cs typeface="+mn-cs"/>
                        </a:rPr>
                        <a:t>17 529,77 €</a:t>
                      </a:r>
                    </a:p>
                  </a:txBody>
                  <a:tcPr marL="9525" marR="9525" marT="9525" marB="0" anchor="ctr"/>
                </a:tc>
                <a:extLst>
                  <a:ext uri="{0D108BD9-81ED-4DB2-BD59-A6C34878D82A}">
                    <a16:rowId xmlns:a16="http://schemas.microsoft.com/office/drawing/2014/main" val="1502313838"/>
                  </a:ext>
                </a:extLst>
              </a:tr>
              <a:tr h="376433">
                <a:tc>
                  <a:txBody>
                    <a:bodyPr/>
                    <a:lstStyle/>
                    <a:p>
                      <a:pPr marL="0" algn="ctr" defTabSz="914400" rtl="0" eaLnBrk="1" fontAlgn="ctr" latinLnBrk="0" hangingPunct="1"/>
                      <a:r>
                        <a:rPr lang="pt-PT" sz="1800" b="0" kern="1200" dirty="0">
                          <a:solidFill>
                            <a:srgbClr val="3A5468"/>
                          </a:solidFill>
                          <a:latin typeface="+mn-lt"/>
                          <a:ea typeface="+mn-ea"/>
                          <a:cs typeface="+mn-cs"/>
                        </a:rPr>
                        <a:t>Gastos com pessoal</a:t>
                      </a:r>
                    </a:p>
                  </a:txBody>
                  <a:tcPr marL="9525" marR="9525" marT="9525" marB="0" anchor="ctr"/>
                </a:tc>
                <a:tc>
                  <a:txBody>
                    <a:bodyPr/>
                    <a:lstStyle/>
                    <a:p>
                      <a:pPr marL="0" algn="ctr" defTabSz="914400" rtl="0" eaLnBrk="1" fontAlgn="ctr" latinLnBrk="0" hangingPunct="1"/>
                      <a:r>
                        <a:rPr lang="pt-PT" sz="1600" b="0" kern="1200" dirty="0">
                          <a:solidFill>
                            <a:srgbClr val="3A5468"/>
                          </a:solidFill>
                          <a:latin typeface="+mn-lt"/>
                          <a:ea typeface="+mn-ea"/>
                          <a:cs typeface="+mn-cs"/>
                        </a:rPr>
                        <a:t>115 834,27 €</a:t>
                      </a:r>
                    </a:p>
                  </a:txBody>
                  <a:tcPr marL="9525" marR="9525" marT="9525" marB="0" anchor="ctr"/>
                </a:tc>
                <a:extLst>
                  <a:ext uri="{0D108BD9-81ED-4DB2-BD59-A6C34878D82A}">
                    <a16:rowId xmlns:a16="http://schemas.microsoft.com/office/drawing/2014/main" val="3679944130"/>
                  </a:ext>
                </a:extLst>
              </a:tr>
              <a:tr h="376433">
                <a:tc>
                  <a:txBody>
                    <a:bodyPr/>
                    <a:lstStyle/>
                    <a:p>
                      <a:pPr marL="0" algn="ctr" defTabSz="914400" rtl="0" eaLnBrk="1" fontAlgn="b" latinLnBrk="0" hangingPunct="1"/>
                      <a:r>
                        <a:rPr lang="pt-PT" sz="1800" b="1" kern="1200" dirty="0">
                          <a:solidFill>
                            <a:srgbClr val="3A5468"/>
                          </a:solidFill>
                          <a:latin typeface="+mn-lt"/>
                          <a:ea typeface="+mn-ea"/>
                          <a:cs typeface="+mn-cs"/>
                        </a:rPr>
                        <a:t>TOTAL </a:t>
                      </a:r>
                    </a:p>
                  </a:txBody>
                  <a:tcPr marL="9525" marR="9525" marT="9525" marB="0" anchor="b"/>
                </a:tc>
                <a:tc>
                  <a:txBody>
                    <a:bodyPr/>
                    <a:lstStyle/>
                    <a:p>
                      <a:pPr marL="0" algn="ctr" defTabSz="914400" rtl="0" eaLnBrk="1" fontAlgn="ctr" latinLnBrk="0" hangingPunct="1"/>
                      <a:r>
                        <a:rPr lang="pt-PT" sz="1800" b="1" u="sng" kern="1200" dirty="0">
                          <a:solidFill>
                            <a:srgbClr val="3A5468"/>
                          </a:solidFill>
                          <a:latin typeface="+mn-lt"/>
                          <a:ea typeface="+mn-ea"/>
                          <a:cs typeface="+mn-cs"/>
                        </a:rPr>
                        <a:t>195 059,69 €</a:t>
                      </a:r>
                    </a:p>
                  </a:txBody>
                  <a:tcPr marL="9525" marR="9525" marT="9525" marB="0" anchor="b"/>
                </a:tc>
                <a:extLst>
                  <a:ext uri="{0D108BD9-81ED-4DB2-BD59-A6C34878D82A}">
                    <a16:rowId xmlns:a16="http://schemas.microsoft.com/office/drawing/2014/main" val="156155842"/>
                  </a:ext>
                </a:extLst>
              </a:tr>
              <a:tr h="376433">
                <a:tc>
                  <a:txBody>
                    <a:bodyPr/>
                    <a:lstStyle/>
                    <a:p>
                      <a:pPr algn="ctr" fontAlgn="ctr"/>
                      <a:r>
                        <a:rPr lang="pt-PT" sz="1100" u="none" strike="noStrike">
                          <a:solidFill>
                            <a:srgbClr val="3A5468"/>
                          </a:solidFill>
                          <a:effectLst/>
                        </a:rPr>
                        <a:t> </a:t>
                      </a:r>
                      <a:endParaRPr lang="pt-PT" sz="1100" b="1"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100" u="none" strike="noStrike" dirty="0">
                          <a:solidFill>
                            <a:srgbClr val="3A5468"/>
                          </a:solidFill>
                          <a:effectLst/>
                        </a:rPr>
                        <a:t> </a:t>
                      </a:r>
                      <a:endParaRPr lang="pt-PT" sz="1100" b="1" i="0" u="none" strike="noStrike" dirty="0">
                        <a:solidFill>
                          <a:srgbClr val="3A5468"/>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54678779"/>
                  </a:ext>
                </a:extLst>
              </a:tr>
            </a:tbl>
          </a:graphicData>
        </a:graphic>
      </p:graphicFrame>
    </p:spTree>
    <p:extLst>
      <p:ext uri="{BB962C8B-B14F-4D97-AF65-F5344CB8AC3E}">
        <p14:creationId xmlns:p14="http://schemas.microsoft.com/office/powerpoint/2010/main" val="3257486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23983C3D-E85E-4D58-BCA3-5EBF2030D96D}"/>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B735C197-C7B7-4404-9689-13ED6B0B2384}"/>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AB802CC1-392D-420E-B9B7-5E7FEF85C1D5}"/>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BE05BA04-B9BF-4F33-91D2-EA0BD59D70CA}"/>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A9FF45AF-5D01-4FA0-AA34-763AA33BCC0B}"/>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66353620-C0D6-447D-8D64-A9A7DE7C9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grpSp>
        <p:nvGrpSpPr>
          <p:cNvPr id="11" name="Agrupar 10">
            <a:extLst>
              <a:ext uri="{FF2B5EF4-FFF2-40B4-BE49-F238E27FC236}">
                <a16:creationId xmlns:a16="http://schemas.microsoft.com/office/drawing/2014/main" id="{7052355A-B209-4F1D-A45C-BDA44B90C285}"/>
              </a:ext>
            </a:extLst>
          </p:cNvPr>
          <p:cNvGrpSpPr/>
          <p:nvPr/>
        </p:nvGrpSpPr>
        <p:grpSpPr>
          <a:xfrm>
            <a:off x="2573518" y="459287"/>
            <a:ext cx="8927183" cy="584775"/>
            <a:chOff x="2573518" y="459287"/>
            <a:chExt cx="8927183" cy="584775"/>
          </a:xfrm>
        </p:grpSpPr>
        <p:cxnSp>
          <p:nvCxnSpPr>
            <p:cNvPr id="9" name="Conexão reta 8">
              <a:extLst>
                <a:ext uri="{FF2B5EF4-FFF2-40B4-BE49-F238E27FC236}">
                  <a16:creationId xmlns:a16="http://schemas.microsoft.com/office/drawing/2014/main" id="{976AAF7E-A6E2-4DF4-95DC-0714A7EC6BE1}"/>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0" name="CaixaDeTexto 9">
              <a:extLst>
                <a:ext uri="{FF2B5EF4-FFF2-40B4-BE49-F238E27FC236}">
                  <a16:creationId xmlns:a16="http://schemas.microsoft.com/office/drawing/2014/main" id="{8B6C8986-A098-43C5-86A0-CF31B77BFFCC}"/>
                </a:ext>
              </a:extLst>
            </p:cNvPr>
            <p:cNvSpPr txBox="1"/>
            <p:nvPr/>
          </p:nvSpPr>
          <p:spPr>
            <a:xfrm>
              <a:off x="2752627" y="459287"/>
              <a:ext cx="6094428" cy="584775"/>
            </a:xfrm>
            <a:prstGeom prst="rect">
              <a:avLst/>
            </a:prstGeom>
            <a:noFill/>
          </p:spPr>
          <p:txBody>
            <a:bodyPr wrap="square">
              <a:spAutoFit/>
            </a:bodyPr>
            <a:lstStyle/>
            <a:p>
              <a:r>
                <a:rPr lang="pt-PT" sz="3200" b="1" dirty="0">
                  <a:solidFill>
                    <a:srgbClr val="537893"/>
                  </a:solidFill>
                </a:rPr>
                <a:t>Proveitos</a:t>
              </a:r>
            </a:p>
          </p:txBody>
        </p:sp>
      </p:grpSp>
      <p:graphicFrame>
        <p:nvGraphicFramePr>
          <p:cNvPr id="8" name="Tabela 7"/>
          <p:cNvGraphicFramePr>
            <a:graphicFrameLocks noGrp="1"/>
          </p:cNvGraphicFramePr>
          <p:nvPr>
            <p:extLst>
              <p:ext uri="{D42A27DB-BD31-4B8C-83A1-F6EECF244321}">
                <p14:modId xmlns:p14="http://schemas.microsoft.com/office/powerpoint/2010/main" val="1602480646"/>
              </p:ext>
            </p:extLst>
          </p:nvPr>
        </p:nvGraphicFramePr>
        <p:xfrm>
          <a:off x="2573517" y="1329179"/>
          <a:ext cx="8927183" cy="5360305"/>
        </p:xfrm>
        <a:graphic>
          <a:graphicData uri="http://schemas.openxmlformats.org/drawingml/2006/table">
            <a:tbl>
              <a:tblPr>
                <a:tableStyleId>{5C22544A-7EE6-4342-B048-85BDC9FD1C3A}</a:tableStyleId>
              </a:tblPr>
              <a:tblGrid>
                <a:gridCol w="3059160">
                  <a:extLst>
                    <a:ext uri="{9D8B030D-6E8A-4147-A177-3AD203B41FA5}">
                      <a16:colId xmlns:a16="http://schemas.microsoft.com/office/drawing/2014/main" val="81589771"/>
                    </a:ext>
                  </a:extLst>
                </a:gridCol>
                <a:gridCol w="152958">
                  <a:extLst>
                    <a:ext uri="{9D8B030D-6E8A-4147-A177-3AD203B41FA5}">
                      <a16:colId xmlns:a16="http://schemas.microsoft.com/office/drawing/2014/main" val="3231704744"/>
                    </a:ext>
                  </a:extLst>
                </a:gridCol>
                <a:gridCol w="482049">
                  <a:extLst>
                    <a:ext uri="{9D8B030D-6E8A-4147-A177-3AD203B41FA5}">
                      <a16:colId xmlns:a16="http://schemas.microsoft.com/office/drawing/2014/main" val="4236914358"/>
                    </a:ext>
                  </a:extLst>
                </a:gridCol>
                <a:gridCol w="1260744">
                  <a:extLst>
                    <a:ext uri="{9D8B030D-6E8A-4147-A177-3AD203B41FA5}">
                      <a16:colId xmlns:a16="http://schemas.microsoft.com/office/drawing/2014/main" val="351023868"/>
                    </a:ext>
                  </a:extLst>
                </a:gridCol>
                <a:gridCol w="152958">
                  <a:extLst>
                    <a:ext uri="{9D8B030D-6E8A-4147-A177-3AD203B41FA5}">
                      <a16:colId xmlns:a16="http://schemas.microsoft.com/office/drawing/2014/main" val="2893881120"/>
                    </a:ext>
                  </a:extLst>
                </a:gridCol>
                <a:gridCol w="537671">
                  <a:extLst>
                    <a:ext uri="{9D8B030D-6E8A-4147-A177-3AD203B41FA5}">
                      <a16:colId xmlns:a16="http://schemas.microsoft.com/office/drawing/2014/main" val="3166625792"/>
                    </a:ext>
                  </a:extLst>
                </a:gridCol>
                <a:gridCol w="1260744">
                  <a:extLst>
                    <a:ext uri="{9D8B030D-6E8A-4147-A177-3AD203B41FA5}">
                      <a16:colId xmlns:a16="http://schemas.microsoft.com/office/drawing/2014/main" val="3684974573"/>
                    </a:ext>
                  </a:extLst>
                </a:gridCol>
                <a:gridCol w="166863">
                  <a:extLst>
                    <a:ext uri="{9D8B030D-6E8A-4147-A177-3AD203B41FA5}">
                      <a16:colId xmlns:a16="http://schemas.microsoft.com/office/drawing/2014/main" val="3323862885"/>
                    </a:ext>
                  </a:extLst>
                </a:gridCol>
                <a:gridCol w="593292">
                  <a:extLst>
                    <a:ext uri="{9D8B030D-6E8A-4147-A177-3AD203B41FA5}">
                      <a16:colId xmlns:a16="http://schemas.microsoft.com/office/drawing/2014/main" val="1442573342"/>
                    </a:ext>
                  </a:extLst>
                </a:gridCol>
                <a:gridCol w="1260744">
                  <a:extLst>
                    <a:ext uri="{9D8B030D-6E8A-4147-A177-3AD203B41FA5}">
                      <a16:colId xmlns:a16="http://schemas.microsoft.com/office/drawing/2014/main" val="2821457908"/>
                    </a:ext>
                  </a:extLst>
                </a:gridCol>
              </a:tblGrid>
              <a:tr h="303160">
                <a:tc gridSpan="10">
                  <a:txBody>
                    <a:bodyPr/>
                    <a:lstStyle/>
                    <a:p>
                      <a:pPr algn="ctr" fontAlgn="ctr"/>
                      <a:r>
                        <a:rPr lang="pt-PT" sz="1800" b="1" u="none" strike="noStrike" dirty="0">
                          <a:solidFill>
                            <a:srgbClr val="3A5468"/>
                          </a:solidFill>
                          <a:effectLst/>
                        </a:rPr>
                        <a:t>ANGARIAÇÃO de FUNDOS</a:t>
                      </a:r>
                      <a:endParaRPr lang="pt-PT" sz="1800" b="1" i="0" u="none" strike="noStrike" dirty="0">
                        <a:solidFill>
                          <a:srgbClr val="3A5468"/>
                        </a:solidFill>
                        <a:effectLst/>
                        <a:latin typeface="Calibri" panose="020F0502020204030204" pitchFamily="34" charset="0"/>
                      </a:endParaRPr>
                    </a:p>
                  </a:txBody>
                  <a:tcPr marL="9525" marR="9525" marT="9525" marB="0" anchor="ct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val="3309590421"/>
                  </a:ext>
                </a:extLst>
              </a:tr>
              <a:tr h="278478">
                <a:tc>
                  <a:txBody>
                    <a:bodyPr/>
                    <a:lstStyle/>
                    <a:p>
                      <a:pPr algn="ctr" fontAlgn="ctr"/>
                      <a:r>
                        <a:rPr lang="pt-PT" sz="1400" u="none" strike="noStrike" dirty="0">
                          <a:effectLst/>
                        </a:rPr>
                        <a:t> </a:t>
                      </a:r>
                      <a:endParaRPr lang="pt-PT" sz="1400" b="1" i="0" u="none" strike="noStrike" dirty="0">
                        <a:solidFill>
                          <a:srgbClr val="2F75B5"/>
                        </a:solidFill>
                        <a:effectLst/>
                        <a:latin typeface="Calibri" panose="020F0502020204030204" pitchFamily="34" charset="0"/>
                      </a:endParaRPr>
                    </a:p>
                  </a:txBody>
                  <a:tcPr marL="9525" marR="9525" marT="9525" marB="0" anchor="ctr"/>
                </a:tc>
                <a:tc>
                  <a:txBody>
                    <a:bodyPr/>
                    <a:lstStyle/>
                    <a:p>
                      <a:pPr algn="ctr" fontAlgn="ctr"/>
                      <a:r>
                        <a:rPr lang="pt-PT" sz="1400" u="none" strike="noStrike">
                          <a:effectLst/>
                        </a:rPr>
                        <a:t> </a:t>
                      </a:r>
                      <a:endParaRPr lang="pt-PT" sz="1400" b="1" i="0" u="none" strike="noStrike">
                        <a:solidFill>
                          <a:srgbClr val="2F75B5"/>
                        </a:solidFill>
                        <a:effectLst/>
                        <a:latin typeface="Calibri" panose="020F0502020204030204" pitchFamily="34" charset="0"/>
                      </a:endParaRPr>
                    </a:p>
                  </a:txBody>
                  <a:tcPr marL="9525" marR="9525" marT="9525" marB="0" anchor="ctr"/>
                </a:tc>
                <a:tc>
                  <a:txBody>
                    <a:bodyPr/>
                    <a:lstStyle/>
                    <a:p>
                      <a:pPr algn="ctr" fontAlgn="ctr"/>
                      <a:r>
                        <a:rPr lang="pt-PT" sz="1400" u="none" strike="noStrike">
                          <a:solidFill>
                            <a:srgbClr val="3A5468"/>
                          </a:solidFill>
                          <a:effectLst/>
                        </a:rPr>
                        <a:t> </a:t>
                      </a:r>
                      <a:endParaRPr lang="pt-PT" sz="1400" b="1"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400" u="none" strike="noStrike" dirty="0">
                          <a:solidFill>
                            <a:srgbClr val="3A5468"/>
                          </a:solidFill>
                          <a:effectLst/>
                        </a:rPr>
                        <a:t> </a:t>
                      </a:r>
                      <a:endParaRPr lang="pt-PT" sz="1400" b="1"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400" u="none" strike="noStrike" dirty="0">
                          <a:solidFill>
                            <a:srgbClr val="3A5468"/>
                          </a:solidFill>
                          <a:effectLst/>
                        </a:rPr>
                        <a:t> </a:t>
                      </a:r>
                      <a:endParaRPr lang="pt-PT" sz="1400" b="1"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400" u="none" strike="noStrike" dirty="0">
                          <a:solidFill>
                            <a:srgbClr val="3A5468"/>
                          </a:solidFill>
                          <a:effectLst/>
                        </a:rPr>
                        <a:t> </a:t>
                      </a:r>
                      <a:endParaRPr lang="pt-PT" sz="1400" b="1"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400" u="none" strike="noStrike" dirty="0">
                          <a:solidFill>
                            <a:srgbClr val="3A5468"/>
                          </a:solidFill>
                          <a:effectLst/>
                        </a:rPr>
                        <a:t> </a:t>
                      </a:r>
                      <a:endParaRPr lang="pt-PT" sz="1400" b="1" i="0" u="none" strike="noStrike" dirty="0">
                        <a:solidFill>
                          <a:srgbClr val="3A5468"/>
                        </a:solidFill>
                        <a:effectLst/>
                        <a:latin typeface="Calibri" panose="020F0502020204030204" pitchFamily="34" charset="0"/>
                      </a:endParaRPr>
                    </a:p>
                  </a:txBody>
                  <a:tcPr marL="9525" marR="9525" marT="9525" marB="0" anchor="ctr"/>
                </a:tc>
                <a:tc>
                  <a:txBody>
                    <a:bodyPr/>
                    <a:lstStyle/>
                    <a:p>
                      <a:pPr algn="l" fontAlgn="b"/>
                      <a:r>
                        <a:rPr lang="pt-PT" sz="1100" u="none" strike="noStrike">
                          <a:solidFill>
                            <a:srgbClr val="3A5468"/>
                          </a:solidFill>
                          <a:effectLst/>
                        </a:rPr>
                        <a:t> </a:t>
                      </a:r>
                      <a:endParaRPr lang="pt-PT" sz="1100" b="0" i="0" u="none" strike="noStrike">
                        <a:solidFill>
                          <a:srgbClr val="3A5468"/>
                        </a:solidFill>
                        <a:effectLst/>
                        <a:latin typeface="Calibri" panose="020F0502020204030204" pitchFamily="34" charset="0"/>
                      </a:endParaRPr>
                    </a:p>
                  </a:txBody>
                  <a:tcPr marL="9525" marR="9525" marT="9525" marB="0" anchor="b"/>
                </a:tc>
                <a:tc>
                  <a:txBody>
                    <a:bodyPr/>
                    <a:lstStyle/>
                    <a:p>
                      <a:pPr algn="l" fontAlgn="b"/>
                      <a:r>
                        <a:rPr lang="pt-PT" sz="1100" u="none" strike="noStrike">
                          <a:solidFill>
                            <a:srgbClr val="3A5468"/>
                          </a:solidFill>
                          <a:effectLst/>
                        </a:rPr>
                        <a:t> </a:t>
                      </a:r>
                      <a:endParaRPr lang="pt-PT" sz="1100" b="0" i="0" u="none" strike="noStrike">
                        <a:solidFill>
                          <a:srgbClr val="3A5468"/>
                        </a:solidFill>
                        <a:effectLst/>
                        <a:latin typeface="Calibri" panose="020F0502020204030204" pitchFamily="34" charset="0"/>
                      </a:endParaRPr>
                    </a:p>
                  </a:txBody>
                  <a:tcPr marL="9525" marR="9525" marT="9525" marB="0" anchor="b"/>
                </a:tc>
                <a:tc>
                  <a:txBody>
                    <a:bodyPr/>
                    <a:lstStyle/>
                    <a:p>
                      <a:pPr algn="l" fontAlgn="b"/>
                      <a:r>
                        <a:rPr lang="pt-PT" sz="1100" u="none" strike="noStrike">
                          <a:solidFill>
                            <a:srgbClr val="3A5468"/>
                          </a:solidFill>
                          <a:effectLst/>
                        </a:rPr>
                        <a:t> </a:t>
                      </a:r>
                      <a:endParaRPr lang="pt-PT" sz="1100" b="0" i="0" u="none" strike="noStrike">
                        <a:solidFill>
                          <a:srgbClr val="3A5468"/>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07733759"/>
                  </a:ext>
                </a:extLst>
              </a:tr>
              <a:tr h="238016">
                <a:tc>
                  <a:txBody>
                    <a:bodyPr/>
                    <a:lstStyle/>
                    <a:p>
                      <a:pPr algn="ctr" fontAlgn="ctr"/>
                      <a:r>
                        <a:rPr lang="pt-PT" sz="1100" u="none" strike="noStrike">
                          <a:effectLst/>
                        </a:rPr>
                        <a:t> </a:t>
                      </a:r>
                      <a:endParaRPr lang="pt-PT" sz="1100" b="1" i="0" u="none" strike="noStrike">
                        <a:solidFill>
                          <a:srgbClr val="2F75B5"/>
                        </a:solidFill>
                        <a:effectLst/>
                        <a:latin typeface="Calibri" panose="020F0502020204030204" pitchFamily="34" charset="0"/>
                      </a:endParaRPr>
                    </a:p>
                  </a:txBody>
                  <a:tcPr marL="9525" marR="9525" marT="9525" marB="0" anchor="ctr"/>
                </a:tc>
                <a:tc>
                  <a:txBody>
                    <a:bodyPr/>
                    <a:lstStyle/>
                    <a:p>
                      <a:pPr algn="ctr" fontAlgn="ctr"/>
                      <a:r>
                        <a:rPr lang="pt-PT" sz="1100" u="none" strike="noStrike">
                          <a:effectLst/>
                        </a:rPr>
                        <a:t> </a:t>
                      </a:r>
                      <a:endParaRPr lang="pt-PT" sz="1100" b="1" i="0" u="none" strike="noStrike">
                        <a:solidFill>
                          <a:srgbClr val="2F75B5"/>
                        </a:solidFill>
                        <a:effectLst/>
                        <a:latin typeface="Calibri" panose="020F0502020204030204" pitchFamily="34" charset="0"/>
                      </a:endParaRPr>
                    </a:p>
                  </a:txBody>
                  <a:tcPr marL="9525" marR="9525" marT="9525" marB="0" anchor="ctr"/>
                </a:tc>
                <a:tc gridSpan="2">
                  <a:txBody>
                    <a:bodyPr/>
                    <a:lstStyle/>
                    <a:p>
                      <a:pPr algn="ctr" fontAlgn="ctr"/>
                      <a:r>
                        <a:rPr lang="pt-PT" sz="1800" b="1" u="none" strike="noStrike" dirty="0">
                          <a:solidFill>
                            <a:srgbClr val="3A5468"/>
                          </a:solidFill>
                          <a:effectLst/>
                        </a:rPr>
                        <a:t>2020</a:t>
                      </a:r>
                      <a:endParaRPr lang="pt-PT" sz="1800" b="1" i="0" u="none" strike="noStrike" dirty="0">
                        <a:solidFill>
                          <a:srgbClr val="3A5468"/>
                        </a:solidFill>
                        <a:effectLst/>
                        <a:latin typeface="Calibri" panose="020F0502020204030204" pitchFamily="34" charset="0"/>
                      </a:endParaRPr>
                    </a:p>
                  </a:txBody>
                  <a:tcPr marL="9525" marR="9525" marT="9525" marB="0" anchor="ctr"/>
                </a:tc>
                <a:tc hMerge="1">
                  <a:txBody>
                    <a:bodyPr/>
                    <a:lstStyle/>
                    <a:p>
                      <a:endParaRPr lang="pt-PT"/>
                    </a:p>
                  </a:txBody>
                  <a:tcPr/>
                </a:tc>
                <a:tc>
                  <a:txBody>
                    <a:bodyPr/>
                    <a:lstStyle/>
                    <a:p>
                      <a:pPr algn="ctr" fontAlgn="ctr"/>
                      <a:r>
                        <a:rPr lang="pt-PT" sz="1800" b="1" u="none" strike="noStrike" dirty="0">
                          <a:solidFill>
                            <a:srgbClr val="3A5468"/>
                          </a:solidFill>
                          <a:effectLst/>
                        </a:rPr>
                        <a:t> </a:t>
                      </a:r>
                      <a:endParaRPr lang="pt-PT" sz="1800" b="1" i="0" u="none" strike="noStrike" dirty="0">
                        <a:solidFill>
                          <a:srgbClr val="3A5468"/>
                        </a:solidFill>
                        <a:effectLst/>
                        <a:latin typeface="Calibri" panose="020F0502020204030204" pitchFamily="34" charset="0"/>
                      </a:endParaRPr>
                    </a:p>
                  </a:txBody>
                  <a:tcPr marL="9525" marR="9525" marT="9525" marB="0" anchor="ctr"/>
                </a:tc>
                <a:tc gridSpan="2">
                  <a:txBody>
                    <a:bodyPr/>
                    <a:lstStyle/>
                    <a:p>
                      <a:pPr algn="ctr" fontAlgn="ctr"/>
                      <a:r>
                        <a:rPr lang="pt-PT" sz="1800" b="1" u="none" strike="noStrike" dirty="0">
                          <a:solidFill>
                            <a:srgbClr val="3A5468"/>
                          </a:solidFill>
                          <a:effectLst/>
                        </a:rPr>
                        <a:t>2019</a:t>
                      </a:r>
                      <a:endParaRPr lang="pt-PT" sz="1800" b="1" i="0" u="none" strike="noStrike" dirty="0">
                        <a:solidFill>
                          <a:srgbClr val="3A5468"/>
                        </a:solidFill>
                        <a:effectLst/>
                        <a:latin typeface="Calibri" panose="020F0502020204030204" pitchFamily="34" charset="0"/>
                      </a:endParaRPr>
                    </a:p>
                  </a:txBody>
                  <a:tcPr marL="9525" marR="9525" marT="9525" marB="0" anchor="ctr"/>
                </a:tc>
                <a:tc hMerge="1">
                  <a:txBody>
                    <a:bodyPr/>
                    <a:lstStyle/>
                    <a:p>
                      <a:endParaRPr lang="pt-PT"/>
                    </a:p>
                  </a:txBody>
                  <a:tcPr/>
                </a:tc>
                <a:tc>
                  <a:txBody>
                    <a:bodyPr/>
                    <a:lstStyle/>
                    <a:p>
                      <a:pPr algn="ctr" fontAlgn="ctr"/>
                      <a:r>
                        <a:rPr lang="pt-PT" sz="1800" b="1" u="none" strike="noStrike" dirty="0">
                          <a:solidFill>
                            <a:srgbClr val="3A5468"/>
                          </a:solidFill>
                          <a:effectLst/>
                        </a:rPr>
                        <a:t> </a:t>
                      </a:r>
                      <a:endParaRPr lang="pt-PT" sz="1800" b="1" i="0" u="none" strike="noStrike" dirty="0">
                        <a:solidFill>
                          <a:srgbClr val="3A5468"/>
                        </a:solidFill>
                        <a:effectLst/>
                        <a:latin typeface="Calibri" panose="020F0502020204030204" pitchFamily="34" charset="0"/>
                      </a:endParaRPr>
                    </a:p>
                  </a:txBody>
                  <a:tcPr marL="9525" marR="9525" marT="9525" marB="0" anchor="ctr"/>
                </a:tc>
                <a:tc gridSpan="2">
                  <a:txBody>
                    <a:bodyPr/>
                    <a:lstStyle/>
                    <a:p>
                      <a:pPr algn="ctr" fontAlgn="ctr"/>
                      <a:r>
                        <a:rPr lang="pt-PT" sz="1800" b="1" u="none" strike="noStrike" dirty="0">
                          <a:solidFill>
                            <a:srgbClr val="3A5468"/>
                          </a:solidFill>
                          <a:effectLst/>
                        </a:rPr>
                        <a:t>2018</a:t>
                      </a:r>
                      <a:endParaRPr lang="pt-PT" sz="1800" b="1" i="0" u="none" strike="noStrike" dirty="0">
                        <a:solidFill>
                          <a:srgbClr val="3A5468"/>
                        </a:solidFill>
                        <a:effectLst/>
                        <a:latin typeface="Calibri" panose="020F0502020204030204" pitchFamily="34" charset="0"/>
                      </a:endParaRPr>
                    </a:p>
                  </a:txBody>
                  <a:tcPr marL="9525" marR="9525" marT="9525" marB="0" anchor="ctr"/>
                </a:tc>
                <a:tc hMerge="1">
                  <a:txBody>
                    <a:bodyPr/>
                    <a:lstStyle/>
                    <a:p>
                      <a:endParaRPr lang="pt-PT"/>
                    </a:p>
                  </a:txBody>
                  <a:tcPr/>
                </a:tc>
                <a:extLst>
                  <a:ext uri="{0D108BD9-81ED-4DB2-BD59-A6C34878D82A}">
                    <a16:rowId xmlns:a16="http://schemas.microsoft.com/office/drawing/2014/main" val="730672504"/>
                  </a:ext>
                </a:extLst>
              </a:tr>
              <a:tr h="221354">
                <a:tc>
                  <a:txBody>
                    <a:bodyPr/>
                    <a:lstStyle/>
                    <a:p>
                      <a:pPr algn="ctr" fontAlgn="ctr"/>
                      <a:r>
                        <a:rPr lang="pt-PT" sz="1100" u="none" strike="noStrike">
                          <a:effectLst/>
                        </a:rPr>
                        <a:t> </a:t>
                      </a:r>
                      <a:endParaRPr lang="pt-PT" sz="1100" b="1" i="0" u="none" strike="noStrike">
                        <a:solidFill>
                          <a:srgbClr val="2F75B5"/>
                        </a:solidFill>
                        <a:effectLst/>
                        <a:latin typeface="Calibri" panose="020F0502020204030204" pitchFamily="34" charset="0"/>
                      </a:endParaRPr>
                    </a:p>
                  </a:txBody>
                  <a:tcPr marL="9525" marR="9525" marT="9525" marB="0" anchor="ctr"/>
                </a:tc>
                <a:tc>
                  <a:txBody>
                    <a:bodyPr/>
                    <a:lstStyle/>
                    <a:p>
                      <a:pPr algn="ctr" fontAlgn="ctr"/>
                      <a:r>
                        <a:rPr lang="pt-PT" sz="1100" u="none" strike="noStrike">
                          <a:effectLst/>
                        </a:rPr>
                        <a:t> </a:t>
                      </a:r>
                      <a:endParaRPr lang="pt-PT" sz="1100" b="1" i="0" u="none" strike="noStrike">
                        <a:solidFill>
                          <a:srgbClr val="2F75B5"/>
                        </a:solidFill>
                        <a:effectLst/>
                        <a:latin typeface="Calibri" panose="020F0502020204030204" pitchFamily="34" charset="0"/>
                      </a:endParaRPr>
                    </a:p>
                  </a:txBody>
                  <a:tcPr marL="9525" marR="9525" marT="9525" marB="0" anchor="ctr"/>
                </a:tc>
                <a:tc>
                  <a:txBody>
                    <a:bodyPr/>
                    <a:lstStyle/>
                    <a:p>
                      <a:pPr algn="ctr" fontAlgn="ctr"/>
                      <a:r>
                        <a:rPr lang="pt-PT" sz="1100" u="none" strike="noStrike">
                          <a:solidFill>
                            <a:srgbClr val="3A5468"/>
                          </a:solidFill>
                          <a:effectLst/>
                        </a:rPr>
                        <a:t> </a:t>
                      </a:r>
                      <a:endParaRPr lang="pt-PT" sz="1100" b="1"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100" u="none" strike="noStrike" dirty="0">
                          <a:solidFill>
                            <a:srgbClr val="3A5468"/>
                          </a:solidFill>
                          <a:effectLst/>
                        </a:rPr>
                        <a:t> </a:t>
                      </a:r>
                      <a:endParaRPr lang="pt-PT" sz="1100" b="1"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100" u="none" strike="noStrike">
                          <a:solidFill>
                            <a:srgbClr val="3A5468"/>
                          </a:solidFill>
                          <a:effectLst/>
                        </a:rPr>
                        <a:t> </a:t>
                      </a:r>
                      <a:endParaRPr lang="pt-PT" sz="1100" b="1"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100" u="none" strike="noStrike">
                          <a:solidFill>
                            <a:srgbClr val="3A5468"/>
                          </a:solidFill>
                          <a:effectLst/>
                        </a:rPr>
                        <a:t> </a:t>
                      </a:r>
                      <a:endParaRPr lang="pt-PT" sz="1100" b="1"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100" u="none" strike="noStrike">
                          <a:solidFill>
                            <a:srgbClr val="3A5468"/>
                          </a:solidFill>
                          <a:effectLst/>
                        </a:rPr>
                        <a:t> </a:t>
                      </a:r>
                      <a:endParaRPr lang="pt-PT" sz="1100" b="1"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100" u="none" strike="noStrike">
                          <a:solidFill>
                            <a:srgbClr val="3A5468"/>
                          </a:solidFill>
                          <a:effectLst/>
                        </a:rPr>
                        <a:t> </a:t>
                      </a:r>
                      <a:endParaRPr lang="pt-PT" sz="1100" b="1"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100" u="none" strike="noStrike">
                          <a:solidFill>
                            <a:srgbClr val="3A5468"/>
                          </a:solidFill>
                          <a:effectLst/>
                        </a:rPr>
                        <a:t> </a:t>
                      </a:r>
                      <a:endParaRPr lang="pt-PT" sz="1100" b="1"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100" u="none" strike="noStrike">
                          <a:solidFill>
                            <a:srgbClr val="3A5468"/>
                          </a:solidFill>
                          <a:effectLst/>
                        </a:rPr>
                        <a:t> </a:t>
                      </a:r>
                      <a:endParaRPr lang="pt-PT" sz="1100" b="1" i="0" u="none" strike="noStrike">
                        <a:solidFill>
                          <a:srgbClr val="3A5468"/>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94388037"/>
                  </a:ext>
                </a:extLst>
              </a:tr>
              <a:tr h="321321">
                <a:tc>
                  <a:txBody>
                    <a:bodyPr/>
                    <a:lstStyle/>
                    <a:p>
                      <a:pPr algn="ctr" fontAlgn="ctr"/>
                      <a:r>
                        <a:rPr lang="pt-PT" sz="1800" b="1" u="none" strike="noStrike" dirty="0">
                          <a:solidFill>
                            <a:srgbClr val="3A5468"/>
                          </a:solidFill>
                          <a:effectLst/>
                        </a:rPr>
                        <a:t>Proveniência</a:t>
                      </a:r>
                      <a:endParaRPr lang="pt-PT" sz="1800" b="1" i="0" u="none" strike="noStrike" dirty="0">
                        <a:solidFill>
                          <a:srgbClr val="3A5468"/>
                        </a:solidFill>
                        <a:effectLst/>
                        <a:latin typeface="Calibri" panose="020F0502020204030204" pitchFamily="34" charset="0"/>
                      </a:endParaRPr>
                    </a:p>
                  </a:txBody>
                  <a:tcPr marL="9525" marR="9525" marT="9525" marB="0" anchor="ctr"/>
                </a:tc>
                <a:tc>
                  <a:txBody>
                    <a:bodyPr/>
                    <a:lstStyle/>
                    <a:p>
                      <a:pPr algn="l" fontAlgn="ctr"/>
                      <a:r>
                        <a:rPr lang="pt-PT" sz="1800" b="1" u="none" strike="noStrike" dirty="0">
                          <a:solidFill>
                            <a:schemeClr val="accent1">
                              <a:lumMod val="75000"/>
                            </a:schemeClr>
                          </a:solidFill>
                          <a:effectLst/>
                        </a:rPr>
                        <a:t> </a:t>
                      </a:r>
                      <a:endParaRPr lang="pt-PT" sz="1800" b="1" i="0" u="none" strike="noStrike" dirty="0">
                        <a:solidFill>
                          <a:schemeClr val="accent1">
                            <a:lumMod val="75000"/>
                          </a:schemeClr>
                        </a:solidFill>
                        <a:effectLst/>
                        <a:latin typeface="Calibri" panose="020F0502020204030204" pitchFamily="34" charset="0"/>
                      </a:endParaRPr>
                    </a:p>
                  </a:txBody>
                  <a:tcPr marL="9525" marR="9525" marT="9525" marB="0" anchor="ctr"/>
                </a:tc>
                <a:tc>
                  <a:txBody>
                    <a:bodyPr/>
                    <a:lstStyle/>
                    <a:p>
                      <a:pPr algn="ctr" fontAlgn="ctr"/>
                      <a:r>
                        <a:rPr lang="pt-PT" sz="1800" b="1" u="none" strike="noStrike" dirty="0">
                          <a:solidFill>
                            <a:srgbClr val="3A5468"/>
                          </a:solidFill>
                          <a:effectLst/>
                        </a:rPr>
                        <a:t>#</a:t>
                      </a:r>
                      <a:endParaRPr lang="pt-PT" sz="1800" b="1"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800" b="1" u="none" strike="noStrike" dirty="0">
                          <a:solidFill>
                            <a:srgbClr val="3A5468"/>
                          </a:solidFill>
                          <a:effectLst/>
                        </a:rPr>
                        <a:t>Montante</a:t>
                      </a:r>
                      <a:endParaRPr lang="pt-PT" sz="1800" b="1"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800" b="1" u="none" strike="noStrike">
                          <a:solidFill>
                            <a:srgbClr val="3A5468"/>
                          </a:solidFill>
                          <a:effectLst/>
                        </a:rPr>
                        <a:t> </a:t>
                      </a:r>
                      <a:endParaRPr lang="pt-PT" sz="1800" b="1"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800" b="1" u="none" strike="noStrike" dirty="0">
                          <a:solidFill>
                            <a:srgbClr val="3A5468"/>
                          </a:solidFill>
                          <a:effectLst/>
                        </a:rPr>
                        <a:t>#</a:t>
                      </a:r>
                      <a:endParaRPr lang="pt-PT" sz="1800" b="1"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800" b="1" u="none" strike="noStrike" dirty="0">
                          <a:solidFill>
                            <a:srgbClr val="3A5468"/>
                          </a:solidFill>
                          <a:effectLst/>
                        </a:rPr>
                        <a:t>Montante</a:t>
                      </a:r>
                      <a:endParaRPr lang="pt-PT" sz="1800" b="1"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800" b="1" u="none" strike="noStrike" dirty="0">
                          <a:solidFill>
                            <a:srgbClr val="3A5468"/>
                          </a:solidFill>
                          <a:effectLst/>
                        </a:rPr>
                        <a:t> </a:t>
                      </a:r>
                      <a:endParaRPr lang="pt-PT" sz="1800" b="1"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800" b="1" u="none" strike="noStrike" dirty="0">
                          <a:solidFill>
                            <a:srgbClr val="3A5468"/>
                          </a:solidFill>
                          <a:effectLst/>
                        </a:rPr>
                        <a:t>#</a:t>
                      </a:r>
                      <a:endParaRPr lang="pt-PT" sz="1800" b="1"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800" b="1" u="none" strike="noStrike" dirty="0">
                          <a:solidFill>
                            <a:srgbClr val="3A5468"/>
                          </a:solidFill>
                          <a:effectLst/>
                        </a:rPr>
                        <a:t>Montante</a:t>
                      </a:r>
                      <a:endParaRPr lang="pt-PT" sz="1800" b="1" i="0" u="none" strike="noStrike" dirty="0">
                        <a:solidFill>
                          <a:srgbClr val="3A5468"/>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51756648"/>
                  </a:ext>
                </a:extLst>
              </a:tr>
              <a:tr h="279049">
                <a:tc>
                  <a:txBody>
                    <a:bodyPr/>
                    <a:lstStyle/>
                    <a:p>
                      <a:pPr algn="ctr" fontAlgn="ctr"/>
                      <a:r>
                        <a:rPr lang="pt-PT" sz="1600" u="none" strike="noStrike" dirty="0">
                          <a:solidFill>
                            <a:srgbClr val="3A5468"/>
                          </a:solidFill>
                          <a:effectLst/>
                        </a:rPr>
                        <a:t>Empresas</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l" fontAlgn="ctr"/>
                      <a:r>
                        <a:rPr lang="pt-PT" sz="1600" u="none" strike="noStrike" dirty="0">
                          <a:solidFill>
                            <a:schemeClr val="accent1">
                              <a:lumMod val="75000"/>
                            </a:schemeClr>
                          </a:solidFill>
                          <a:effectLst/>
                        </a:rPr>
                        <a:t> </a:t>
                      </a:r>
                      <a:endParaRPr lang="pt-PT" sz="1600" b="0" i="0" u="none" strike="noStrike" dirty="0">
                        <a:solidFill>
                          <a:schemeClr val="accent1">
                            <a:lumMod val="75000"/>
                          </a:schemeClr>
                        </a:solidFill>
                        <a:effectLst/>
                        <a:latin typeface="Calibri" panose="020F0502020204030204" pitchFamily="34" charset="0"/>
                      </a:endParaRPr>
                    </a:p>
                  </a:txBody>
                  <a:tcPr marL="9525" marR="9525" marT="9525" marB="0" anchor="ctr"/>
                </a:tc>
                <a:tc>
                  <a:txBody>
                    <a:bodyPr/>
                    <a:lstStyle/>
                    <a:p>
                      <a:pPr algn="ctr" fontAlgn="ctr"/>
                      <a:r>
                        <a:rPr lang="pt-PT" sz="1600" u="none" strike="noStrike" dirty="0">
                          <a:solidFill>
                            <a:srgbClr val="3A5468"/>
                          </a:solidFill>
                          <a:effectLst/>
                        </a:rPr>
                        <a:t>15</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dirty="0">
                          <a:solidFill>
                            <a:srgbClr val="3A5468"/>
                          </a:solidFill>
                          <a:effectLst/>
                        </a:rPr>
                        <a:t>50 482,10 €</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15</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dirty="0">
                          <a:solidFill>
                            <a:srgbClr val="3A5468"/>
                          </a:solidFill>
                          <a:effectLst/>
                        </a:rPr>
                        <a:t>68 744,06 €</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marL="0" algn="ctr" defTabSz="914400" rtl="0" eaLnBrk="1" fontAlgn="b" latinLnBrk="0" hangingPunct="1"/>
                      <a:r>
                        <a:rPr lang="pt-PT" sz="1600" u="none" strike="noStrike" kern="1200" dirty="0">
                          <a:solidFill>
                            <a:srgbClr val="3A5468"/>
                          </a:solidFill>
                          <a:effectLst/>
                          <a:latin typeface="+mn-lt"/>
                          <a:ea typeface="+mn-ea"/>
                          <a:cs typeface="+mn-cs"/>
                        </a:rPr>
                        <a:t>16</a:t>
                      </a:r>
                    </a:p>
                  </a:txBody>
                  <a:tcPr marL="9525" marR="9525" marT="9525" marB="0" anchor="ctr"/>
                </a:tc>
                <a:tc>
                  <a:txBody>
                    <a:bodyPr/>
                    <a:lstStyle/>
                    <a:p>
                      <a:pPr algn="ctr" fontAlgn="ctr"/>
                      <a:r>
                        <a:rPr lang="pt-PT" sz="1600" u="none" strike="noStrike">
                          <a:solidFill>
                            <a:srgbClr val="3A5468"/>
                          </a:solidFill>
                          <a:effectLst/>
                        </a:rPr>
                        <a:t>44 550,77 €</a:t>
                      </a:r>
                      <a:endParaRPr lang="pt-PT" sz="1600" b="0" i="0" u="none" strike="noStrike">
                        <a:solidFill>
                          <a:srgbClr val="3A5468"/>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90485034"/>
                  </a:ext>
                </a:extLst>
              </a:tr>
              <a:tr h="279049">
                <a:tc>
                  <a:txBody>
                    <a:bodyPr/>
                    <a:lstStyle/>
                    <a:p>
                      <a:pPr algn="ctr" fontAlgn="ctr"/>
                      <a:r>
                        <a:rPr lang="pt-PT" sz="1600" u="none" strike="noStrike" dirty="0">
                          <a:solidFill>
                            <a:srgbClr val="3A5468"/>
                          </a:solidFill>
                          <a:effectLst/>
                        </a:rPr>
                        <a:t>Associados</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l" fontAlgn="ctr"/>
                      <a:r>
                        <a:rPr lang="pt-PT" sz="1600" u="none" strike="noStrike" dirty="0">
                          <a:solidFill>
                            <a:schemeClr val="accent1">
                              <a:lumMod val="75000"/>
                            </a:schemeClr>
                          </a:solidFill>
                          <a:effectLst/>
                        </a:rPr>
                        <a:t> </a:t>
                      </a:r>
                      <a:endParaRPr lang="pt-PT" sz="1600" b="0" i="0" u="none" strike="noStrike" dirty="0">
                        <a:solidFill>
                          <a:schemeClr val="accent1">
                            <a:lumMod val="75000"/>
                          </a:schemeClr>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dirty="0">
                          <a:solidFill>
                            <a:srgbClr val="3A5468"/>
                          </a:solidFill>
                          <a:effectLst/>
                        </a:rPr>
                        <a:t>2 059,76 €</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dirty="0">
                          <a:solidFill>
                            <a:srgbClr val="3A5468"/>
                          </a:solidFill>
                          <a:effectLst/>
                        </a:rPr>
                        <a:t> </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dirty="0">
                          <a:solidFill>
                            <a:srgbClr val="3A5468"/>
                          </a:solidFill>
                          <a:effectLst/>
                        </a:rPr>
                        <a:t> </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1 205,00 €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marL="0" algn="ctr" defTabSz="914400" rtl="0" eaLnBrk="1" fontAlgn="b" latinLnBrk="0" hangingPunct="1"/>
                      <a:r>
                        <a:rPr lang="pt-PT" sz="1600" u="none" strike="noStrike" kern="1200" dirty="0">
                          <a:solidFill>
                            <a:srgbClr val="3A5468"/>
                          </a:solidFill>
                          <a:effectLst/>
                          <a:latin typeface="+mn-lt"/>
                          <a:ea typeface="+mn-ea"/>
                          <a:cs typeface="+mn-cs"/>
                        </a:rPr>
                        <a:t> </a:t>
                      </a:r>
                    </a:p>
                  </a:txBody>
                  <a:tcPr marL="9525" marR="9525" marT="9525" marB="0" anchor="ctr"/>
                </a:tc>
                <a:tc>
                  <a:txBody>
                    <a:bodyPr/>
                    <a:lstStyle/>
                    <a:p>
                      <a:pPr algn="ctr" fontAlgn="ctr"/>
                      <a:r>
                        <a:rPr lang="pt-PT" sz="1600" u="none" strike="noStrike">
                          <a:solidFill>
                            <a:srgbClr val="3A5468"/>
                          </a:solidFill>
                          <a:effectLst/>
                        </a:rPr>
                        <a:t>1 686,68 €</a:t>
                      </a:r>
                      <a:endParaRPr lang="pt-PT" sz="1600" b="0" i="0" u="none" strike="noStrike">
                        <a:solidFill>
                          <a:srgbClr val="3A5468"/>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10879209"/>
                  </a:ext>
                </a:extLst>
              </a:tr>
              <a:tr h="279049">
                <a:tc>
                  <a:txBody>
                    <a:bodyPr/>
                    <a:lstStyle/>
                    <a:p>
                      <a:pPr algn="ctr" fontAlgn="b"/>
                      <a:r>
                        <a:rPr lang="pt-PT" sz="1600" u="none" strike="noStrike" dirty="0">
                          <a:solidFill>
                            <a:srgbClr val="3A5468"/>
                          </a:solidFill>
                          <a:effectLst/>
                        </a:rPr>
                        <a:t>Padrinhos</a:t>
                      </a:r>
                      <a:endParaRPr lang="pt-PT" sz="1600" b="0" i="0" u="none" strike="noStrike" dirty="0">
                        <a:solidFill>
                          <a:srgbClr val="3A5468"/>
                        </a:solidFill>
                        <a:effectLst/>
                        <a:latin typeface="Calibri" panose="020F0502020204030204" pitchFamily="34" charset="0"/>
                      </a:endParaRPr>
                    </a:p>
                  </a:txBody>
                  <a:tcPr marL="9525" marR="9525" marT="9525" marB="0" anchor="b"/>
                </a:tc>
                <a:tc>
                  <a:txBody>
                    <a:bodyPr/>
                    <a:lstStyle/>
                    <a:p>
                      <a:pPr algn="l" fontAlgn="b"/>
                      <a:r>
                        <a:rPr lang="pt-PT" sz="1600" u="none" strike="noStrike">
                          <a:solidFill>
                            <a:schemeClr val="accent1">
                              <a:lumMod val="75000"/>
                            </a:schemeClr>
                          </a:solidFill>
                          <a:effectLst/>
                        </a:rPr>
                        <a:t> </a:t>
                      </a:r>
                      <a:endParaRPr lang="pt-PT" sz="1600" b="0" i="0" u="none" strike="noStrike">
                        <a:solidFill>
                          <a:schemeClr val="accent1">
                            <a:lumMod val="75000"/>
                          </a:schemeClr>
                        </a:solidFill>
                        <a:effectLst/>
                        <a:latin typeface="Calibri" panose="020F0502020204030204" pitchFamily="34" charset="0"/>
                      </a:endParaRPr>
                    </a:p>
                  </a:txBody>
                  <a:tcPr marL="9525" marR="9525" marT="9525" marB="0" anchor="b"/>
                </a:tc>
                <a:tc>
                  <a:txBody>
                    <a:bodyPr/>
                    <a:lstStyle/>
                    <a:p>
                      <a:pPr algn="ctr" fontAlgn="b"/>
                      <a:r>
                        <a:rPr lang="pt-PT" sz="1600" u="none" strike="noStrike" dirty="0">
                          <a:solidFill>
                            <a:srgbClr val="3A5468"/>
                          </a:solidFill>
                          <a:effectLst/>
                        </a:rPr>
                        <a:t>7</a:t>
                      </a:r>
                      <a:endParaRPr lang="pt-PT" sz="1600" b="0" i="0" u="none" strike="noStrike" dirty="0">
                        <a:solidFill>
                          <a:srgbClr val="3A5468"/>
                        </a:solidFill>
                        <a:effectLst/>
                        <a:latin typeface="Calibri" panose="020F0502020204030204" pitchFamily="34" charset="0"/>
                      </a:endParaRPr>
                    </a:p>
                  </a:txBody>
                  <a:tcPr marL="9525" marR="9525" marT="9525" marB="0" anchor="b"/>
                </a:tc>
                <a:tc>
                  <a:txBody>
                    <a:bodyPr/>
                    <a:lstStyle/>
                    <a:p>
                      <a:pPr algn="ctr" fontAlgn="ctr"/>
                      <a:r>
                        <a:rPr lang="pt-PT" sz="1600" u="none" strike="noStrike" dirty="0">
                          <a:solidFill>
                            <a:srgbClr val="3A5468"/>
                          </a:solidFill>
                          <a:effectLst/>
                        </a:rPr>
                        <a:t>10 400,00 €</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b"/>
                      <a:r>
                        <a:rPr lang="pt-PT" sz="1600" u="none" strike="noStrike" dirty="0">
                          <a:solidFill>
                            <a:srgbClr val="3A5468"/>
                          </a:solidFill>
                          <a:effectLst/>
                        </a:rPr>
                        <a:t> </a:t>
                      </a:r>
                      <a:endParaRPr lang="pt-PT" sz="1600" b="0" i="0" u="none" strike="noStrike" dirty="0">
                        <a:solidFill>
                          <a:srgbClr val="3A5468"/>
                        </a:solidFill>
                        <a:effectLst/>
                        <a:latin typeface="Calibri" panose="020F0502020204030204" pitchFamily="34" charset="0"/>
                      </a:endParaRPr>
                    </a:p>
                  </a:txBody>
                  <a:tcPr marL="9525" marR="9525" marT="9525" marB="0" anchor="b"/>
                </a:tc>
                <a:tc>
                  <a:txBody>
                    <a:bodyPr/>
                    <a:lstStyle/>
                    <a:p>
                      <a:pPr algn="ctr" fontAlgn="b"/>
                      <a:r>
                        <a:rPr lang="pt-PT" sz="1600" u="none" strike="noStrike" dirty="0">
                          <a:solidFill>
                            <a:srgbClr val="3A5468"/>
                          </a:solidFill>
                          <a:effectLst/>
                        </a:rPr>
                        <a:t>7</a:t>
                      </a:r>
                      <a:endParaRPr lang="pt-PT" sz="1600" b="0" i="0" u="none" strike="noStrike" dirty="0">
                        <a:solidFill>
                          <a:srgbClr val="3A5468"/>
                        </a:solidFill>
                        <a:effectLst/>
                        <a:latin typeface="Calibri" panose="020F0502020204030204" pitchFamily="34" charset="0"/>
                      </a:endParaRPr>
                    </a:p>
                  </a:txBody>
                  <a:tcPr marL="9525" marR="9525" marT="9525" marB="0" anchor="b"/>
                </a:tc>
                <a:tc>
                  <a:txBody>
                    <a:bodyPr/>
                    <a:lstStyle/>
                    <a:p>
                      <a:pPr algn="ctr" fontAlgn="ctr"/>
                      <a:r>
                        <a:rPr lang="pt-PT" sz="1600" u="none" strike="noStrike">
                          <a:solidFill>
                            <a:srgbClr val="3A5468"/>
                          </a:solidFill>
                          <a:effectLst/>
                        </a:rPr>
                        <a:t>10 400,00 €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b"/>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9525" marR="9525" marT="9525" marB="0" anchor="b"/>
                </a:tc>
                <a:tc>
                  <a:txBody>
                    <a:bodyPr/>
                    <a:lstStyle/>
                    <a:p>
                      <a:pPr marL="0" algn="ctr" defTabSz="914400" rtl="0" eaLnBrk="1" fontAlgn="b" latinLnBrk="0" hangingPunct="1"/>
                      <a:r>
                        <a:rPr lang="pt-PT" sz="1600" u="none" strike="noStrike" kern="1200" dirty="0">
                          <a:solidFill>
                            <a:srgbClr val="3A5468"/>
                          </a:solidFill>
                          <a:effectLst/>
                          <a:latin typeface="+mn-lt"/>
                          <a:ea typeface="+mn-ea"/>
                          <a:cs typeface="+mn-cs"/>
                        </a:rPr>
                        <a:t>5</a:t>
                      </a:r>
                    </a:p>
                  </a:txBody>
                  <a:tcPr marL="9525" marR="9525" marT="9525" marB="0" anchor="b"/>
                </a:tc>
                <a:tc>
                  <a:txBody>
                    <a:bodyPr/>
                    <a:lstStyle/>
                    <a:p>
                      <a:pPr algn="ctr" fontAlgn="b"/>
                      <a:r>
                        <a:rPr lang="pt-PT" sz="1600" u="none" strike="noStrike">
                          <a:solidFill>
                            <a:srgbClr val="3A5468"/>
                          </a:solidFill>
                          <a:effectLst/>
                        </a:rPr>
                        <a:t>11 600,00 €</a:t>
                      </a:r>
                      <a:endParaRPr lang="pt-PT" sz="1600" b="0" i="0" u="none" strike="noStrike">
                        <a:solidFill>
                          <a:srgbClr val="3A5468"/>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57728929"/>
                  </a:ext>
                </a:extLst>
              </a:tr>
              <a:tr h="279049">
                <a:tc>
                  <a:txBody>
                    <a:bodyPr/>
                    <a:lstStyle/>
                    <a:p>
                      <a:pPr algn="ctr" fontAlgn="ctr"/>
                      <a:r>
                        <a:rPr lang="pt-PT" sz="1600" u="none" strike="noStrike" dirty="0">
                          <a:solidFill>
                            <a:srgbClr val="3A5468"/>
                          </a:solidFill>
                          <a:effectLst/>
                        </a:rPr>
                        <a:t>Eventos</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l" fontAlgn="ctr"/>
                      <a:r>
                        <a:rPr lang="pt-PT" sz="1600" u="none" strike="noStrike">
                          <a:solidFill>
                            <a:schemeClr val="accent1">
                              <a:lumMod val="75000"/>
                            </a:schemeClr>
                          </a:solidFill>
                          <a:effectLst/>
                        </a:rPr>
                        <a:t> </a:t>
                      </a:r>
                      <a:endParaRPr lang="pt-PT" sz="1600" b="0" i="0" u="none" strike="noStrike">
                        <a:solidFill>
                          <a:schemeClr val="accent1">
                            <a:lumMod val="75000"/>
                          </a:schemeClr>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2</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dirty="0">
                          <a:solidFill>
                            <a:srgbClr val="3A5468"/>
                          </a:solidFill>
                          <a:effectLst/>
                        </a:rPr>
                        <a:t>0,00 €</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dirty="0">
                          <a:solidFill>
                            <a:srgbClr val="3A5468"/>
                          </a:solidFill>
                          <a:effectLst/>
                        </a:rPr>
                        <a:t>2</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dirty="0">
                          <a:solidFill>
                            <a:srgbClr val="3A5468"/>
                          </a:solidFill>
                          <a:effectLst/>
                        </a:rPr>
                        <a:t>4 660,00 €</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marL="0" algn="ctr" defTabSz="914400" rtl="0" eaLnBrk="1" fontAlgn="b" latinLnBrk="0" hangingPunct="1"/>
                      <a:r>
                        <a:rPr lang="pt-PT" sz="1600" u="none" strike="noStrike" kern="1200" dirty="0">
                          <a:solidFill>
                            <a:srgbClr val="3A5468"/>
                          </a:solidFill>
                          <a:effectLst/>
                          <a:latin typeface="+mn-lt"/>
                          <a:ea typeface="+mn-ea"/>
                          <a:cs typeface="+mn-cs"/>
                        </a:rPr>
                        <a:t>3</a:t>
                      </a:r>
                    </a:p>
                  </a:txBody>
                  <a:tcPr marL="9525" marR="9525" marT="9525" marB="0" anchor="ctr"/>
                </a:tc>
                <a:tc>
                  <a:txBody>
                    <a:bodyPr/>
                    <a:lstStyle/>
                    <a:p>
                      <a:pPr algn="ctr" fontAlgn="ctr"/>
                      <a:r>
                        <a:rPr lang="pt-PT" sz="1600" u="none" strike="noStrike">
                          <a:solidFill>
                            <a:srgbClr val="3A5468"/>
                          </a:solidFill>
                          <a:effectLst/>
                        </a:rPr>
                        <a:t>9 577,77 €</a:t>
                      </a:r>
                      <a:endParaRPr lang="pt-PT" sz="1600" b="0" i="0" u="none" strike="noStrike">
                        <a:solidFill>
                          <a:srgbClr val="3A5468"/>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30126307"/>
                  </a:ext>
                </a:extLst>
              </a:tr>
              <a:tr h="351903">
                <a:tc>
                  <a:txBody>
                    <a:bodyPr/>
                    <a:lstStyle/>
                    <a:p>
                      <a:pPr algn="ctr" fontAlgn="ctr"/>
                      <a:r>
                        <a:rPr lang="pt-PT" sz="1600" u="none" strike="noStrike" dirty="0">
                          <a:solidFill>
                            <a:srgbClr val="3A5468"/>
                          </a:solidFill>
                          <a:effectLst/>
                        </a:rPr>
                        <a:t>Outros Particulares</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l" fontAlgn="ctr"/>
                      <a:r>
                        <a:rPr lang="pt-PT" sz="1600" u="none" strike="noStrike">
                          <a:solidFill>
                            <a:schemeClr val="accent1">
                              <a:lumMod val="75000"/>
                            </a:schemeClr>
                          </a:solidFill>
                          <a:effectLst/>
                        </a:rPr>
                        <a:t> </a:t>
                      </a:r>
                      <a:endParaRPr lang="pt-PT" sz="1600" b="0" i="0" u="none" strike="noStrike">
                        <a:solidFill>
                          <a:schemeClr val="accent1">
                            <a:lumMod val="75000"/>
                          </a:schemeClr>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n.a.</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dirty="0">
                          <a:solidFill>
                            <a:srgbClr val="3A5468"/>
                          </a:solidFill>
                          <a:effectLst/>
                        </a:rPr>
                        <a:t>49 390,72 €</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dirty="0">
                          <a:solidFill>
                            <a:srgbClr val="3A5468"/>
                          </a:solidFill>
                          <a:effectLst/>
                        </a:rPr>
                        <a:t> </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dirty="0" err="1">
                          <a:solidFill>
                            <a:srgbClr val="3A5468"/>
                          </a:solidFill>
                          <a:effectLst/>
                        </a:rPr>
                        <a:t>n.a</a:t>
                      </a:r>
                      <a:r>
                        <a:rPr lang="pt-PT" sz="1600" u="none" strike="noStrike" dirty="0">
                          <a:solidFill>
                            <a:srgbClr val="3A5468"/>
                          </a:solidFill>
                          <a:effectLst/>
                        </a:rPr>
                        <a:t>.</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dirty="0">
                          <a:solidFill>
                            <a:srgbClr val="3A5468"/>
                          </a:solidFill>
                          <a:effectLst/>
                        </a:rPr>
                        <a:t>35 927,43 €</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dirty="0" err="1">
                          <a:solidFill>
                            <a:srgbClr val="3A5468"/>
                          </a:solidFill>
                          <a:effectLst/>
                        </a:rPr>
                        <a:t>n.a</a:t>
                      </a:r>
                      <a:r>
                        <a:rPr lang="pt-PT" sz="1600" u="none" strike="noStrike" dirty="0">
                          <a:solidFill>
                            <a:srgbClr val="3A5468"/>
                          </a:solidFill>
                          <a:effectLst/>
                        </a:rPr>
                        <a:t>.</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39 307,20 €</a:t>
                      </a:r>
                      <a:endParaRPr lang="pt-PT" sz="1600" b="0" i="0" u="none" strike="noStrike">
                        <a:solidFill>
                          <a:srgbClr val="3A5468"/>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14036729"/>
                  </a:ext>
                </a:extLst>
              </a:tr>
              <a:tr h="279049">
                <a:tc>
                  <a:txBody>
                    <a:bodyPr/>
                    <a:lstStyle/>
                    <a:p>
                      <a:pPr algn="ctr" fontAlgn="ctr"/>
                      <a:r>
                        <a:rPr lang="pt-PT" sz="1600" u="none" strike="noStrike" dirty="0">
                          <a:solidFill>
                            <a:srgbClr val="3A5468"/>
                          </a:solidFill>
                          <a:effectLst/>
                        </a:rPr>
                        <a:t>Donativos em Espécie</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l" fontAlgn="ctr"/>
                      <a:r>
                        <a:rPr lang="pt-PT" sz="1600" u="none" strike="noStrike">
                          <a:solidFill>
                            <a:schemeClr val="accent1">
                              <a:lumMod val="75000"/>
                            </a:schemeClr>
                          </a:solidFill>
                          <a:effectLst/>
                        </a:rPr>
                        <a:t> </a:t>
                      </a:r>
                      <a:endParaRPr lang="pt-PT" sz="1600" b="0" i="0" u="none" strike="noStrike">
                        <a:solidFill>
                          <a:schemeClr val="accent1">
                            <a:lumMod val="75000"/>
                          </a:schemeClr>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n.a.</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32 248,07 €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dirty="0" err="1">
                          <a:solidFill>
                            <a:srgbClr val="3A5468"/>
                          </a:solidFill>
                          <a:effectLst/>
                        </a:rPr>
                        <a:t>n.a</a:t>
                      </a:r>
                      <a:r>
                        <a:rPr lang="pt-PT" sz="1600" u="none" strike="noStrike" dirty="0">
                          <a:solidFill>
                            <a:srgbClr val="3A5468"/>
                          </a:solidFill>
                          <a:effectLst/>
                        </a:rPr>
                        <a:t>.</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dirty="0">
                          <a:solidFill>
                            <a:srgbClr val="3A5468"/>
                          </a:solidFill>
                          <a:effectLst/>
                        </a:rPr>
                        <a:t>23 377,95 €</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dirty="0" err="1">
                          <a:solidFill>
                            <a:srgbClr val="3A5468"/>
                          </a:solidFill>
                          <a:effectLst/>
                        </a:rPr>
                        <a:t>n.a</a:t>
                      </a:r>
                      <a:r>
                        <a:rPr lang="pt-PT" sz="1600" u="none" strike="noStrike" dirty="0">
                          <a:solidFill>
                            <a:srgbClr val="3A5468"/>
                          </a:solidFill>
                          <a:effectLst/>
                        </a:rPr>
                        <a:t>.</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23 076,30 €</a:t>
                      </a:r>
                      <a:endParaRPr lang="pt-PT" sz="1600" b="0" i="0" u="none" strike="noStrike">
                        <a:solidFill>
                          <a:srgbClr val="3A5468"/>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74241475"/>
                  </a:ext>
                </a:extLst>
              </a:tr>
              <a:tr h="279049">
                <a:tc>
                  <a:txBody>
                    <a:bodyPr/>
                    <a:lstStyle/>
                    <a:p>
                      <a:pPr algn="ctr" fontAlgn="b"/>
                      <a:r>
                        <a:rPr lang="pt-PT" sz="1600" u="none" strike="noStrike" dirty="0">
                          <a:solidFill>
                            <a:srgbClr val="3A5468"/>
                          </a:solidFill>
                          <a:effectLst/>
                        </a:rPr>
                        <a:t>Consignação IRS</a:t>
                      </a:r>
                      <a:endParaRPr lang="pt-PT" sz="1600" b="0" i="0" u="none" strike="noStrike" dirty="0">
                        <a:solidFill>
                          <a:srgbClr val="3A5468"/>
                        </a:solidFill>
                        <a:effectLst/>
                        <a:latin typeface="Calibri" panose="020F0502020204030204" pitchFamily="34" charset="0"/>
                      </a:endParaRPr>
                    </a:p>
                  </a:txBody>
                  <a:tcPr marL="9525" marR="9525" marT="9525" marB="0" anchor="b"/>
                </a:tc>
                <a:tc>
                  <a:txBody>
                    <a:bodyPr/>
                    <a:lstStyle/>
                    <a:p>
                      <a:pPr algn="l" fontAlgn="b"/>
                      <a:r>
                        <a:rPr lang="pt-PT" sz="1600" u="none" strike="noStrike">
                          <a:solidFill>
                            <a:schemeClr val="accent1">
                              <a:lumMod val="75000"/>
                            </a:schemeClr>
                          </a:solidFill>
                          <a:effectLst/>
                        </a:rPr>
                        <a:t> </a:t>
                      </a:r>
                      <a:endParaRPr lang="pt-PT" sz="1600" b="0" i="0" u="none" strike="noStrike">
                        <a:solidFill>
                          <a:schemeClr val="accent1">
                            <a:lumMod val="75000"/>
                          </a:schemeClr>
                        </a:solidFill>
                        <a:effectLst/>
                        <a:latin typeface="Calibri" panose="020F0502020204030204" pitchFamily="34" charset="0"/>
                      </a:endParaRPr>
                    </a:p>
                  </a:txBody>
                  <a:tcPr marL="9525" marR="9525" marT="9525" marB="0" anchor="b"/>
                </a:tc>
                <a:tc>
                  <a:txBody>
                    <a:bodyPr/>
                    <a:lstStyle/>
                    <a:p>
                      <a:pPr algn="ctr" fontAlgn="ctr"/>
                      <a:r>
                        <a:rPr lang="pt-PT" sz="1600" u="none" strike="noStrike">
                          <a:solidFill>
                            <a:srgbClr val="3A5468"/>
                          </a:solidFill>
                          <a:effectLst/>
                        </a:rPr>
                        <a:t>n.a.</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39 367,46 €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b"/>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9525" marR="9525" marT="9525" marB="0" anchor="b"/>
                </a:tc>
                <a:tc>
                  <a:txBody>
                    <a:bodyPr/>
                    <a:lstStyle/>
                    <a:p>
                      <a:pPr algn="ctr" fontAlgn="ctr"/>
                      <a:r>
                        <a:rPr lang="pt-PT" sz="1600" u="none" strike="noStrike">
                          <a:solidFill>
                            <a:srgbClr val="3A5468"/>
                          </a:solidFill>
                          <a:effectLst/>
                        </a:rPr>
                        <a:t>n.a.</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dirty="0">
                          <a:solidFill>
                            <a:srgbClr val="3A5468"/>
                          </a:solidFill>
                          <a:effectLst/>
                        </a:rPr>
                        <a:t>16 833,46 €</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b"/>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9525" marR="9525" marT="9525" marB="0" anchor="b"/>
                </a:tc>
                <a:tc>
                  <a:txBody>
                    <a:bodyPr/>
                    <a:lstStyle/>
                    <a:p>
                      <a:pPr algn="ctr" fontAlgn="ctr"/>
                      <a:r>
                        <a:rPr lang="pt-PT" sz="1600" u="none" strike="noStrike">
                          <a:solidFill>
                            <a:srgbClr val="3A5468"/>
                          </a:solidFill>
                          <a:effectLst/>
                        </a:rPr>
                        <a:t>n.a.</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b"/>
                      <a:r>
                        <a:rPr lang="pt-PT" sz="1600" u="none" strike="noStrike">
                          <a:solidFill>
                            <a:srgbClr val="3A5468"/>
                          </a:solidFill>
                          <a:effectLst/>
                        </a:rPr>
                        <a:t>24 250,33 €</a:t>
                      </a:r>
                      <a:endParaRPr lang="pt-PT" sz="1600" b="0" i="0" u="none" strike="noStrike">
                        <a:solidFill>
                          <a:srgbClr val="3A5468"/>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47519188"/>
                  </a:ext>
                </a:extLst>
              </a:tr>
              <a:tr h="279049">
                <a:tc>
                  <a:txBody>
                    <a:bodyPr/>
                    <a:lstStyle/>
                    <a:p>
                      <a:pPr algn="ctr" fontAlgn="ctr"/>
                      <a:r>
                        <a:rPr lang="pt-PT" sz="1600" u="none" strike="noStrike" dirty="0" err="1">
                          <a:solidFill>
                            <a:srgbClr val="3A5468"/>
                          </a:solidFill>
                          <a:effectLst/>
                        </a:rPr>
                        <a:t>Subs</a:t>
                      </a:r>
                      <a:r>
                        <a:rPr lang="pt-PT" sz="1600" u="none" strike="noStrike" dirty="0">
                          <a:solidFill>
                            <a:srgbClr val="3A5468"/>
                          </a:solidFill>
                          <a:effectLst/>
                        </a:rPr>
                        <a:t>. estado e outras </a:t>
                      </a:r>
                      <a:r>
                        <a:rPr lang="pt-PT" sz="1600" u="none" strike="noStrike" dirty="0" err="1">
                          <a:solidFill>
                            <a:srgbClr val="3A5468"/>
                          </a:solidFill>
                          <a:effectLst/>
                        </a:rPr>
                        <a:t>Ent</a:t>
                      </a:r>
                      <a:r>
                        <a:rPr lang="pt-PT" sz="1600" u="none" strike="noStrike" dirty="0">
                          <a:solidFill>
                            <a:srgbClr val="3A5468"/>
                          </a:solidFill>
                          <a:effectLst/>
                        </a:rPr>
                        <a:t>. Publicas</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l" fontAlgn="ctr"/>
                      <a:r>
                        <a:rPr lang="pt-PT" sz="1600" u="none" strike="noStrike">
                          <a:solidFill>
                            <a:schemeClr val="accent1">
                              <a:lumMod val="75000"/>
                            </a:schemeClr>
                          </a:solidFill>
                          <a:effectLst/>
                        </a:rPr>
                        <a:t> </a:t>
                      </a:r>
                      <a:endParaRPr lang="pt-PT" sz="1600" b="0" i="0" u="none" strike="noStrike">
                        <a:solidFill>
                          <a:schemeClr val="accent1">
                            <a:lumMod val="75000"/>
                          </a:schemeClr>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n.a.</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1 758,82 €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n.a.</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dirty="0">
                          <a:solidFill>
                            <a:srgbClr val="3A5468"/>
                          </a:solidFill>
                          <a:effectLst/>
                        </a:rPr>
                        <a:t>2 052,32 €</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b"/>
                      <a:r>
                        <a:rPr lang="pt-PT" sz="1600" u="none" strike="noStrike" dirty="0">
                          <a:solidFill>
                            <a:srgbClr val="3A5468"/>
                          </a:solidFill>
                          <a:effectLst/>
                        </a:rPr>
                        <a:t> </a:t>
                      </a:r>
                      <a:endParaRPr lang="pt-PT" sz="1600" b="0" i="0" u="none" strike="noStrike" dirty="0">
                        <a:solidFill>
                          <a:srgbClr val="3A5468"/>
                        </a:solidFill>
                        <a:effectLst/>
                        <a:latin typeface="Calibri" panose="020F0502020204030204" pitchFamily="34" charset="0"/>
                      </a:endParaRPr>
                    </a:p>
                  </a:txBody>
                  <a:tcPr marL="9525" marR="9525" marT="9525" marB="0" anchor="b"/>
                </a:tc>
                <a:tc>
                  <a:txBody>
                    <a:bodyPr/>
                    <a:lstStyle/>
                    <a:p>
                      <a:pPr algn="ctr" fontAlgn="ctr"/>
                      <a:r>
                        <a:rPr lang="pt-PT" sz="1600" u="none" strike="noStrike" dirty="0" err="1">
                          <a:solidFill>
                            <a:srgbClr val="3A5468"/>
                          </a:solidFill>
                          <a:effectLst/>
                        </a:rPr>
                        <a:t>n.a</a:t>
                      </a:r>
                      <a:r>
                        <a:rPr lang="pt-PT" sz="1600" u="none" strike="noStrike" dirty="0">
                          <a:solidFill>
                            <a:srgbClr val="3A5468"/>
                          </a:solidFill>
                          <a:effectLst/>
                        </a:rPr>
                        <a:t>.</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dirty="0">
                          <a:solidFill>
                            <a:srgbClr val="3A5468"/>
                          </a:solidFill>
                          <a:effectLst/>
                        </a:rPr>
                        <a:t>2 052,32 €</a:t>
                      </a:r>
                      <a:endParaRPr lang="pt-PT" sz="1600" b="0" i="0" u="none" strike="noStrike" dirty="0">
                        <a:solidFill>
                          <a:srgbClr val="3A5468"/>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57134352"/>
                  </a:ext>
                </a:extLst>
              </a:tr>
              <a:tr h="279049">
                <a:tc>
                  <a:txBody>
                    <a:bodyPr/>
                    <a:lstStyle/>
                    <a:p>
                      <a:pPr algn="ctr" fontAlgn="ctr"/>
                      <a:r>
                        <a:rPr lang="pt-PT" sz="1600" u="none" strike="noStrike" dirty="0">
                          <a:solidFill>
                            <a:srgbClr val="3A5468"/>
                          </a:solidFill>
                          <a:effectLst/>
                        </a:rPr>
                        <a:t>Outros rendimentos</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l" fontAlgn="ctr"/>
                      <a:r>
                        <a:rPr lang="pt-PT" sz="1600" u="none" strike="noStrike">
                          <a:solidFill>
                            <a:schemeClr val="accent1">
                              <a:lumMod val="75000"/>
                            </a:schemeClr>
                          </a:solidFill>
                          <a:effectLst/>
                        </a:rPr>
                        <a:t> </a:t>
                      </a:r>
                      <a:endParaRPr lang="pt-PT" sz="1600" b="0" i="0" u="none" strike="noStrike">
                        <a:solidFill>
                          <a:schemeClr val="accent1">
                            <a:lumMod val="75000"/>
                          </a:schemeClr>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0,00 €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0,00 €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marL="0" algn="ctr" defTabSz="914400" rtl="0" eaLnBrk="1" fontAlgn="ctr" latinLnBrk="0" hangingPunct="1"/>
                      <a:r>
                        <a:rPr lang="pt-PT" sz="1600" u="none" strike="noStrike" kern="1200" dirty="0" err="1">
                          <a:solidFill>
                            <a:srgbClr val="3A5468"/>
                          </a:solidFill>
                          <a:effectLst/>
                          <a:latin typeface="+mn-lt"/>
                          <a:ea typeface="+mn-ea"/>
                          <a:cs typeface="+mn-cs"/>
                        </a:rPr>
                        <a:t>n.a</a:t>
                      </a:r>
                      <a:r>
                        <a:rPr lang="pt-PT" sz="1600" u="none" strike="noStrike" kern="1200" dirty="0">
                          <a:solidFill>
                            <a:srgbClr val="3A5468"/>
                          </a:solidFill>
                          <a:effectLst/>
                          <a:latin typeface="+mn-lt"/>
                          <a:ea typeface="+mn-ea"/>
                          <a:cs typeface="+mn-cs"/>
                        </a:rPr>
                        <a:t>.</a:t>
                      </a:r>
                    </a:p>
                  </a:txBody>
                  <a:tcPr marL="9525" marR="9525" marT="9525" marB="0" anchor="ctr"/>
                </a:tc>
                <a:tc>
                  <a:txBody>
                    <a:bodyPr/>
                    <a:lstStyle/>
                    <a:p>
                      <a:pPr algn="ctr" fontAlgn="ctr"/>
                      <a:r>
                        <a:rPr lang="pt-PT" sz="1600" u="none" strike="noStrike" dirty="0">
                          <a:solidFill>
                            <a:srgbClr val="3A5468"/>
                          </a:solidFill>
                          <a:effectLst/>
                        </a:rPr>
                        <a:t>15 042,20 €</a:t>
                      </a:r>
                      <a:endParaRPr lang="pt-PT" sz="1600" b="0" i="0" u="none" strike="noStrike" dirty="0">
                        <a:solidFill>
                          <a:srgbClr val="3A5468"/>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10133581"/>
                  </a:ext>
                </a:extLst>
              </a:tr>
              <a:tr h="279049">
                <a:tc>
                  <a:txBody>
                    <a:bodyPr/>
                    <a:lstStyle/>
                    <a:p>
                      <a:pPr algn="ctr"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l" fontAlgn="ctr"/>
                      <a:r>
                        <a:rPr lang="pt-PT" sz="1600" u="none" strike="noStrike">
                          <a:solidFill>
                            <a:schemeClr val="accent1">
                              <a:lumMod val="75000"/>
                            </a:schemeClr>
                          </a:solidFill>
                          <a:effectLst/>
                        </a:rPr>
                        <a:t> </a:t>
                      </a:r>
                      <a:endParaRPr lang="pt-PT" sz="1600" b="0" i="0" u="none" strike="noStrike">
                        <a:solidFill>
                          <a:schemeClr val="accent1">
                            <a:lumMod val="75000"/>
                          </a:schemeClr>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a:solidFill>
                            <a:srgbClr val="3A5468"/>
                          </a:solidFill>
                          <a:effectLst/>
                        </a:rPr>
                        <a:t> </a:t>
                      </a:r>
                      <a:endParaRPr lang="pt-PT" sz="1600" b="0" i="0" u="none" strike="noStrike">
                        <a:solidFill>
                          <a:srgbClr val="3A5468"/>
                        </a:solidFill>
                        <a:effectLst/>
                        <a:latin typeface="Calibri" panose="020F0502020204030204" pitchFamily="34" charset="0"/>
                      </a:endParaRPr>
                    </a:p>
                  </a:txBody>
                  <a:tcPr marL="9525" marR="9525" marT="9525" marB="0" anchor="ctr"/>
                </a:tc>
                <a:tc>
                  <a:txBody>
                    <a:bodyPr/>
                    <a:lstStyle/>
                    <a:p>
                      <a:pPr algn="l" fontAlgn="ctr"/>
                      <a:r>
                        <a:rPr lang="pt-PT" sz="1600" u="none" strike="noStrike" dirty="0">
                          <a:solidFill>
                            <a:srgbClr val="3A5468"/>
                          </a:solidFill>
                          <a:effectLst/>
                        </a:rPr>
                        <a:t> </a:t>
                      </a:r>
                      <a:endParaRPr lang="pt-PT" sz="1600" b="0"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u="none" strike="noStrike" dirty="0">
                          <a:solidFill>
                            <a:srgbClr val="3A5468"/>
                          </a:solidFill>
                          <a:effectLst/>
                        </a:rPr>
                        <a:t> </a:t>
                      </a:r>
                      <a:endParaRPr lang="pt-PT" sz="1600" b="0" i="0" u="none" strike="noStrike" dirty="0">
                        <a:solidFill>
                          <a:srgbClr val="3A5468"/>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30374040"/>
                  </a:ext>
                </a:extLst>
              </a:tr>
              <a:tr h="279049">
                <a:tc>
                  <a:txBody>
                    <a:bodyPr/>
                    <a:lstStyle/>
                    <a:p>
                      <a:pPr algn="ctr" fontAlgn="ctr"/>
                      <a:r>
                        <a:rPr lang="pt-PT" sz="1600" b="1" u="none" strike="noStrike" dirty="0">
                          <a:solidFill>
                            <a:srgbClr val="3A5468"/>
                          </a:solidFill>
                          <a:effectLst/>
                        </a:rPr>
                        <a:t>TOTAL </a:t>
                      </a:r>
                      <a:endParaRPr lang="pt-PT" sz="1600" b="1" i="0" u="none" strike="noStrike" dirty="0">
                        <a:solidFill>
                          <a:srgbClr val="3A5468"/>
                        </a:solidFill>
                        <a:effectLst/>
                        <a:latin typeface="Calibri" panose="020F0502020204030204" pitchFamily="34" charset="0"/>
                      </a:endParaRPr>
                    </a:p>
                  </a:txBody>
                  <a:tcPr marL="9525" marR="9525" marT="9525" marB="0" anchor="ctr"/>
                </a:tc>
                <a:tc>
                  <a:txBody>
                    <a:bodyPr/>
                    <a:lstStyle/>
                    <a:p>
                      <a:pPr algn="l" fontAlgn="ctr"/>
                      <a:r>
                        <a:rPr lang="pt-PT" sz="1600" b="1" u="none" strike="noStrike" dirty="0">
                          <a:solidFill>
                            <a:schemeClr val="accent1">
                              <a:lumMod val="75000"/>
                            </a:schemeClr>
                          </a:solidFill>
                          <a:effectLst/>
                        </a:rPr>
                        <a:t> </a:t>
                      </a:r>
                      <a:endParaRPr lang="pt-PT" sz="1600" b="1" i="0" u="none" strike="noStrike" dirty="0">
                        <a:solidFill>
                          <a:schemeClr val="accent1">
                            <a:lumMod val="75000"/>
                          </a:schemeClr>
                        </a:solidFill>
                        <a:effectLst/>
                        <a:latin typeface="Calibri" panose="020F0502020204030204" pitchFamily="34" charset="0"/>
                      </a:endParaRPr>
                    </a:p>
                  </a:txBody>
                  <a:tcPr marL="9525" marR="9525" marT="9525" marB="0" anchor="ctr"/>
                </a:tc>
                <a:tc>
                  <a:txBody>
                    <a:bodyPr/>
                    <a:lstStyle/>
                    <a:p>
                      <a:pPr algn="ctr" fontAlgn="ctr"/>
                      <a:r>
                        <a:rPr lang="pt-PT" sz="1600" b="1" u="none" strike="noStrike" dirty="0" err="1">
                          <a:solidFill>
                            <a:srgbClr val="3A5468"/>
                          </a:solidFill>
                          <a:effectLst/>
                        </a:rPr>
                        <a:t>n.a</a:t>
                      </a:r>
                      <a:r>
                        <a:rPr lang="pt-PT" sz="1600" b="1" u="none" strike="noStrike" dirty="0">
                          <a:solidFill>
                            <a:srgbClr val="3A5468"/>
                          </a:solidFill>
                          <a:effectLst/>
                        </a:rPr>
                        <a:t>.</a:t>
                      </a:r>
                      <a:endParaRPr lang="pt-PT" sz="1600" b="1"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b="1" u="none" strike="noStrike" dirty="0">
                          <a:solidFill>
                            <a:srgbClr val="3A5468"/>
                          </a:solidFill>
                          <a:effectLst/>
                        </a:rPr>
                        <a:t>185 706,93 €</a:t>
                      </a:r>
                      <a:endParaRPr lang="pt-PT" sz="1600" b="1"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b="1" u="none" strike="noStrike" dirty="0">
                          <a:solidFill>
                            <a:srgbClr val="3A5468"/>
                          </a:solidFill>
                          <a:effectLst/>
                        </a:rPr>
                        <a:t> </a:t>
                      </a:r>
                      <a:endParaRPr lang="pt-PT" sz="1600" b="1"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b="1" u="none" strike="noStrike" dirty="0" err="1">
                          <a:solidFill>
                            <a:srgbClr val="3A5468"/>
                          </a:solidFill>
                          <a:effectLst/>
                        </a:rPr>
                        <a:t>n.a</a:t>
                      </a:r>
                      <a:r>
                        <a:rPr lang="pt-PT" sz="1600" b="1" u="none" strike="noStrike" dirty="0">
                          <a:solidFill>
                            <a:srgbClr val="3A5468"/>
                          </a:solidFill>
                          <a:effectLst/>
                        </a:rPr>
                        <a:t>.</a:t>
                      </a:r>
                      <a:endParaRPr lang="pt-PT" sz="1600" b="1"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b="1" u="none" strike="noStrike" dirty="0">
                          <a:solidFill>
                            <a:srgbClr val="3A5468"/>
                          </a:solidFill>
                          <a:effectLst/>
                        </a:rPr>
                        <a:t>163 200,22 €</a:t>
                      </a:r>
                      <a:endParaRPr lang="pt-PT" sz="1600" b="1"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b="1" u="none" strike="noStrike" dirty="0">
                          <a:solidFill>
                            <a:srgbClr val="3A5468"/>
                          </a:solidFill>
                          <a:effectLst/>
                        </a:rPr>
                        <a:t> </a:t>
                      </a:r>
                      <a:endParaRPr lang="pt-PT" sz="1600" b="1" i="0" u="none" strike="noStrike" dirty="0">
                        <a:solidFill>
                          <a:srgbClr val="3A5468"/>
                        </a:solidFill>
                        <a:effectLst/>
                        <a:latin typeface="Calibri" panose="020F0502020204030204" pitchFamily="34" charset="0"/>
                      </a:endParaRPr>
                    </a:p>
                  </a:txBody>
                  <a:tcPr marL="9525" marR="9525" marT="9525" marB="0" anchor="ctr"/>
                </a:tc>
                <a:tc>
                  <a:txBody>
                    <a:bodyPr/>
                    <a:lstStyle/>
                    <a:p>
                      <a:pPr algn="l" fontAlgn="ctr"/>
                      <a:r>
                        <a:rPr lang="pt-PT" sz="1600" b="1" u="none" strike="noStrike" dirty="0" err="1">
                          <a:solidFill>
                            <a:srgbClr val="3A5468"/>
                          </a:solidFill>
                          <a:effectLst/>
                        </a:rPr>
                        <a:t>n.a</a:t>
                      </a:r>
                      <a:r>
                        <a:rPr lang="pt-PT" sz="1600" b="1" u="none" strike="noStrike" dirty="0">
                          <a:solidFill>
                            <a:srgbClr val="3A5468"/>
                          </a:solidFill>
                          <a:effectLst/>
                        </a:rPr>
                        <a:t>.</a:t>
                      </a:r>
                      <a:endParaRPr lang="pt-PT" sz="1600" b="1" i="0" u="none" strike="noStrike" dirty="0">
                        <a:solidFill>
                          <a:srgbClr val="3A5468"/>
                        </a:solidFill>
                        <a:effectLst/>
                        <a:latin typeface="Calibri" panose="020F0502020204030204" pitchFamily="34" charset="0"/>
                      </a:endParaRPr>
                    </a:p>
                  </a:txBody>
                  <a:tcPr marL="9525" marR="9525" marT="9525" marB="0" anchor="ctr"/>
                </a:tc>
                <a:tc>
                  <a:txBody>
                    <a:bodyPr/>
                    <a:lstStyle/>
                    <a:p>
                      <a:pPr algn="ctr" fontAlgn="ctr"/>
                      <a:r>
                        <a:rPr lang="pt-PT" sz="1600" b="1" u="none" strike="noStrike" dirty="0">
                          <a:solidFill>
                            <a:srgbClr val="3A5468"/>
                          </a:solidFill>
                          <a:effectLst/>
                        </a:rPr>
                        <a:t>171 143,57 €</a:t>
                      </a:r>
                      <a:endParaRPr lang="pt-PT" sz="1600" b="1" i="0" u="none" strike="noStrike" dirty="0">
                        <a:solidFill>
                          <a:srgbClr val="3A5468"/>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60114855"/>
                  </a:ext>
                </a:extLst>
              </a:tr>
              <a:tr h="238016">
                <a:tc gridSpan="10">
                  <a:txBody>
                    <a:bodyPr/>
                    <a:lstStyle/>
                    <a:p>
                      <a:pPr algn="ctr" fontAlgn="ctr"/>
                      <a:r>
                        <a:rPr lang="pt-PT" sz="1100" u="none" strike="noStrike" dirty="0">
                          <a:solidFill>
                            <a:srgbClr val="3A5468"/>
                          </a:solidFill>
                          <a:effectLst/>
                        </a:rPr>
                        <a:t> </a:t>
                      </a:r>
                      <a:endParaRPr lang="pt-PT" sz="1100" b="1" i="0" u="none" strike="noStrike" dirty="0">
                        <a:solidFill>
                          <a:srgbClr val="3A5468"/>
                        </a:solidFill>
                        <a:effectLst/>
                        <a:latin typeface="Calibri" panose="020F0502020204030204" pitchFamily="34" charset="0"/>
                      </a:endParaRPr>
                    </a:p>
                  </a:txBody>
                  <a:tcPr marL="9525" marR="9525" marT="9525" marB="0" anchor="ct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val="1448202381"/>
                  </a:ext>
                </a:extLst>
              </a:tr>
              <a:tr h="318373">
                <a:tc>
                  <a:txBody>
                    <a:bodyPr/>
                    <a:lstStyle/>
                    <a:p>
                      <a:pPr algn="l" fontAlgn="b"/>
                      <a:r>
                        <a:rPr lang="pt-PT" sz="1100" u="none" strike="noStrike" dirty="0">
                          <a:solidFill>
                            <a:srgbClr val="3A5468"/>
                          </a:solidFill>
                          <a:effectLst/>
                        </a:rPr>
                        <a:t> </a:t>
                      </a:r>
                      <a:endParaRPr lang="pt-PT" sz="1100" b="0" i="0" u="none" strike="noStrike" dirty="0">
                        <a:solidFill>
                          <a:srgbClr val="3A5468"/>
                        </a:solidFill>
                        <a:effectLst/>
                        <a:latin typeface="Calibri" panose="020F0502020204030204" pitchFamily="34" charset="0"/>
                      </a:endParaRPr>
                    </a:p>
                  </a:txBody>
                  <a:tcPr marL="9525" marR="9525" marT="9525" marB="0" anchor="b"/>
                </a:tc>
                <a:tc>
                  <a:txBody>
                    <a:bodyPr/>
                    <a:lstStyle/>
                    <a:p>
                      <a:pPr algn="l" fontAlgn="b"/>
                      <a:r>
                        <a:rPr lang="pt-PT" sz="1100" u="none" strike="noStrike">
                          <a:solidFill>
                            <a:schemeClr val="accent1">
                              <a:lumMod val="75000"/>
                            </a:schemeClr>
                          </a:solidFill>
                          <a:effectLst/>
                        </a:rPr>
                        <a:t> </a:t>
                      </a:r>
                      <a:endParaRPr lang="pt-PT" sz="1100" b="0" i="0" u="none" strike="noStrike">
                        <a:solidFill>
                          <a:schemeClr val="accent1">
                            <a:lumMod val="75000"/>
                          </a:schemeClr>
                        </a:solidFill>
                        <a:effectLst/>
                        <a:latin typeface="Calibri" panose="020F0502020204030204" pitchFamily="34" charset="0"/>
                      </a:endParaRPr>
                    </a:p>
                  </a:txBody>
                  <a:tcPr marL="9525" marR="9525" marT="9525" marB="0" anchor="b"/>
                </a:tc>
                <a:tc>
                  <a:txBody>
                    <a:bodyPr/>
                    <a:lstStyle/>
                    <a:p>
                      <a:pPr algn="l" fontAlgn="b"/>
                      <a:r>
                        <a:rPr lang="pt-PT" sz="1100" u="none" strike="noStrike">
                          <a:solidFill>
                            <a:srgbClr val="3A5468"/>
                          </a:solidFill>
                          <a:effectLst/>
                        </a:rPr>
                        <a:t> </a:t>
                      </a:r>
                      <a:endParaRPr lang="pt-PT" sz="1100" b="0" i="0" u="none" strike="noStrike">
                        <a:solidFill>
                          <a:srgbClr val="3A5468"/>
                        </a:solidFill>
                        <a:effectLst/>
                        <a:latin typeface="Calibri" panose="020F0502020204030204" pitchFamily="34" charset="0"/>
                      </a:endParaRPr>
                    </a:p>
                  </a:txBody>
                  <a:tcPr marL="9525" marR="9525" marT="9525" marB="0" anchor="b"/>
                </a:tc>
                <a:tc>
                  <a:txBody>
                    <a:bodyPr/>
                    <a:lstStyle/>
                    <a:p>
                      <a:pPr algn="l" fontAlgn="b"/>
                      <a:r>
                        <a:rPr lang="pt-PT" sz="1100" u="none" strike="noStrike">
                          <a:solidFill>
                            <a:srgbClr val="3A5468"/>
                          </a:solidFill>
                          <a:effectLst/>
                        </a:rPr>
                        <a:t> </a:t>
                      </a:r>
                      <a:endParaRPr lang="pt-PT" sz="1100" b="0" i="0" u="none" strike="noStrike">
                        <a:solidFill>
                          <a:srgbClr val="3A5468"/>
                        </a:solidFill>
                        <a:effectLst/>
                        <a:latin typeface="Calibri" panose="020F0502020204030204" pitchFamily="34" charset="0"/>
                      </a:endParaRPr>
                    </a:p>
                  </a:txBody>
                  <a:tcPr marL="9525" marR="9525" marT="9525" marB="0" anchor="b"/>
                </a:tc>
                <a:tc>
                  <a:txBody>
                    <a:bodyPr/>
                    <a:lstStyle/>
                    <a:p>
                      <a:pPr algn="l" fontAlgn="b"/>
                      <a:r>
                        <a:rPr lang="pt-PT" sz="1100" u="none" strike="noStrike">
                          <a:solidFill>
                            <a:srgbClr val="3A5468"/>
                          </a:solidFill>
                          <a:effectLst/>
                        </a:rPr>
                        <a:t> </a:t>
                      </a:r>
                      <a:endParaRPr lang="pt-PT" sz="1100" b="0" i="0" u="none" strike="noStrike">
                        <a:solidFill>
                          <a:srgbClr val="3A5468"/>
                        </a:solidFill>
                        <a:effectLst/>
                        <a:latin typeface="Calibri" panose="020F0502020204030204" pitchFamily="34" charset="0"/>
                      </a:endParaRPr>
                    </a:p>
                  </a:txBody>
                  <a:tcPr marL="9525" marR="9525" marT="9525" marB="0" anchor="b"/>
                </a:tc>
                <a:tc>
                  <a:txBody>
                    <a:bodyPr/>
                    <a:lstStyle/>
                    <a:p>
                      <a:pPr algn="l" fontAlgn="b"/>
                      <a:r>
                        <a:rPr lang="pt-PT" sz="1100" u="none" strike="noStrike">
                          <a:solidFill>
                            <a:srgbClr val="3A5468"/>
                          </a:solidFill>
                          <a:effectLst/>
                        </a:rPr>
                        <a:t> </a:t>
                      </a:r>
                      <a:endParaRPr lang="pt-PT" sz="1100" b="0" i="0" u="none" strike="noStrike">
                        <a:solidFill>
                          <a:srgbClr val="3A5468"/>
                        </a:solidFill>
                        <a:effectLst/>
                        <a:latin typeface="Calibri" panose="020F0502020204030204" pitchFamily="34" charset="0"/>
                      </a:endParaRPr>
                    </a:p>
                  </a:txBody>
                  <a:tcPr marL="9525" marR="9525" marT="9525" marB="0" anchor="b"/>
                </a:tc>
                <a:tc>
                  <a:txBody>
                    <a:bodyPr/>
                    <a:lstStyle/>
                    <a:p>
                      <a:pPr algn="l" fontAlgn="b"/>
                      <a:r>
                        <a:rPr lang="pt-PT" sz="1100" u="none" strike="noStrike">
                          <a:solidFill>
                            <a:srgbClr val="3A5468"/>
                          </a:solidFill>
                          <a:effectLst/>
                        </a:rPr>
                        <a:t> </a:t>
                      </a:r>
                      <a:endParaRPr lang="pt-PT" sz="1100" b="0" i="0" u="none" strike="noStrike">
                        <a:solidFill>
                          <a:srgbClr val="3A5468"/>
                        </a:solidFill>
                        <a:effectLst/>
                        <a:latin typeface="Calibri" panose="020F0502020204030204" pitchFamily="34" charset="0"/>
                      </a:endParaRPr>
                    </a:p>
                  </a:txBody>
                  <a:tcPr marL="9525" marR="9525" marT="9525" marB="0" anchor="b"/>
                </a:tc>
                <a:tc>
                  <a:txBody>
                    <a:bodyPr/>
                    <a:lstStyle/>
                    <a:p>
                      <a:pPr algn="l" fontAlgn="b"/>
                      <a:r>
                        <a:rPr lang="pt-PT" sz="1100" u="none" strike="noStrike">
                          <a:solidFill>
                            <a:srgbClr val="3A5468"/>
                          </a:solidFill>
                          <a:effectLst/>
                        </a:rPr>
                        <a:t> </a:t>
                      </a:r>
                      <a:endParaRPr lang="pt-PT" sz="1100" b="0" i="0" u="none" strike="noStrike">
                        <a:solidFill>
                          <a:srgbClr val="3A5468"/>
                        </a:solidFill>
                        <a:effectLst/>
                        <a:latin typeface="Calibri" panose="020F0502020204030204" pitchFamily="34" charset="0"/>
                      </a:endParaRPr>
                    </a:p>
                  </a:txBody>
                  <a:tcPr marL="9525" marR="9525" marT="9525" marB="0" anchor="b"/>
                </a:tc>
                <a:tc gridSpan="2">
                  <a:txBody>
                    <a:bodyPr/>
                    <a:lstStyle/>
                    <a:p>
                      <a:pPr algn="ctr" fontAlgn="b"/>
                      <a:r>
                        <a:rPr lang="pt-PT" sz="1100" u="none" strike="noStrike" dirty="0">
                          <a:solidFill>
                            <a:srgbClr val="3A5468"/>
                          </a:solidFill>
                          <a:effectLst/>
                        </a:rPr>
                        <a:t> </a:t>
                      </a:r>
                      <a:endParaRPr lang="pt-PT" sz="1100" b="1" i="0" u="none" strike="noStrike" dirty="0">
                        <a:solidFill>
                          <a:srgbClr val="3A5468"/>
                        </a:solidFill>
                        <a:effectLst/>
                        <a:latin typeface="Calibri" panose="020F0502020204030204" pitchFamily="34" charset="0"/>
                      </a:endParaRPr>
                    </a:p>
                  </a:txBody>
                  <a:tcPr marL="9525" marR="9525" marT="9525" marB="0" anchor="b"/>
                </a:tc>
                <a:tc hMerge="1">
                  <a:txBody>
                    <a:bodyPr/>
                    <a:lstStyle/>
                    <a:p>
                      <a:endParaRPr lang="pt-PT"/>
                    </a:p>
                  </a:txBody>
                  <a:tcPr/>
                </a:tc>
                <a:extLst>
                  <a:ext uri="{0D108BD9-81ED-4DB2-BD59-A6C34878D82A}">
                    <a16:rowId xmlns:a16="http://schemas.microsoft.com/office/drawing/2014/main" val="523855598"/>
                  </a:ext>
                </a:extLst>
              </a:tr>
              <a:tr h="238016">
                <a:tc gridSpan="5">
                  <a:txBody>
                    <a:bodyPr/>
                    <a:lstStyle/>
                    <a:p>
                      <a:pPr algn="l" fontAlgn="ctr"/>
                      <a:r>
                        <a:rPr lang="pt-PT" sz="1600" u="none" strike="noStrike" dirty="0">
                          <a:solidFill>
                            <a:srgbClr val="3A5468"/>
                          </a:solidFill>
                          <a:effectLst/>
                        </a:rPr>
                        <a:t>NOTA - Devido à pandemia não foram efetuados eventos</a:t>
                      </a:r>
                      <a:endParaRPr lang="pt-PT" sz="1600" b="0" i="0" u="none" strike="noStrike" dirty="0">
                        <a:solidFill>
                          <a:srgbClr val="3A5468"/>
                        </a:solidFill>
                        <a:effectLst/>
                        <a:latin typeface="Calibri" panose="020F0502020204030204" pitchFamily="34" charset="0"/>
                      </a:endParaRPr>
                    </a:p>
                  </a:txBody>
                  <a:tcPr marL="9525" marR="9525" marT="9525" marB="0" anchor="ct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a:txBody>
                    <a:bodyPr/>
                    <a:lstStyle/>
                    <a:p>
                      <a:pPr algn="l" fontAlgn="b"/>
                      <a:r>
                        <a:rPr lang="pt-PT" sz="1100" u="none" strike="noStrike">
                          <a:solidFill>
                            <a:srgbClr val="3A5468"/>
                          </a:solidFill>
                          <a:effectLst/>
                        </a:rPr>
                        <a:t> </a:t>
                      </a:r>
                      <a:endParaRPr lang="pt-PT" sz="1100" b="0" i="0" u="none" strike="noStrike">
                        <a:solidFill>
                          <a:srgbClr val="3A5468"/>
                        </a:solidFill>
                        <a:effectLst/>
                        <a:latin typeface="Calibri" panose="020F0502020204030204" pitchFamily="34" charset="0"/>
                      </a:endParaRPr>
                    </a:p>
                  </a:txBody>
                  <a:tcPr marL="9525" marR="9525" marT="9525" marB="0" anchor="b"/>
                </a:tc>
                <a:tc>
                  <a:txBody>
                    <a:bodyPr/>
                    <a:lstStyle/>
                    <a:p>
                      <a:pPr algn="l" fontAlgn="b"/>
                      <a:r>
                        <a:rPr lang="pt-PT" sz="1100" u="none" strike="noStrike">
                          <a:solidFill>
                            <a:srgbClr val="3A5468"/>
                          </a:solidFill>
                          <a:effectLst/>
                        </a:rPr>
                        <a:t> </a:t>
                      </a:r>
                      <a:endParaRPr lang="pt-PT" sz="1100" b="0" i="0" u="none" strike="noStrike">
                        <a:solidFill>
                          <a:srgbClr val="3A5468"/>
                        </a:solidFill>
                        <a:effectLst/>
                        <a:latin typeface="Calibri" panose="020F0502020204030204" pitchFamily="34" charset="0"/>
                      </a:endParaRPr>
                    </a:p>
                  </a:txBody>
                  <a:tcPr marL="9525" marR="9525" marT="9525" marB="0" anchor="b"/>
                </a:tc>
                <a:tc>
                  <a:txBody>
                    <a:bodyPr/>
                    <a:lstStyle/>
                    <a:p>
                      <a:pPr algn="l" fontAlgn="b"/>
                      <a:r>
                        <a:rPr lang="pt-PT" sz="1100" u="none" strike="noStrike">
                          <a:solidFill>
                            <a:srgbClr val="3A5468"/>
                          </a:solidFill>
                          <a:effectLst/>
                        </a:rPr>
                        <a:t> </a:t>
                      </a:r>
                      <a:endParaRPr lang="pt-PT" sz="1100" b="0" i="0" u="none" strike="noStrike">
                        <a:solidFill>
                          <a:srgbClr val="3A5468"/>
                        </a:solidFill>
                        <a:effectLst/>
                        <a:latin typeface="Calibri" panose="020F0502020204030204" pitchFamily="34" charset="0"/>
                      </a:endParaRPr>
                    </a:p>
                  </a:txBody>
                  <a:tcPr marL="9525" marR="9525" marT="9525" marB="0" anchor="b"/>
                </a:tc>
                <a:tc>
                  <a:txBody>
                    <a:bodyPr/>
                    <a:lstStyle/>
                    <a:p>
                      <a:pPr algn="l" fontAlgn="b"/>
                      <a:r>
                        <a:rPr lang="pt-PT" sz="1100" u="none" strike="noStrike">
                          <a:solidFill>
                            <a:srgbClr val="3A5468"/>
                          </a:solidFill>
                          <a:effectLst/>
                        </a:rPr>
                        <a:t> </a:t>
                      </a:r>
                      <a:endParaRPr lang="pt-PT" sz="1100" b="0" i="0" u="none" strike="noStrike">
                        <a:solidFill>
                          <a:srgbClr val="3A5468"/>
                        </a:solidFill>
                        <a:effectLst/>
                        <a:latin typeface="Calibri" panose="020F0502020204030204" pitchFamily="34" charset="0"/>
                      </a:endParaRPr>
                    </a:p>
                  </a:txBody>
                  <a:tcPr marL="9525" marR="9525" marT="9525" marB="0" anchor="b"/>
                </a:tc>
                <a:tc>
                  <a:txBody>
                    <a:bodyPr/>
                    <a:lstStyle/>
                    <a:p>
                      <a:pPr algn="l" fontAlgn="b"/>
                      <a:r>
                        <a:rPr lang="pt-PT" sz="1100" u="none" strike="noStrike" dirty="0">
                          <a:solidFill>
                            <a:srgbClr val="3A5468"/>
                          </a:solidFill>
                          <a:effectLst/>
                        </a:rPr>
                        <a:t> </a:t>
                      </a:r>
                      <a:endParaRPr lang="pt-PT" sz="1100" b="0" i="0" u="none" strike="noStrike" dirty="0">
                        <a:solidFill>
                          <a:srgbClr val="3A5468"/>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63731362"/>
                  </a:ext>
                </a:extLst>
              </a:tr>
            </a:tbl>
          </a:graphicData>
        </a:graphic>
      </p:graphicFrame>
    </p:spTree>
    <p:extLst>
      <p:ext uri="{BB962C8B-B14F-4D97-AF65-F5344CB8AC3E}">
        <p14:creationId xmlns:p14="http://schemas.microsoft.com/office/powerpoint/2010/main" val="17576524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FB21BB6F-1CDB-41C0-8C39-416FCF3AC669}"/>
              </a:ext>
            </a:extLst>
          </p:cNvPr>
          <p:cNvGrpSpPr/>
          <p:nvPr/>
        </p:nvGrpSpPr>
        <p:grpSpPr>
          <a:xfrm>
            <a:off x="221056" y="-29497"/>
            <a:ext cx="1982126" cy="6381136"/>
            <a:chOff x="221056" y="0"/>
            <a:chExt cx="1982126" cy="6381136"/>
          </a:xfrm>
        </p:grpSpPr>
        <p:grpSp>
          <p:nvGrpSpPr>
            <p:cNvPr id="3" name="Agrupar 2">
              <a:extLst>
                <a:ext uri="{FF2B5EF4-FFF2-40B4-BE49-F238E27FC236}">
                  <a16:creationId xmlns:a16="http://schemas.microsoft.com/office/drawing/2014/main" id="{CFFA5BD7-E03E-4D95-ACA3-31FE474A1474}"/>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D22FFC6E-CC53-465E-8EA1-70F1E615F2A7}"/>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3FEA6E06-74C9-43D4-B2C2-27E30E3D02F4}"/>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6D45597C-C44B-4E46-BD6E-C09A364AD162}"/>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2EDF5405-A14E-4EBC-AA1B-911ADE9279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sp>
        <p:nvSpPr>
          <p:cNvPr id="9" name="CaixaDeTexto 8">
            <a:extLst>
              <a:ext uri="{FF2B5EF4-FFF2-40B4-BE49-F238E27FC236}">
                <a16:creationId xmlns:a16="http://schemas.microsoft.com/office/drawing/2014/main" id="{82B20669-3496-4D44-862B-EB4F1EBE37D1}"/>
              </a:ext>
            </a:extLst>
          </p:cNvPr>
          <p:cNvSpPr txBox="1"/>
          <p:nvPr/>
        </p:nvSpPr>
        <p:spPr>
          <a:xfrm>
            <a:off x="4837471" y="1420073"/>
            <a:ext cx="3249890" cy="1754326"/>
          </a:xfrm>
          <a:prstGeom prst="rect">
            <a:avLst/>
          </a:prstGeom>
          <a:noFill/>
        </p:spPr>
        <p:txBody>
          <a:bodyPr wrap="square">
            <a:spAutoFit/>
          </a:bodyPr>
          <a:lstStyle/>
          <a:p>
            <a:r>
              <a:rPr lang="pt-PT" b="1" dirty="0">
                <a:solidFill>
                  <a:srgbClr val="3A5468"/>
                </a:solidFill>
                <a:cs typeface="Arial" panose="020B0604020202020204" pitchFamily="34" charset="0"/>
              </a:rPr>
              <a:t>DIREÇÃO</a:t>
            </a:r>
          </a:p>
          <a:p>
            <a:pPr marL="285750" indent="-285750">
              <a:buClr>
                <a:srgbClr val="3A5468"/>
              </a:buClr>
              <a:buFont typeface="Arial" panose="020B0604020202020204" pitchFamily="34" charset="0"/>
              <a:buChar char="•"/>
            </a:pPr>
            <a:r>
              <a:rPr lang="pt-PT" dirty="0">
                <a:solidFill>
                  <a:srgbClr val="3A5468"/>
                </a:solidFill>
                <a:cs typeface="Arial" panose="020B0604020202020204" pitchFamily="34" charset="0"/>
              </a:rPr>
              <a:t>Assunção Infante da Câmara</a:t>
            </a:r>
          </a:p>
          <a:p>
            <a:pPr marL="285750" indent="-285750">
              <a:buClr>
                <a:srgbClr val="3A5468"/>
              </a:buClr>
              <a:buFont typeface="Arial" panose="020B0604020202020204" pitchFamily="34" charset="0"/>
              <a:buChar char="•"/>
            </a:pPr>
            <a:r>
              <a:rPr lang="pt-PT" dirty="0">
                <a:solidFill>
                  <a:srgbClr val="3A5468"/>
                </a:solidFill>
                <a:cs typeface="Arial" panose="020B0604020202020204" pitchFamily="34" charset="0"/>
              </a:rPr>
              <a:t>Cristina Côrte-Real</a:t>
            </a:r>
          </a:p>
          <a:p>
            <a:pPr marL="285750" indent="-285750">
              <a:buClr>
                <a:srgbClr val="3A5468"/>
              </a:buClr>
              <a:buFont typeface="Arial" panose="020B0604020202020204" pitchFamily="34" charset="0"/>
              <a:buChar char="•"/>
            </a:pPr>
            <a:r>
              <a:rPr lang="pt-PT" dirty="0">
                <a:solidFill>
                  <a:srgbClr val="3A5468"/>
                </a:solidFill>
                <a:cs typeface="Arial" panose="020B0604020202020204" pitchFamily="34" charset="0"/>
              </a:rPr>
              <a:t>Cristina Maltês</a:t>
            </a:r>
          </a:p>
          <a:p>
            <a:pPr marL="285750" indent="-285750">
              <a:buClr>
                <a:srgbClr val="3A5468"/>
              </a:buClr>
              <a:buFont typeface="Arial" panose="020B0604020202020204" pitchFamily="34" charset="0"/>
              <a:buChar char="•"/>
            </a:pPr>
            <a:r>
              <a:rPr lang="pt-PT" dirty="0">
                <a:solidFill>
                  <a:srgbClr val="3A5468"/>
                </a:solidFill>
                <a:cs typeface="Arial" panose="020B0604020202020204" pitchFamily="34" charset="0"/>
              </a:rPr>
              <a:t>Manuel Serzedelo</a:t>
            </a:r>
          </a:p>
          <a:p>
            <a:pPr marL="285750" indent="-285750">
              <a:buClr>
                <a:srgbClr val="3A5468"/>
              </a:buClr>
              <a:buFont typeface="Arial" panose="020B0604020202020204" pitchFamily="34" charset="0"/>
              <a:buChar char="•"/>
            </a:pPr>
            <a:r>
              <a:rPr lang="pt-PT" dirty="0">
                <a:solidFill>
                  <a:srgbClr val="3A5468"/>
                </a:solidFill>
                <a:cs typeface="Arial" panose="020B0604020202020204" pitchFamily="34" charset="0"/>
              </a:rPr>
              <a:t>Maria Carlota Vaz Pinto</a:t>
            </a:r>
          </a:p>
        </p:txBody>
      </p:sp>
      <p:sp>
        <p:nvSpPr>
          <p:cNvPr id="11" name="CaixaDeTexto 10">
            <a:extLst>
              <a:ext uri="{FF2B5EF4-FFF2-40B4-BE49-F238E27FC236}">
                <a16:creationId xmlns:a16="http://schemas.microsoft.com/office/drawing/2014/main" id="{54B3A23C-C8CF-489C-B8B4-2121BA58F11B}"/>
              </a:ext>
            </a:extLst>
          </p:cNvPr>
          <p:cNvSpPr txBox="1"/>
          <p:nvPr/>
        </p:nvSpPr>
        <p:spPr>
          <a:xfrm>
            <a:off x="1652048" y="3429000"/>
            <a:ext cx="2787977" cy="1477328"/>
          </a:xfrm>
          <a:prstGeom prst="rect">
            <a:avLst/>
          </a:prstGeom>
          <a:noFill/>
        </p:spPr>
        <p:txBody>
          <a:bodyPr wrap="square">
            <a:spAutoFit/>
          </a:bodyPr>
          <a:lstStyle/>
          <a:p>
            <a:r>
              <a:rPr lang="pt-PT" b="1" dirty="0">
                <a:solidFill>
                  <a:srgbClr val="3A5468"/>
                </a:solidFill>
                <a:cs typeface="Arial" panose="020B0604020202020204" pitchFamily="34" charset="0"/>
              </a:rPr>
              <a:t>APOIO DOMICILIÁRIO </a:t>
            </a:r>
            <a:endParaRPr lang="pt-PT" sz="1200" dirty="0">
              <a:solidFill>
                <a:srgbClr val="3A5468"/>
              </a:solidFill>
              <a:cs typeface="Arial" panose="020B0604020202020204" pitchFamily="34" charset="0"/>
            </a:endParaRPr>
          </a:p>
          <a:p>
            <a:pPr marL="285750" indent="-285750">
              <a:buClr>
                <a:srgbClr val="3A5468"/>
              </a:buClr>
              <a:buFont typeface="Arial" panose="020B0604020202020204" pitchFamily="34" charset="0"/>
              <a:buChar char="•"/>
            </a:pPr>
            <a:r>
              <a:rPr lang="pt-PT" dirty="0">
                <a:solidFill>
                  <a:srgbClr val="3A5468"/>
                </a:solidFill>
                <a:cs typeface="Arial" panose="020B0604020202020204" pitchFamily="34" charset="0"/>
              </a:rPr>
              <a:t>Cristina Maltês</a:t>
            </a:r>
          </a:p>
          <a:p>
            <a:pPr marL="285750" indent="-285750">
              <a:buClr>
                <a:srgbClr val="3A5468"/>
              </a:buClr>
              <a:buFont typeface="Arial" panose="020B0604020202020204" pitchFamily="34" charset="0"/>
              <a:buChar char="•"/>
            </a:pPr>
            <a:r>
              <a:rPr lang="pt-PT" dirty="0">
                <a:solidFill>
                  <a:srgbClr val="3A5468"/>
                </a:solidFill>
                <a:cs typeface="Arial" panose="020B0604020202020204" pitchFamily="34" charset="0"/>
              </a:rPr>
              <a:t>Íris Seixas</a:t>
            </a:r>
          </a:p>
          <a:p>
            <a:pPr marL="285750" indent="-285750">
              <a:buClr>
                <a:srgbClr val="3A5468"/>
              </a:buClr>
              <a:buFont typeface="Arial" panose="020B0604020202020204" pitchFamily="34" charset="0"/>
              <a:buChar char="•"/>
            </a:pPr>
            <a:r>
              <a:rPr lang="pt-PT" dirty="0">
                <a:solidFill>
                  <a:srgbClr val="3A5468"/>
                </a:solidFill>
                <a:cs typeface="Arial" panose="020B0604020202020204" pitchFamily="34" charset="0"/>
              </a:rPr>
              <a:t>Carmo Menezes</a:t>
            </a:r>
          </a:p>
          <a:p>
            <a:pPr marL="285750" indent="-285750">
              <a:buClr>
                <a:srgbClr val="3A5468"/>
              </a:buClr>
              <a:buFont typeface="Arial" panose="020B0604020202020204" pitchFamily="34" charset="0"/>
              <a:buChar char="•"/>
            </a:pPr>
            <a:r>
              <a:rPr lang="pt-PT" dirty="0">
                <a:solidFill>
                  <a:srgbClr val="3A5468"/>
                </a:solidFill>
                <a:cs typeface="Arial" panose="020B0604020202020204" pitchFamily="34" charset="0"/>
              </a:rPr>
              <a:t>Patricia Silveira</a:t>
            </a:r>
          </a:p>
        </p:txBody>
      </p:sp>
      <p:sp>
        <p:nvSpPr>
          <p:cNvPr id="14" name="CaixaDeTexto 13">
            <a:extLst>
              <a:ext uri="{FF2B5EF4-FFF2-40B4-BE49-F238E27FC236}">
                <a16:creationId xmlns:a16="http://schemas.microsoft.com/office/drawing/2014/main" id="{3065CE99-58E9-42A4-9AA0-ED798B57471A}"/>
              </a:ext>
            </a:extLst>
          </p:cNvPr>
          <p:cNvSpPr txBox="1"/>
          <p:nvPr/>
        </p:nvSpPr>
        <p:spPr>
          <a:xfrm>
            <a:off x="1652048" y="5220757"/>
            <a:ext cx="2618294" cy="646331"/>
          </a:xfrm>
          <a:prstGeom prst="rect">
            <a:avLst/>
          </a:prstGeom>
          <a:noFill/>
        </p:spPr>
        <p:txBody>
          <a:bodyPr wrap="square">
            <a:spAutoFit/>
          </a:bodyPr>
          <a:lstStyle/>
          <a:p>
            <a:r>
              <a:rPr lang="pt-PT" b="1" dirty="0">
                <a:solidFill>
                  <a:srgbClr val="3A5468"/>
                </a:solidFill>
                <a:latin typeface="Calibri" panose="020F0502020204030204" pitchFamily="34" charset="0"/>
                <a:cs typeface="Calibri" panose="020F0502020204030204" pitchFamily="34" charset="0"/>
              </a:rPr>
              <a:t>APOIO PSICOSSOCIAL</a:t>
            </a:r>
          </a:p>
          <a:p>
            <a:pPr marL="285750" indent="-285750">
              <a:buClr>
                <a:srgbClr val="3A5468"/>
              </a:buClr>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Susana Leite</a:t>
            </a:r>
          </a:p>
        </p:txBody>
      </p:sp>
      <p:sp>
        <p:nvSpPr>
          <p:cNvPr id="16" name="CaixaDeTexto 15">
            <a:extLst>
              <a:ext uri="{FF2B5EF4-FFF2-40B4-BE49-F238E27FC236}">
                <a16:creationId xmlns:a16="http://schemas.microsoft.com/office/drawing/2014/main" id="{40E165B2-2F6C-4FA0-ADB0-A92A710E5018}"/>
              </a:ext>
            </a:extLst>
          </p:cNvPr>
          <p:cNvSpPr txBox="1"/>
          <p:nvPr/>
        </p:nvSpPr>
        <p:spPr>
          <a:xfrm>
            <a:off x="6627831" y="3429000"/>
            <a:ext cx="4740895" cy="646331"/>
          </a:xfrm>
          <a:prstGeom prst="rect">
            <a:avLst/>
          </a:prstGeom>
          <a:noFill/>
        </p:spPr>
        <p:txBody>
          <a:bodyPr wrap="square">
            <a:spAutoFit/>
          </a:bodyPr>
          <a:lstStyle/>
          <a:p>
            <a:r>
              <a:rPr lang="pt-PT" b="1" dirty="0">
                <a:solidFill>
                  <a:srgbClr val="3A5468"/>
                </a:solidFill>
                <a:latin typeface="Calibri" panose="020F0502020204030204" pitchFamily="34" charset="0"/>
                <a:cs typeface="Calibri" panose="020F0502020204030204" pitchFamily="34" charset="0"/>
              </a:rPr>
              <a:t>AREA FINANCEIRA E ANGARIAÇÃO DE FUNDOS </a:t>
            </a:r>
          </a:p>
          <a:p>
            <a:pPr marL="285750" indent="-285750">
              <a:buClr>
                <a:srgbClr val="3A5468"/>
              </a:buClr>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Mafalda Coelho</a:t>
            </a:r>
          </a:p>
        </p:txBody>
      </p:sp>
      <p:sp>
        <p:nvSpPr>
          <p:cNvPr id="18" name="CaixaDeTexto 17">
            <a:extLst>
              <a:ext uri="{FF2B5EF4-FFF2-40B4-BE49-F238E27FC236}">
                <a16:creationId xmlns:a16="http://schemas.microsoft.com/office/drawing/2014/main" id="{F2ADA26F-BB45-421B-BA54-6838B5384CCB}"/>
              </a:ext>
            </a:extLst>
          </p:cNvPr>
          <p:cNvSpPr txBox="1"/>
          <p:nvPr/>
        </p:nvSpPr>
        <p:spPr>
          <a:xfrm>
            <a:off x="6708381" y="4493809"/>
            <a:ext cx="3831571" cy="646331"/>
          </a:xfrm>
          <a:prstGeom prst="rect">
            <a:avLst/>
          </a:prstGeom>
          <a:noFill/>
        </p:spPr>
        <p:txBody>
          <a:bodyPr wrap="square">
            <a:spAutoFit/>
          </a:bodyPr>
          <a:lstStyle/>
          <a:p>
            <a:r>
              <a:rPr lang="pt-PT" b="1" dirty="0">
                <a:solidFill>
                  <a:srgbClr val="3A5468"/>
                </a:solidFill>
                <a:latin typeface="Calibri" panose="020F0502020204030204" pitchFamily="34" charset="0"/>
                <a:cs typeface="Calibri" panose="020F0502020204030204" pitchFamily="34" charset="0"/>
              </a:rPr>
              <a:t>COMUNICAÇÃO </a:t>
            </a:r>
          </a:p>
          <a:p>
            <a:pPr marL="285750" indent="-285750">
              <a:buClr>
                <a:srgbClr val="3A5468"/>
              </a:buClr>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Maria Gabriela Filipe</a:t>
            </a:r>
          </a:p>
        </p:txBody>
      </p:sp>
      <p:sp>
        <p:nvSpPr>
          <p:cNvPr id="20" name="CaixaDeTexto 19">
            <a:extLst>
              <a:ext uri="{FF2B5EF4-FFF2-40B4-BE49-F238E27FC236}">
                <a16:creationId xmlns:a16="http://schemas.microsoft.com/office/drawing/2014/main" id="{E7AECAEF-084A-4DF3-A5AE-09A9D916F9DA}"/>
              </a:ext>
            </a:extLst>
          </p:cNvPr>
          <p:cNvSpPr txBox="1"/>
          <p:nvPr/>
        </p:nvSpPr>
        <p:spPr>
          <a:xfrm>
            <a:off x="6708381" y="5595852"/>
            <a:ext cx="3923350" cy="646331"/>
          </a:xfrm>
          <a:prstGeom prst="rect">
            <a:avLst/>
          </a:prstGeom>
          <a:noFill/>
        </p:spPr>
        <p:txBody>
          <a:bodyPr wrap="square">
            <a:spAutoFit/>
          </a:bodyPr>
          <a:lstStyle/>
          <a:p>
            <a:r>
              <a:rPr lang="pt-PT" b="1" dirty="0">
                <a:solidFill>
                  <a:srgbClr val="3A5468"/>
                </a:solidFill>
                <a:latin typeface="Calibri" panose="020F0502020204030204" pitchFamily="34" charset="0"/>
                <a:cs typeface="Calibri" panose="020F0502020204030204" pitchFamily="34" charset="0"/>
              </a:rPr>
              <a:t>LOGÍSTICA  / DISTRIBUIÇÃO DE BENS</a:t>
            </a:r>
          </a:p>
          <a:p>
            <a:pPr marL="285750" indent="-285750">
              <a:buClr>
                <a:srgbClr val="3A5468"/>
              </a:buClr>
              <a:buFont typeface="Arial" panose="020B0604020202020204" pitchFamily="34" charset="0"/>
              <a:buChar char="•"/>
            </a:pPr>
            <a:r>
              <a:rPr lang="pt-PT" dirty="0">
                <a:solidFill>
                  <a:srgbClr val="3A5468"/>
                </a:solidFill>
                <a:latin typeface="Calibri" panose="020F0502020204030204" pitchFamily="34" charset="0"/>
                <a:cs typeface="Calibri" panose="020F0502020204030204" pitchFamily="34" charset="0"/>
              </a:rPr>
              <a:t>Margarida Lopes</a:t>
            </a:r>
          </a:p>
        </p:txBody>
      </p:sp>
      <p:grpSp>
        <p:nvGrpSpPr>
          <p:cNvPr id="8" name="Agrupar 7">
            <a:extLst>
              <a:ext uri="{FF2B5EF4-FFF2-40B4-BE49-F238E27FC236}">
                <a16:creationId xmlns:a16="http://schemas.microsoft.com/office/drawing/2014/main" id="{ABBC0A64-5FE4-423D-9D92-CEA7E740D4CB}"/>
              </a:ext>
            </a:extLst>
          </p:cNvPr>
          <p:cNvGrpSpPr/>
          <p:nvPr/>
        </p:nvGrpSpPr>
        <p:grpSpPr>
          <a:xfrm>
            <a:off x="2573518" y="459287"/>
            <a:ext cx="8927183" cy="584775"/>
            <a:chOff x="2573518" y="459287"/>
            <a:chExt cx="8927183" cy="584775"/>
          </a:xfrm>
        </p:grpSpPr>
        <p:cxnSp>
          <p:nvCxnSpPr>
            <p:cNvPr id="15" name="Conexão reta 14">
              <a:extLst>
                <a:ext uri="{FF2B5EF4-FFF2-40B4-BE49-F238E27FC236}">
                  <a16:creationId xmlns:a16="http://schemas.microsoft.com/office/drawing/2014/main" id="{D3750387-8038-4C7F-8E1F-849F8B25C815}"/>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7" name="CaixaDeTexto 16">
              <a:extLst>
                <a:ext uri="{FF2B5EF4-FFF2-40B4-BE49-F238E27FC236}">
                  <a16:creationId xmlns:a16="http://schemas.microsoft.com/office/drawing/2014/main" id="{777E8687-661D-48E3-A334-CBBFB1CE70F7}"/>
                </a:ext>
              </a:extLst>
            </p:cNvPr>
            <p:cNvSpPr txBox="1"/>
            <p:nvPr/>
          </p:nvSpPr>
          <p:spPr>
            <a:xfrm>
              <a:off x="2752627" y="459287"/>
              <a:ext cx="6094428" cy="584775"/>
            </a:xfrm>
            <a:prstGeom prst="rect">
              <a:avLst/>
            </a:prstGeom>
            <a:noFill/>
          </p:spPr>
          <p:txBody>
            <a:bodyPr wrap="square">
              <a:spAutoFit/>
            </a:bodyPr>
            <a:lstStyle/>
            <a:p>
              <a:r>
                <a:rPr lang="pt-PT" sz="3200" b="1" dirty="0">
                  <a:solidFill>
                    <a:srgbClr val="537893"/>
                  </a:solidFill>
                </a:rPr>
                <a:t>A Equipa</a:t>
              </a:r>
            </a:p>
          </p:txBody>
        </p:sp>
      </p:grpSp>
    </p:spTree>
    <p:extLst>
      <p:ext uri="{BB962C8B-B14F-4D97-AF65-F5344CB8AC3E}">
        <p14:creationId xmlns:p14="http://schemas.microsoft.com/office/powerpoint/2010/main" val="925863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F604E8AE-E267-4D8B-80E4-2C1E7725EBB3}"/>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A459A591-FB87-447C-A7AE-39D38CA0A4FC}"/>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C1390455-9970-4D47-B46B-6C6A17F7C809}"/>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CC74D068-310E-49D3-9174-25F12C6FC8EA}"/>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82405280-C8B6-4019-B030-B03A10910285}"/>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4010C807-526F-4676-81E3-3FDAB67E7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sp>
        <p:nvSpPr>
          <p:cNvPr id="9" name="CaixaDeTexto 8">
            <a:extLst>
              <a:ext uri="{FF2B5EF4-FFF2-40B4-BE49-F238E27FC236}">
                <a16:creationId xmlns:a16="http://schemas.microsoft.com/office/drawing/2014/main" id="{0161B6D9-1B0C-4BAE-846C-95CA7FF89B33}"/>
              </a:ext>
            </a:extLst>
          </p:cNvPr>
          <p:cNvSpPr txBox="1"/>
          <p:nvPr/>
        </p:nvSpPr>
        <p:spPr>
          <a:xfrm>
            <a:off x="1488799" y="1246046"/>
            <a:ext cx="10058400" cy="4770537"/>
          </a:xfrm>
          <a:prstGeom prst="rect">
            <a:avLst/>
          </a:prstGeom>
          <a:noFill/>
        </p:spPr>
        <p:txBody>
          <a:bodyPr wrap="square" rtlCol="0">
            <a:spAutoFit/>
          </a:bodyPr>
          <a:lstStyle/>
          <a:p>
            <a:r>
              <a:rPr lang="pt-PT" sz="2400" b="1" dirty="0">
                <a:solidFill>
                  <a:srgbClr val="3A5468"/>
                </a:solidFill>
              </a:rPr>
              <a:t>Eventos: </a:t>
            </a:r>
            <a:r>
              <a:rPr lang="pt-PT" sz="2000" dirty="0">
                <a:solidFill>
                  <a:srgbClr val="3A5468"/>
                </a:solidFill>
              </a:rPr>
              <a:t>Em virtude da pandemia todos os eventos tiveram de ser suspensos.</a:t>
            </a:r>
          </a:p>
          <a:p>
            <a:endParaRPr lang="pt-PT" dirty="0"/>
          </a:p>
          <a:p>
            <a:r>
              <a:rPr lang="pt-PT" sz="2400" b="1" dirty="0">
                <a:solidFill>
                  <a:srgbClr val="3A5468"/>
                </a:solidFill>
              </a:rPr>
              <a:t>Campanhas: </a:t>
            </a:r>
          </a:p>
          <a:p>
            <a:pPr marL="1200150" lvl="2" indent="-285750">
              <a:buFont typeface="Arial" panose="020B0604020202020204" pitchFamily="34" charset="0"/>
              <a:buChar char="•"/>
            </a:pPr>
            <a:r>
              <a:rPr lang="pt-PT" sz="2000" dirty="0">
                <a:solidFill>
                  <a:srgbClr val="3A5468"/>
                </a:solidFill>
              </a:rPr>
              <a:t>IRS solidário</a:t>
            </a:r>
          </a:p>
          <a:p>
            <a:pPr marL="1200150" lvl="2" indent="-285750">
              <a:buFont typeface="Arial" panose="020B0604020202020204" pitchFamily="34" charset="0"/>
              <a:buChar char="•"/>
            </a:pPr>
            <a:r>
              <a:rPr lang="pt-PT" sz="2000" dirty="0">
                <a:solidFill>
                  <a:srgbClr val="3A5468"/>
                </a:solidFill>
              </a:rPr>
              <a:t>Movimento 1€</a:t>
            </a:r>
          </a:p>
          <a:p>
            <a:pPr marL="1200150" lvl="2" indent="-285750">
              <a:buFont typeface="Arial" panose="020B0604020202020204" pitchFamily="34" charset="0"/>
              <a:buChar char="•"/>
            </a:pPr>
            <a:r>
              <a:rPr lang="pt-PT" sz="2000" dirty="0">
                <a:solidFill>
                  <a:srgbClr val="3A5468"/>
                </a:solidFill>
              </a:rPr>
              <a:t>Caixa Solidária Novartis 2020</a:t>
            </a:r>
          </a:p>
          <a:p>
            <a:pPr marL="1200150" lvl="2" indent="-285750">
              <a:buFont typeface="Arial" panose="020B0604020202020204" pitchFamily="34" charset="0"/>
              <a:buChar char="•"/>
            </a:pPr>
            <a:r>
              <a:rPr lang="pt-PT" sz="2000" dirty="0" err="1">
                <a:solidFill>
                  <a:srgbClr val="3A5468"/>
                </a:solidFill>
              </a:rPr>
              <a:t>Giving</a:t>
            </a:r>
            <a:r>
              <a:rPr lang="pt-PT" sz="2000" dirty="0">
                <a:solidFill>
                  <a:srgbClr val="3A5468"/>
                </a:solidFill>
              </a:rPr>
              <a:t> </a:t>
            </a:r>
            <a:r>
              <a:rPr lang="pt-PT" sz="2000" dirty="0" err="1">
                <a:solidFill>
                  <a:srgbClr val="3A5468"/>
                </a:solidFill>
              </a:rPr>
              <a:t>Tuesday</a:t>
            </a:r>
            <a:endParaRPr lang="pt-PT" sz="2000" dirty="0">
              <a:solidFill>
                <a:srgbClr val="3A5468"/>
              </a:solidFill>
            </a:endParaRPr>
          </a:p>
          <a:p>
            <a:pPr marL="1200150" lvl="2" indent="-285750">
              <a:buFont typeface="Arial" panose="020B0604020202020204" pitchFamily="34" charset="0"/>
              <a:buChar char="•"/>
            </a:pPr>
            <a:r>
              <a:rPr lang="pt-PT" sz="2000" dirty="0">
                <a:solidFill>
                  <a:srgbClr val="3A5468"/>
                </a:solidFill>
              </a:rPr>
              <a:t>Natal nas Escolas</a:t>
            </a:r>
          </a:p>
          <a:p>
            <a:pPr marL="1200150" lvl="2" indent="-285750">
              <a:buFont typeface="Arial" panose="020B0604020202020204" pitchFamily="34" charset="0"/>
              <a:buChar char="•"/>
            </a:pPr>
            <a:r>
              <a:rPr lang="pt-PT" sz="2000" dirty="0">
                <a:solidFill>
                  <a:srgbClr val="3A5468"/>
                </a:solidFill>
              </a:rPr>
              <a:t>Campanha da Galp “ Energia no Natal”</a:t>
            </a:r>
          </a:p>
          <a:p>
            <a:pPr marL="1200150" lvl="2" indent="-285750">
              <a:buFont typeface="Arial" panose="020B0604020202020204" pitchFamily="34" charset="0"/>
              <a:buChar char="•"/>
            </a:pPr>
            <a:r>
              <a:rPr lang="pt-PT" sz="2000" dirty="0" err="1">
                <a:solidFill>
                  <a:srgbClr val="3A5468"/>
                </a:solidFill>
              </a:rPr>
              <a:t>Black</a:t>
            </a:r>
            <a:r>
              <a:rPr lang="pt-PT" sz="2000" dirty="0">
                <a:solidFill>
                  <a:srgbClr val="3A5468"/>
                </a:solidFill>
              </a:rPr>
              <a:t> </a:t>
            </a:r>
            <a:r>
              <a:rPr lang="pt-PT" sz="2000" dirty="0" err="1">
                <a:solidFill>
                  <a:srgbClr val="3A5468"/>
                </a:solidFill>
              </a:rPr>
              <a:t>Week</a:t>
            </a:r>
            <a:r>
              <a:rPr lang="pt-PT" sz="2000" dirty="0">
                <a:solidFill>
                  <a:srgbClr val="3A5468"/>
                </a:solidFill>
              </a:rPr>
              <a:t> da </a:t>
            </a:r>
            <a:r>
              <a:rPr lang="pt-PT" sz="2000" dirty="0" err="1">
                <a:solidFill>
                  <a:srgbClr val="3A5468"/>
                </a:solidFill>
              </a:rPr>
              <a:t>Mustela</a:t>
            </a:r>
            <a:endParaRPr lang="pt-PT" sz="2000" dirty="0">
              <a:solidFill>
                <a:srgbClr val="3A5468"/>
              </a:solidFill>
            </a:endParaRPr>
          </a:p>
          <a:p>
            <a:pPr marL="1200150" lvl="2" indent="-285750">
              <a:buFont typeface="Arial" panose="020B0604020202020204" pitchFamily="34" charset="0"/>
              <a:buChar char="•"/>
            </a:pPr>
            <a:r>
              <a:rPr lang="pt-PT" sz="2000" dirty="0">
                <a:solidFill>
                  <a:srgbClr val="3A5468"/>
                </a:solidFill>
              </a:rPr>
              <a:t>BPI – Presentes de Natal</a:t>
            </a:r>
          </a:p>
          <a:p>
            <a:pPr marL="1200150" lvl="2" indent="-285750">
              <a:buFont typeface="Arial" panose="020B0604020202020204" pitchFamily="34" charset="0"/>
              <a:buChar char="•"/>
            </a:pPr>
            <a:r>
              <a:rPr lang="pt-PT" sz="2000" dirty="0">
                <a:solidFill>
                  <a:srgbClr val="3A5468"/>
                </a:solidFill>
              </a:rPr>
              <a:t>Cabeleireiro Classe &amp; Estilo</a:t>
            </a:r>
          </a:p>
          <a:p>
            <a:pPr marL="1200150" lvl="2" indent="-285750">
              <a:buFont typeface="Arial" panose="020B0604020202020204" pitchFamily="34" charset="0"/>
              <a:buChar char="•"/>
            </a:pPr>
            <a:r>
              <a:rPr lang="pt-PT" sz="2000" dirty="0">
                <a:solidFill>
                  <a:srgbClr val="3A5468"/>
                </a:solidFill>
              </a:rPr>
              <a:t>Estúdio Telheiras Helena e Célia</a:t>
            </a:r>
          </a:p>
          <a:p>
            <a:pPr marL="1200150" lvl="2" indent="-285750">
              <a:buFont typeface="Arial" panose="020B0604020202020204" pitchFamily="34" charset="0"/>
              <a:buChar char="•"/>
            </a:pPr>
            <a:endParaRPr lang="pt-PT" sz="2000" dirty="0">
              <a:solidFill>
                <a:srgbClr val="3A5468"/>
              </a:solidFill>
            </a:endParaRPr>
          </a:p>
          <a:p>
            <a:endParaRPr lang="pt-PT" dirty="0"/>
          </a:p>
        </p:txBody>
      </p:sp>
      <p:pic>
        <p:nvPicPr>
          <p:cNvPr id="11" name="Imagem 10">
            <a:extLst>
              <a:ext uri="{FF2B5EF4-FFF2-40B4-BE49-F238E27FC236}">
                <a16:creationId xmlns:a16="http://schemas.microsoft.com/office/drawing/2014/main" id="{7C678A25-8EF9-4F37-B11E-FE70689E2B4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44830" y="5049322"/>
            <a:ext cx="1604027" cy="1604027"/>
          </a:xfrm>
          <a:prstGeom prst="rect">
            <a:avLst/>
          </a:prstGeom>
        </p:spPr>
      </p:pic>
      <p:pic>
        <p:nvPicPr>
          <p:cNvPr id="12" name="Imagem 11">
            <a:extLst>
              <a:ext uri="{FF2B5EF4-FFF2-40B4-BE49-F238E27FC236}">
                <a16:creationId xmlns:a16="http://schemas.microsoft.com/office/drawing/2014/main" id="{8270543E-22F5-4EA6-939B-119FC91DED05}"/>
              </a:ext>
            </a:extLst>
          </p:cNvPr>
          <p:cNvPicPr>
            <a:picLocks noChangeAspect="1"/>
          </p:cNvPicPr>
          <p:nvPr/>
        </p:nvPicPr>
        <p:blipFill>
          <a:blip r:embed="rId4"/>
          <a:stretch>
            <a:fillRect/>
          </a:stretch>
        </p:blipFill>
        <p:spPr>
          <a:xfrm>
            <a:off x="8205901" y="5048997"/>
            <a:ext cx="1604027" cy="1604027"/>
          </a:xfrm>
          <a:prstGeom prst="rect">
            <a:avLst/>
          </a:prstGeom>
        </p:spPr>
      </p:pic>
      <p:pic>
        <p:nvPicPr>
          <p:cNvPr id="14" name="Imagem 13">
            <a:extLst>
              <a:ext uri="{FF2B5EF4-FFF2-40B4-BE49-F238E27FC236}">
                <a16:creationId xmlns:a16="http://schemas.microsoft.com/office/drawing/2014/main" id="{5DC8C958-02D8-4D7E-8E0A-BD1A158C91C4}"/>
              </a:ext>
            </a:extLst>
          </p:cNvPr>
          <p:cNvPicPr>
            <a:picLocks noChangeAspect="1"/>
          </p:cNvPicPr>
          <p:nvPr/>
        </p:nvPicPr>
        <p:blipFill>
          <a:blip r:embed="rId5"/>
          <a:stretch>
            <a:fillRect/>
          </a:stretch>
        </p:blipFill>
        <p:spPr>
          <a:xfrm>
            <a:off x="3521372" y="5546962"/>
            <a:ext cx="2358766" cy="1142114"/>
          </a:xfrm>
          <a:prstGeom prst="rect">
            <a:avLst/>
          </a:prstGeom>
        </p:spPr>
      </p:pic>
      <p:pic>
        <p:nvPicPr>
          <p:cNvPr id="16" name="Imagem 15">
            <a:extLst>
              <a:ext uri="{FF2B5EF4-FFF2-40B4-BE49-F238E27FC236}">
                <a16:creationId xmlns:a16="http://schemas.microsoft.com/office/drawing/2014/main" id="{32CA2811-E802-45E3-A77F-FF24A9F7E449}"/>
              </a:ext>
            </a:extLst>
          </p:cNvPr>
          <p:cNvPicPr>
            <a:picLocks noChangeAspect="1"/>
          </p:cNvPicPr>
          <p:nvPr/>
        </p:nvPicPr>
        <p:blipFill>
          <a:blip r:embed="rId6"/>
          <a:stretch>
            <a:fillRect/>
          </a:stretch>
        </p:blipFill>
        <p:spPr>
          <a:xfrm>
            <a:off x="1127057" y="5517177"/>
            <a:ext cx="1959413" cy="1128147"/>
          </a:xfrm>
          <a:prstGeom prst="rect">
            <a:avLst/>
          </a:prstGeom>
        </p:spPr>
      </p:pic>
      <p:pic>
        <p:nvPicPr>
          <p:cNvPr id="13" name="Imagem 12" descr="Uma imagem com interior, parede, vermelho, quarto&#10;&#10;Descrição gerada automaticamente">
            <a:extLst>
              <a:ext uri="{FF2B5EF4-FFF2-40B4-BE49-F238E27FC236}">
                <a16:creationId xmlns:a16="http://schemas.microsoft.com/office/drawing/2014/main" id="{C9B9AEAC-0C1F-4D2E-975C-27553AC853F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144701" y="3429000"/>
            <a:ext cx="1746893" cy="1310170"/>
          </a:xfrm>
          <a:prstGeom prst="rect">
            <a:avLst/>
          </a:prstGeom>
        </p:spPr>
      </p:pic>
      <p:pic>
        <p:nvPicPr>
          <p:cNvPr id="19" name="Imagem 18">
            <a:extLst>
              <a:ext uri="{FF2B5EF4-FFF2-40B4-BE49-F238E27FC236}">
                <a16:creationId xmlns:a16="http://schemas.microsoft.com/office/drawing/2014/main" id="{4825B4BC-3114-48F8-BFE0-ABAB1E5880C7}"/>
              </a:ext>
            </a:extLst>
          </p:cNvPr>
          <p:cNvPicPr>
            <a:picLocks noChangeAspect="1"/>
          </p:cNvPicPr>
          <p:nvPr/>
        </p:nvPicPr>
        <p:blipFill>
          <a:blip r:embed="rId8"/>
          <a:stretch>
            <a:fillRect/>
          </a:stretch>
        </p:blipFill>
        <p:spPr>
          <a:xfrm>
            <a:off x="10144701" y="1769824"/>
            <a:ext cx="1746893" cy="1349024"/>
          </a:xfrm>
          <a:prstGeom prst="rect">
            <a:avLst/>
          </a:prstGeom>
        </p:spPr>
      </p:pic>
      <p:pic>
        <p:nvPicPr>
          <p:cNvPr id="23" name="Imagem 22">
            <a:extLst>
              <a:ext uri="{FF2B5EF4-FFF2-40B4-BE49-F238E27FC236}">
                <a16:creationId xmlns:a16="http://schemas.microsoft.com/office/drawing/2014/main" id="{7924F8D6-B865-4619-B26A-5B825A65E9DC}"/>
              </a:ext>
            </a:extLst>
          </p:cNvPr>
          <p:cNvPicPr>
            <a:picLocks noChangeAspect="1"/>
          </p:cNvPicPr>
          <p:nvPr/>
        </p:nvPicPr>
        <p:blipFill>
          <a:blip r:embed="rId9"/>
          <a:stretch>
            <a:fillRect/>
          </a:stretch>
        </p:blipFill>
        <p:spPr>
          <a:xfrm>
            <a:off x="8161691" y="2790496"/>
            <a:ext cx="1692446" cy="1971961"/>
          </a:xfrm>
          <a:prstGeom prst="rect">
            <a:avLst/>
          </a:prstGeom>
        </p:spPr>
      </p:pic>
      <p:pic>
        <p:nvPicPr>
          <p:cNvPr id="15" name="Imagem 14" descr="Uma imagem com texto, ClipArt, gráficos de vetor&#10;&#10;Descrição gerada automaticamente">
            <a:extLst>
              <a:ext uri="{FF2B5EF4-FFF2-40B4-BE49-F238E27FC236}">
                <a16:creationId xmlns:a16="http://schemas.microsoft.com/office/drawing/2014/main" id="{9A6D0482-12DE-4536-911F-029D2BD368C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120095" y="5146501"/>
            <a:ext cx="1650904" cy="1604027"/>
          </a:xfrm>
          <a:prstGeom prst="rect">
            <a:avLst/>
          </a:prstGeom>
        </p:spPr>
      </p:pic>
      <p:cxnSp>
        <p:nvCxnSpPr>
          <p:cNvPr id="18" name="Conexão reta 17">
            <a:extLst>
              <a:ext uri="{FF2B5EF4-FFF2-40B4-BE49-F238E27FC236}">
                <a16:creationId xmlns:a16="http://schemas.microsoft.com/office/drawing/2014/main" id="{419102B7-FCF0-4940-A4D6-F8CCD6F6F699}"/>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20" name="CaixaDeTexto 19">
            <a:extLst>
              <a:ext uri="{FF2B5EF4-FFF2-40B4-BE49-F238E27FC236}">
                <a16:creationId xmlns:a16="http://schemas.microsoft.com/office/drawing/2014/main" id="{4D747B94-DA20-4661-85A7-6D89AC0677A9}"/>
              </a:ext>
            </a:extLst>
          </p:cNvPr>
          <p:cNvSpPr txBox="1"/>
          <p:nvPr/>
        </p:nvSpPr>
        <p:spPr>
          <a:xfrm>
            <a:off x="2759262" y="512101"/>
            <a:ext cx="3882986" cy="584775"/>
          </a:xfrm>
          <a:prstGeom prst="rect">
            <a:avLst/>
          </a:prstGeom>
          <a:noFill/>
        </p:spPr>
        <p:txBody>
          <a:bodyPr wrap="none" rtlCol="0">
            <a:spAutoFit/>
          </a:bodyPr>
          <a:lstStyle/>
          <a:p>
            <a:r>
              <a:rPr lang="pt-PT" sz="3200" b="1" dirty="0">
                <a:solidFill>
                  <a:srgbClr val="537893"/>
                </a:solidFill>
              </a:rPr>
              <a:t>Campanhas e Eventos</a:t>
            </a:r>
          </a:p>
        </p:txBody>
      </p:sp>
    </p:spTree>
    <p:extLst>
      <p:ext uri="{BB962C8B-B14F-4D97-AF65-F5344CB8AC3E}">
        <p14:creationId xmlns:p14="http://schemas.microsoft.com/office/powerpoint/2010/main" val="1361110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239190AA-299C-4FE3-B000-C559F9CF78F9}"/>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C449BA5D-A2B6-45C1-88A9-7058A9B53C48}"/>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BB9ECDA5-2A3C-4258-AD2D-A4B72C9A97D9}"/>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2999AB5E-48D7-4904-8C72-6A42A21D1829}"/>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DF1FCC7B-1A57-4C25-BE10-5CF9A62E8241}"/>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77174295-70A4-4BC9-B49F-7BCC02B83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graphicFrame>
        <p:nvGraphicFramePr>
          <p:cNvPr id="10" name="Tabela 9">
            <a:extLst>
              <a:ext uri="{FF2B5EF4-FFF2-40B4-BE49-F238E27FC236}">
                <a16:creationId xmlns:a16="http://schemas.microsoft.com/office/drawing/2014/main" id="{4AD529B3-3E81-42A4-BC82-A9C278F19DE4}"/>
              </a:ext>
            </a:extLst>
          </p:cNvPr>
          <p:cNvGraphicFramePr>
            <a:graphicFrameLocks noGrp="1"/>
          </p:cNvGraphicFramePr>
          <p:nvPr>
            <p:extLst>
              <p:ext uri="{D42A27DB-BD31-4B8C-83A1-F6EECF244321}">
                <p14:modId xmlns:p14="http://schemas.microsoft.com/office/powerpoint/2010/main" val="131593604"/>
              </p:ext>
            </p:extLst>
          </p:nvPr>
        </p:nvGraphicFramePr>
        <p:xfrm>
          <a:off x="2705493" y="1628837"/>
          <a:ext cx="7981754" cy="4100988"/>
        </p:xfrm>
        <a:graphic>
          <a:graphicData uri="http://schemas.openxmlformats.org/drawingml/2006/table">
            <a:tbl>
              <a:tblPr>
                <a:tableStyleId>{5C22544A-7EE6-4342-B048-85BDC9FD1C3A}</a:tableStyleId>
              </a:tblPr>
              <a:tblGrid>
                <a:gridCol w="3430754">
                  <a:extLst>
                    <a:ext uri="{9D8B030D-6E8A-4147-A177-3AD203B41FA5}">
                      <a16:colId xmlns:a16="http://schemas.microsoft.com/office/drawing/2014/main" val="2383041373"/>
                    </a:ext>
                  </a:extLst>
                </a:gridCol>
                <a:gridCol w="1376969">
                  <a:extLst>
                    <a:ext uri="{9D8B030D-6E8A-4147-A177-3AD203B41FA5}">
                      <a16:colId xmlns:a16="http://schemas.microsoft.com/office/drawing/2014/main" val="3331029269"/>
                    </a:ext>
                  </a:extLst>
                </a:gridCol>
                <a:gridCol w="1376969">
                  <a:extLst>
                    <a:ext uri="{9D8B030D-6E8A-4147-A177-3AD203B41FA5}">
                      <a16:colId xmlns:a16="http://schemas.microsoft.com/office/drawing/2014/main" val="3471611671"/>
                    </a:ext>
                  </a:extLst>
                </a:gridCol>
                <a:gridCol w="1797062">
                  <a:extLst>
                    <a:ext uri="{9D8B030D-6E8A-4147-A177-3AD203B41FA5}">
                      <a16:colId xmlns:a16="http://schemas.microsoft.com/office/drawing/2014/main" val="3453644717"/>
                    </a:ext>
                  </a:extLst>
                </a:gridCol>
              </a:tblGrid>
              <a:tr h="495177">
                <a:tc>
                  <a:txBody>
                    <a:bodyPr/>
                    <a:lstStyle/>
                    <a:p>
                      <a:pPr algn="ctr" fontAlgn="ctr"/>
                      <a:r>
                        <a:rPr lang="pt-PT" sz="1600" b="1" u="none" strike="noStrike" dirty="0">
                          <a:solidFill>
                            <a:srgbClr val="3A5468"/>
                          </a:solidFill>
                          <a:effectLst/>
                        </a:rPr>
                        <a:t>Entidade</a:t>
                      </a:r>
                      <a:endParaRPr lang="pt-PT" sz="1600" b="1" i="0" u="none" strike="noStrike" dirty="0">
                        <a:solidFill>
                          <a:srgbClr val="3A5468"/>
                        </a:solidFill>
                        <a:effectLst/>
                        <a:latin typeface="Calibri" panose="020F0502020204030204" pitchFamily="34" charset="0"/>
                      </a:endParaRPr>
                    </a:p>
                  </a:txBody>
                  <a:tcPr marL="6350" marR="6350" marT="6350" marB="0" anchor="ctr"/>
                </a:tc>
                <a:tc>
                  <a:txBody>
                    <a:bodyPr/>
                    <a:lstStyle/>
                    <a:p>
                      <a:pPr algn="ctr" fontAlgn="ctr"/>
                      <a:r>
                        <a:rPr lang="pt-PT" sz="1600" b="1" u="none" strike="noStrike" dirty="0">
                          <a:solidFill>
                            <a:srgbClr val="3A5468"/>
                          </a:solidFill>
                          <a:effectLst/>
                        </a:rPr>
                        <a:t>Positiva</a:t>
                      </a:r>
                      <a:endParaRPr lang="pt-PT" sz="1600" b="1" i="0" u="none" strike="noStrike" dirty="0">
                        <a:solidFill>
                          <a:srgbClr val="3A5468"/>
                        </a:solidFill>
                        <a:effectLst/>
                        <a:latin typeface="Calibri" panose="020F0502020204030204" pitchFamily="34" charset="0"/>
                      </a:endParaRPr>
                    </a:p>
                  </a:txBody>
                  <a:tcPr marL="6350" marR="6350" marT="6350" marB="0" anchor="ctr"/>
                </a:tc>
                <a:tc>
                  <a:txBody>
                    <a:bodyPr/>
                    <a:lstStyle/>
                    <a:p>
                      <a:pPr algn="ctr" fontAlgn="ctr"/>
                      <a:r>
                        <a:rPr lang="pt-PT" sz="1600" b="1" u="none" strike="noStrike" dirty="0">
                          <a:solidFill>
                            <a:srgbClr val="3A5468"/>
                          </a:solidFill>
                          <a:effectLst/>
                        </a:rPr>
                        <a:t>Negativa</a:t>
                      </a:r>
                      <a:endParaRPr lang="pt-PT" sz="1600" b="1" i="0" u="none" strike="noStrike" dirty="0">
                        <a:solidFill>
                          <a:srgbClr val="3A5468"/>
                        </a:solidFill>
                        <a:effectLst/>
                        <a:latin typeface="Calibri" panose="020F0502020204030204" pitchFamily="34" charset="0"/>
                      </a:endParaRPr>
                    </a:p>
                  </a:txBody>
                  <a:tcPr marL="6350" marR="6350" marT="6350" marB="0" anchor="ctr"/>
                </a:tc>
                <a:tc>
                  <a:txBody>
                    <a:bodyPr/>
                    <a:lstStyle/>
                    <a:p>
                      <a:pPr algn="ctr" fontAlgn="ctr"/>
                      <a:r>
                        <a:rPr lang="pt-PT" sz="1600" b="1" u="none" strike="noStrike" dirty="0">
                          <a:solidFill>
                            <a:srgbClr val="3A5468"/>
                          </a:solidFill>
                          <a:effectLst/>
                        </a:rPr>
                        <a:t>Valor</a:t>
                      </a:r>
                      <a:endParaRPr lang="pt-PT" sz="1600" b="1" i="0" u="none" strike="noStrike" dirty="0">
                        <a:solidFill>
                          <a:srgbClr val="3A5468"/>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501446697"/>
                  </a:ext>
                </a:extLst>
              </a:tr>
              <a:tr h="315377">
                <a:tc>
                  <a:txBody>
                    <a:bodyPr/>
                    <a:lstStyle/>
                    <a:p>
                      <a:pPr algn="l" rtl="0" fontAlgn="b"/>
                      <a:r>
                        <a:rPr lang="pt-PT" sz="1600" b="1" u="none" strike="noStrike">
                          <a:solidFill>
                            <a:srgbClr val="3A5468"/>
                          </a:solidFill>
                          <a:effectLst/>
                        </a:rPr>
                        <a:t>   ISC ( Ito Supporting Comity)</a:t>
                      </a:r>
                      <a:endParaRPr lang="pt-PT" sz="1600" b="1" i="0" u="none" strike="noStrike">
                        <a:solidFill>
                          <a:srgbClr val="3A5468"/>
                        </a:solidFill>
                        <a:effectLst/>
                        <a:latin typeface="Calibri" panose="020F0502020204030204" pitchFamily="34" charset="0"/>
                      </a:endParaRPr>
                    </a:p>
                  </a:txBody>
                  <a:tcPr marL="6350" marR="6350" marT="6350" marB="0" anchor="b"/>
                </a:tc>
                <a:tc>
                  <a:txBody>
                    <a:bodyPr/>
                    <a:lstStyle/>
                    <a:p>
                      <a:pPr algn="ctr" fontAlgn="ctr"/>
                      <a:r>
                        <a:rPr lang="pt-PT" sz="1600" b="1" u="none" strike="noStrike">
                          <a:solidFill>
                            <a:srgbClr val="3A5468"/>
                          </a:solidFill>
                          <a:effectLst/>
                        </a:rPr>
                        <a:t>X</a:t>
                      </a:r>
                      <a:endParaRPr lang="pt-PT" sz="1600" b="1" i="0" u="none" strike="noStrike">
                        <a:solidFill>
                          <a:srgbClr val="3A5468"/>
                        </a:solidFill>
                        <a:effectLst/>
                        <a:latin typeface="Calibri" panose="020F0502020204030204" pitchFamily="34" charset="0"/>
                      </a:endParaRPr>
                    </a:p>
                  </a:txBody>
                  <a:tcPr marL="6350" marR="6350" marT="6350" marB="0" anchor="ctr"/>
                </a:tc>
                <a:tc>
                  <a:txBody>
                    <a:bodyPr/>
                    <a:lstStyle/>
                    <a:p>
                      <a:pPr algn="ctr" fontAlgn="ctr"/>
                      <a:r>
                        <a:rPr lang="pt-PT" sz="1600" b="1" u="none" strike="noStrike">
                          <a:solidFill>
                            <a:srgbClr val="3A5468"/>
                          </a:solidFill>
                          <a:effectLst/>
                        </a:rPr>
                        <a:t> </a:t>
                      </a:r>
                      <a:endParaRPr lang="pt-PT" sz="1600" b="1" i="0" u="none" strike="noStrike">
                        <a:solidFill>
                          <a:srgbClr val="3A5468"/>
                        </a:solidFill>
                        <a:effectLst/>
                        <a:latin typeface="Calibri" panose="020F0502020204030204" pitchFamily="34" charset="0"/>
                      </a:endParaRPr>
                    </a:p>
                  </a:txBody>
                  <a:tcPr marL="6350" marR="6350" marT="6350" marB="0" anchor="ctr"/>
                </a:tc>
                <a:tc>
                  <a:txBody>
                    <a:bodyPr/>
                    <a:lstStyle/>
                    <a:p>
                      <a:pPr algn="ctr" rtl="0" fontAlgn="ctr"/>
                      <a:r>
                        <a:rPr lang="pt-PT" sz="1600" b="1" u="none" strike="noStrike" dirty="0">
                          <a:solidFill>
                            <a:srgbClr val="3A5468"/>
                          </a:solidFill>
                          <a:effectLst/>
                        </a:rPr>
                        <a:t>11 420,00 €</a:t>
                      </a:r>
                      <a:endParaRPr lang="pt-PT" sz="1600" b="1" i="0" u="none" strike="noStrike" dirty="0">
                        <a:solidFill>
                          <a:srgbClr val="3A5468"/>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962444921"/>
                  </a:ext>
                </a:extLst>
              </a:tr>
              <a:tr h="315377">
                <a:tc>
                  <a:txBody>
                    <a:bodyPr/>
                    <a:lstStyle/>
                    <a:p>
                      <a:pPr algn="l" rtl="0" fontAlgn="b"/>
                      <a:r>
                        <a:rPr lang="pt-PT" sz="1600" b="1" u="none" strike="noStrike">
                          <a:solidFill>
                            <a:srgbClr val="3A5468"/>
                          </a:solidFill>
                          <a:effectLst/>
                        </a:rPr>
                        <a:t>   Fundação Millenium</a:t>
                      </a:r>
                      <a:endParaRPr lang="pt-PT" sz="1600" b="1" i="0" u="none" strike="noStrike">
                        <a:solidFill>
                          <a:srgbClr val="3A5468"/>
                        </a:solidFill>
                        <a:effectLst/>
                        <a:latin typeface="Calibri" panose="020F0502020204030204" pitchFamily="34" charset="0"/>
                      </a:endParaRPr>
                    </a:p>
                  </a:txBody>
                  <a:tcPr marL="6350" marR="6350" marT="6350" marB="0" anchor="b"/>
                </a:tc>
                <a:tc>
                  <a:txBody>
                    <a:bodyPr/>
                    <a:lstStyle/>
                    <a:p>
                      <a:pPr algn="ctr" fontAlgn="ctr"/>
                      <a:r>
                        <a:rPr lang="pt-PT" sz="1600" b="1" u="none" strike="noStrike">
                          <a:solidFill>
                            <a:srgbClr val="3A5468"/>
                          </a:solidFill>
                          <a:effectLst/>
                        </a:rPr>
                        <a:t>X</a:t>
                      </a:r>
                      <a:endParaRPr lang="pt-PT" sz="1600" b="1" i="0" u="none" strike="noStrike">
                        <a:solidFill>
                          <a:srgbClr val="3A5468"/>
                        </a:solidFill>
                        <a:effectLst/>
                        <a:latin typeface="Calibri" panose="020F0502020204030204" pitchFamily="34" charset="0"/>
                      </a:endParaRPr>
                    </a:p>
                  </a:txBody>
                  <a:tcPr marL="6350" marR="6350" marT="6350" marB="0" anchor="ctr"/>
                </a:tc>
                <a:tc>
                  <a:txBody>
                    <a:bodyPr/>
                    <a:lstStyle/>
                    <a:p>
                      <a:pPr algn="ctr" fontAlgn="ctr"/>
                      <a:r>
                        <a:rPr lang="pt-PT" sz="1600" b="1" u="none" strike="noStrike">
                          <a:solidFill>
                            <a:srgbClr val="3A5468"/>
                          </a:solidFill>
                          <a:effectLst/>
                        </a:rPr>
                        <a:t> </a:t>
                      </a:r>
                      <a:endParaRPr lang="pt-PT" sz="1600" b="1" i="0" u="none" strike="noStrike">
                        <a:solidFill>
                          <a:srgbClr val="3A5468"/>
                        </a:solidFill>
                        <a:effectLst/>
                        <a:latin typeface="Calibri" panose="020F0502020204030204" pitchFamily="34" charset="0"/>
                      </a:endParaRPr>
                    </a:p>
                  </a:txBody>
                  <a:tcPr marL="6350" marR="6350" marT="6350" marB="0" anchor="ctr"/>
                </a:tc>
                <a:tc>
                  <a:txBody>
                    <a:bodyPr/>
                    <a:lstStyle/>
                    <a:p>
                      <a:pPr algn="ctr" rtl="0" fontAlgn="ctr"/>
                      <a:r>
                        <a:rPr lang="pt-PT" sz="1600" b="1" u="none" strike="noStrike" dirty="0">
                          <a:solidFill>
                            <a:srgbClr val="3A5468"/>
                          </a:solidFill>
                          <a:effectLst/>
                        </a:rPr>
                        <a:t>10 000,00 €</a:t>
                      </a:r>
                      <a:endParaRPr lang="pt-PT" sz="1600" b="1" i="0" u="none" strike="noStrike" dirty="0">
                        <a:solidFill>
                          <a:srgbClr val="3A5468"/>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985886205"/>
                  </a:ext>
                </a:extLst>
              </a:tr>
              <a:tr h="315377">
                <a:tc>
                  <a:txBody>
                    <a:bodyPr/>
                    <a:lstStyle/>
                    <a:p>
                      <a:pPr algn="l" rtl="0" fontAlgn="b"/>
                      <a:r>
                        <a:rPr lang="pt-PT" sz="1600" b="1" u="none" strike="noStrike">
                          <a:solidFill>
                            <a:srgbClr val="3A5468"/>
                          </a:solidFill>
                          <a:effectLst/>
                        </a:rPr>
                        <a:t>   Associação D Pedro V</a:t>
                      </a:r>
                      <a:endParaRPr lang="pt-PT" sz="1600" b="1" i="0" u="none" strike="noStrike">
                        <a:solidFill>
                          <a:srgbClr val="3A5468"/>
                        </a:solidFill>
                        <a:effectLst/>
                        <a:latin typeface="Calibri" panose="020F0502020204030204" pitchFamily="34" charset="0"/>
                      </a:endParaRPr>
                    </a:p>
                  </a:txBody>
                  <a:tcPr marL="6350" marR="6350" marT="6350" marB="0" anchor="b"/>
                </a:tc>
                <a:tc>
                  <a:txBody>
                    <a:bodyPr/>
                    <a:lstStyle/>
                    <a:p>
                      <a:pPr algn="ctr" fontAlgn="ctr"/>
                      <a:r>
                        <a:rPr lang="pt-PT" sz="1600" b="1" u="none" strike="noStrike">
                          <a:solidFill>
                            <a:srgbClr val="3A5468"/>
                          </a:solidFill>
                          <a:effectLst/>
                        </a:rPr>
                        <a:t>X</a:t>
                      </a:r>
                      <a:endParaRPr lang="pt-PT" sz="1600" b="1" i="0" u="none" strike="noStrike">
                        <a:solidFill>
                          <a:srgbClr val="3A5468"/>
                        </a:solidFill>
                        <a:effectLst/>
                        <a:latin typeface="Calibri" panose="020F0502020204030204" pitchFamily="34" charset="0"/>
                      </a:endParaRPr>
                    </a:p>
                  </a:txBody>
                  <a:tcPr marL="6350" marR="6350" marT="6350" marB="0" anchor="ctr"/>
                </a:tc>
                <a:tc>
                  <a:txBody>
                    <a:bodyPr/>
                    <a:lstStyle/>
                    <a:p>
                      <a:pPr algn="ctr" fontAlgn="ctr"/>
                      <a:r>
                        <a:rPr lang="pt-PT" sz="1600" b="1" u="none" strike="noStrike">
                          <a:solidFill>
                            <a:srgbClr val="3A5468"/>
                          </a:solidFill>
                          <a:effectLst/>
                        </a:rPr>
                        <a:t> </a:t>
                      </a:r>
                      <a:endParaRPr lang="pt-PT" sz="1600" b="1" i="0" u="none" strike="noStrike">
                        <a:solidFill>
                          <a:srgbClr val="3A5468"/>
                        </a:solidFill>
                        <a:effectLst/>
                        <a:latin typeface="Calibri" panose="020F0502020204030204" pitchFamily="34" charset="0"/>
                      </a:endParaRPr>
                    </a:p>
                  </a:txBody>
                  <a:tcPr marL="6350" marR="6350" marT="6350" marB="0" anchor="ctr"/>
                </a:tc>
                <a:tc>
                  <a:txBody>
                    <a:bodyPr/>
                    <a:lstStyle/>
                    <a:p>
                      <a:pPr algn="ctr" rtl="0" fontAlgn="ctr"/>
                      <a:r>
                        <a:rPr lang="pt-PT" sz="1600" b="1" u="none" strike="noStrike" dirty="0">
                          <a:solidFill>
                            <a:srgbClr val="3A5468"/>
                          </a:solidFill>
                          <a:effectLst/>
                        </a:rPr>
                        <a:t>20 000,00 €</a:t>
                      </a:r>
                      <a:endParaRPr lang="pt-PT" sz="1600" b="1" i="0" u="none" strike="noStrike" dirty="0">
                        <a:solidFill>
                          <a:srgbClr val="3A5468"/>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58515032"/>
                  </a:ext>
                </a:extLst>
              </a:tr>
              <a:tr h="315377">
                <a:tc>
                  <a:txBody>
                    <a:bodyPr/>
                    <a:lstStyle/>
                    <a:p>
                      <a:pPr algn="l" rtl="0" fontAlgn="b"/>
                      <a:r>
                        <a:rPr lang="pt-PT" sz="1600" b="1" u="none" strike="noStrike">
                          <a:solidFill>
                            <a:srgbClr val="3A5468"/>
                          </a:solidFill>
                          <a:effectLst/>
                        </a:rPr>
                        <a:t>   Porticus</a:t>
                      </a:r>
                      <a:endParaRPr lang="pt-PT" sz="1600" b="1" i="0" u="none" strike="noStrike">
                        <a:solidFill>
                          <a:srgbClr val="3A5468"/>
                        </a:solidFill>
                        <a:effectLst/>
                        <a:latin typeface="Calibri" panose="020F0502020204030204" pitchFamily="34" charset="0"/>
                      </a:endParaRPr>
                    </a:p>
                  </a:txBody>
                  <a:tcPr marL="6350" marR="6350" marT="6350" marB="0" anchor="b"/>
                </a:tc>
                <a:tc>
                  <a:txBody>
                    <a:bodyPr/>
                    <a:lstStyle/>
                    <a:p>
                      <a:pPr algn="ctr" fontAlgn="ctr"/>
                      <a:r>
                        <a:rPr lang="pt-PT" sz="1600" b="1" u="none" strike="noStrike">
                          <a:solidFill>
                            <a:srgbClr val="3A5468"/>
                          </a:solidFill>
                          <a:effectLst/>
                        </a:rPr>
                        <a:t>X</a:t>
                      </a:r>
                      <a:endParaRPr lang="pt-PT" sz="1600" b="1" i="0" u="none" strike="noStrike">
                        <a:solidFill>
                          <a:srgbClr val="3A5468"/>
                        </a:solidFill>
                        <a:effectLst/>
                        <a:latin typeface="Calibri" panose="020F0502020204030204" pitchFamily="34" charset="0"/>
                      </a:endParaRPr>
                    </a:p>
                  </a:txBody>
                  <a:tcPr marL="6350" marR="6350" marT="6350" marB="0" anchor="ctr"/>
                </a:tc>
                <a:tc>
                  <a:txBody>
                    <a:bodyPr/>
                    <a:lstStyle/>
                    <a:p>
                      <a:pPr algn="ctr" fontAlgn="ctr"/>
                      <a:r>
                        <a:rPr lang="pt-PT" sz="1600" b="1" u="none" strike="noStrike">
                          <a:solidFill>
                            <a:srgbClr val="3A5468"/>
                          </a:solidFill>
                          <a:effectLst/>
                        </a:rPr>
                        <a:t> </a:t>
                      </a:r>
                      <a:endParaRPr lang="pt-PT" sz="1600" b="1" i="0" u="none" strike="noStrike">
                        <a:solidFill>
                          <a:srgbClr val="3A5468"/>
                        </a:solidFill>
                        <a:effectLst/>
                        <a:latin typeface="Calibri" panose="020F0502020204030204" pitchFamily="34" charset="0"/>
                      </a:endParaRPr>
                    </a:p>
                  </a:txBody>
                  <a:tcPr marL="6350" marR="6350" marT="6350" marB="0" anchor="ctr"/>
                </a:tc>
                <a:tc>
                  <a:txBody>
                    <a:bodyPr/>
                    <a:lstStyle/>
                    <a:p>
                      <a:pPr algn="ctr" rtl="0" fontAlgn="ctr"/>
                      <a:r>
                        <a:rPr lang="pt-PT" sz="1600" b="1" u="none" strike="noStrike" dirty="0">
                          <a:solidFill>
                            <a:srgbClr val="3A5468"/>
                          </a:solidFill>
                          <a:effectLst/>
                        </a:rPr>
                        <a:t>20 000,00 €</a:t>
                      </a:r>
                      <a:endParaRPr lang="pt-PT" sz="1600" b="1" i="0" u="none" strike="noStrike" dirty="0">
                        <a:solidFill>
                          <a:srgbClr val="3A5468"/>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92465360"/>
                  </a:ext>
                </a:extLst>
              </a:tr>
              <a:tr h="315377">
                <a:tc>
                  <a:txBody>
                    <a:bodyPr/>
                    <a:lstStyle/>
                    <a:p>
                      <a:pPr algn="l" rtl="0" fontAlgn="b"/>
                      <a:r>
                        <a:rPr lang="pt-PT" sz="1600" b="1" u="none" strike="noStrike">
                          <a:solidFill>
                            <a:srgbClr val="3A5468"/>
                          </a:solidFill>
                          <a:effectLst/>
                        </a:rPr>
                        <a:t>   BPI</a:t>
                      </a:r>
                      <a:endParaRPr lang="pt-PT" sz="1600" b="1" i="0" u="none" strike="noStrike">
                        <a:solidFill>
                          <a:srgbClr val="3A5468"/>
                        </a:solidFill>
                        <a:effectLst/>
                        <a:latin typeface="Calibri" panose="020F0502020204030204" pitchFamily="34" charset="0"/>
                      </a:endParaRPr>
                    </a:p>
                  </a:txBody>
                  <a:tcPr marL="6350" marR="6350" marT="6350" marB="0" anchor="b"/>
                </a:tc>
                <a:tc>
                  <a:txBody>
                    <a:bodyPr/>
                    <a:lstStyle/>
                    <a:p>
                      <a:pPr algn="ctr" fontAlgn="ctr"/>
                      <a:r>
                        <a:rPr lang="pt-PT" sz="1600" b="1" u="none" strike="noStrike">
                          <a:solidFill>
                            <a:srgbClr val="3A5468"/>
                          </a:solidFill>
                          <a:effectLst/>
                        </a:rPr>
                        <a:t> </a:t>
                      </a:r>
                      <a:endParaRPr lang="pt-PT" sz="1600" b="1" i="0" u="none" strike="noStrike">
                        <a:solidFill>
                          <a:srgbClr val="3A5468"/>
                        </a:solidFill>
                        <a:effectLst/>
                        <a:latin typeface="Calibri" panose="020F0502020204030204" pitchFamily="34" charset="0"/>
                      </a:endParaRPr>
                    </a:p>
                  </a:txBody>
                  <a:tcPr marL="6350" marR="6350" marT="6350" marB="0" anchor="ctr"/>
                </a:tc>
                <a:tc>
                  <a:txBody>
                    <a:bodyPr/>
                    <a:lstStyle/>
                    <a:p>
                      <a:pPr algn="ctr" fontAlgn="ctr"/>
                      <a:r>
                        <a:rPr lang="pt-PT" sz="1600" b="1" u="none" strike="noStrike">
                          <a:solidFill>
                            <a:srgbClr val="3A5468"/>
                          </a:solidFill>
                          <a:effectLst/>
                        </a:rPr>
                        <a:t>X</a:t>
                      </a:r>
                      <a:endParaRPr lang="pt-PT" sz="1600" b="1" i="0" u="none" strike="noStrike">
                        <a:solidFill>
                          <a:srgbClr val="3A5468"/>
                        </a:solidFill>
                        <a:effectLst/>
                        <a:latin typeface="Calibri" panose="020F0502020204030204" pitchFamily="34" charset="0"/>
                      </a:endParaRPr>
                    </a:p>
                  </a:txBody>
                  <a:tcPr marL="6350" marR="6350" marT="6350" marB="0" anchor="ctr"/>
                </a:tc>
                <a:tc>
                  <a:txBody>
                    <a:bodyPr/>
                    <a:lstStyle/>
                    <a:p>
                      <a:pPr algn="ctr" rtl="0" fontAlgn="ctr"/>
                      <a:r>
                        <a:rPr lang="pt-PT" sz="1600" b="1" u="none" strike="noStrike" dirty="0">
                          <a:solidFill>
                            <a:srgbClr val="3A5468"/>
                          </a:solidFill>
                          <a:effectLst/>
                        </a:rPr>
                        <a:t>0,00 €</a:t>
                      </a:r>
                      <a:endParaRPr lang="pt-PT" sz="1600" b="1" i="0" u="none" strike="noStrike" dirty="0">
                        <a:solidFill>
                          <a:srgbClr val="3A5468"/>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103301381"/>
                  </a:ext>
                </a:extLst>
              </a:tr>
              <a:tr h="315377">
                <a:tc>
                  <a:txBody>
                    <a:bodyPr/>
                    <a:lstStyle/>
                    <a:p>
                      <a:pPr algn="l" rtl="0" fontAlgn="b"/>
                      <a:r>
                        <a:rPr lang="pt-PT" sz="1600" b="1" u="none" strike="noStrike">
                          <a:solidFill>
                            <a:srgbClr val="3A5468"/>
                          </a:solidFill>
                          <a:effectLst/>
                        </a:rPr>
                        <a:t>  Gulbenkian</a:t>
                      </a:r>
                      <a:endParaRPr lang="pt-PT" sz="1600" b="1" i="0" u="none" strike="noStrike">
                        <a:solidFill>
                          <a:srgbClr val="3A5468"/>
                        </a:solidFill>
                        <a:effectLst/>
                        <a:latin typeface="Calibri" panose="020F0502020204030204" pitchFamily="34" charset="0"/>
                      </a:endParaRPr>
                    </a:p>
                  </a:txBody>
                  <a:tcPr marL="6350" marR="6350" marT="6350" marB="0" anchor="b"/>
                </a:tc>
                <a:tc>
                  <a:txBody>
                    <a:bodyPr/>
                    <a:lstStyle/>
                    <a:p>
                      <a:pPr algn="ctr" fontAlgn="ctr"/>
                      <a:r>
                        <a:rPr lang="pt-PT" sz="1600" b="1" u="none" strike="noStrike">
                          <a:solidFill>
                            <a:srgbClr val="3A5468"/>
                          </a:solidFill>
                          <a:effectLst/>
                        </a:rPr>
                        <a:t> </a:t>
                      </a:r>
                      <a:endParaRPr lang="pt-PT" sz="1600" b="1" i="0" u="none" strike="noStrike">
                        <a:solidFill>
                          <a:srgbClr val="3A5468"/>
                        </a:solidFill>
                        <a:effectLst/>
                        <a:latin typeface="Calibri" panose="020F0502020204030204" pitchFamily="34" charset="0"/>
                      </a:endParaRPr>
                    </a:p>
                  </a:txBody>
                  <a:tcPr marL="6350" marR="6350" marT="6350" marB="0" anchor="ctr"/>
                </a:tc>
                <a:tc>
                  <a:txBody>
                    <a:bodyPr/>
                    <a:lstStyle/>
                    <a:p>
                      <a:pPr algn="ctr" fontAlgn="ctr"/>
                      <a:r>
                        <a:rPr lang="pt-PT" sz="1600" b="1" u="none" strike="noStrike">
                          <a:solidFill>
                            <a:srgbClr val="3A5468"/>
                          </a:solidFill>
                          <a:effectLst/>
                        </a:rPr>
                        <a:t>X</a:t>
                      </a:r>
                      <a:endParaRPr lang="pt-PT" sz="1600" b="1" i="0" u="none" strike="noStrike">
                        <a:solidFill>
                          <a:srgbClr val="3A5468"/>
                        </a:solidFill>
                        <a:effectLst/>
                        <a:latin typeface="Calibri" panose="020F0502020204030204" pitchFamily="34" charset="0"/>
                      </a:endParaRPr>
                    </a:p>
                  </a:txBody>
                  <a:tcPr marL="6350" marR="6350" marT="6350" marB="0" anchor="ctr"/>
                </a:tc>
                <a:tc>
                  <a:txBody>
                    <a:bodyPr/>
                    <a:lstStyle/>
                    <a:p>
                      <a:pPr algn="ctr" rtl="0" fontAlgn="ctr"/>
                      <a:r>
                        <a:rPr lang="pt-PT" sz="1600" b="1" u="none" strike="noStrike" dirty="0">
                          <a:solidFill>
                            <a:srgbClr val="3A5468"/>
                          </a:solidFill>
                          <a:effectLst/>
                        </a:rPr>
                        <a:t>0,00 €</a:t>
                      </a:r>
                      <a:endParaRPr lang="pt-PT" sz="1600" b="1" i="0" u="none" strike="noStrike" dirty="0">
                        <a:solidFill>
                          <a:srgbClr val="3A5468"/>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200560511"/>
                  </a:ext>
                </a:extLst>
              </a:tr>
              <a:tr h="315377">
                <a:tc>
                  <a:txBody>
                    <a:bodyPr/>
                    <a:lstStyle/>
                    <a:p>
                      <a:pPr algn="l" rtl="0" fontAlgn="b"/>
                      <a:r>
                        <a:rPr lang="pt-PT" sz="1600" b="1" u="none" strike="noStrike">
                          <a:solidFill>
                            <a:srgbClr val="3A5468"/>
                          </a:solidFill>
                          <a:effectLst/>
                        </a:rPr>
                        <a:t>   Delloitte</a:t>
                      </a:r>
                      <a:endParaRPr lang="pt-PT" sz="1600" b="1" i="0" u="none" strike="noStrike">
                        <a:solidFill>
                          <a:srgbClr val="3A5468"/>
                        </a:solidFill>
                        <a:effectLst/>
                        <a:latin typeface="Calibri" panose="020F0502020204030204" pitchFamily="34" charset="0"/>
                      </a:endParaRPr>
                    </a:p>
                  </a:txBody>
                  <a:tcPr marL="6350" marR="6350" marT="6350" marB="0" anchor="b"/>
                </a:tc>
                <a:tc>
                  <a:txBody>
                    <a:bodyPr/>
                    <a:lstStyle/>
                    <a:p>
                      <a:pPr algn="ctr" fontAlgn="ctr"/>
                      <a:r>
                        <a:rPr lang="pt-PT" sz="1600" b="1" u="none" strike="noStrike">
                          <a:solidFill>
                            <a:srgbClr val="3A5468"/>
                          </a:solidFill>
                          <a:effectLst/>
                        </a:rPr>
                        <a:t> </a:t>
                      </a:r>
                      <a:endParaRPr lang="pt-PT" sz="1600" b="1" i="0" u="none" strike="noStrike">
                        <a:solidFill>
                          <a:srgbClr val="3A5468"/>
                        </a:solidFill>
                        <a:effectLst/>
                        <a:latin typeface="Calibri" panose="020F0502020204030204" pitchFamily="34" charset="0"/>
                      </a:endParaRPr>
                    </a:p>
                  </a:txBody>
                  <a:tcPr marL="6350" marR="6350" marT="6350" marB="0" anchor="ctr"/>
                </a:tc>
                <a:tc>
                  <a:txBody>
                    <a:bodyPr/>
                    <a:lstStyle/>
                    <a:p>
                      <a:pPr algn="ctr" fontAlgn="ctr"/>
                      <a:r>
                        <a:rPr lang="pt-PT" sz="1600" b="1" u="none" strike="noStrike">
                          <a:solidFill>
                            <a:srgbClr val="3A5468"/>
                          </a:solidFill>
                          <a:effectLst/>
                        </a:rPr>
                        <a:t>X</a:t>
                      </a:r>
                      <a:endParaRPr lang="pt-PT" sz="1600" b="1" i="0" u="none" strike="noStrike">
                        <a:solidFill>
                          <a:srgbClr val="3A5468"/>
                        </a:solidFill>
                        <a:effectLst/>
                        <a:latin typeface="Calibri" panose="020F0502020204030204" pitchFamily="34" charset="0"/>
                      </a:endParaRPr>
                    </a:p>
                  </a:txBody>
                  <a:tcPr marL="6350" marR="6350" marT="6350" marB="0" anchor="ctr"/>
                </a:tc>
                <a:tc>
                  <a:txBody>
                    <a:bodyPr/>
                    <a:lstStyle/>
                    <a:p>
                      <a:pPr algn="ctr" rtl="0" fontAlgn="ctr"/>
                      <a:r>
                        <a:rPr lang="pt-PT" sz="1600" b="1" u="none" strike="noStrike" dirty="0">
                          <a:solidFill>
                            <a:srgbClr val="3A5468"/>
                          </a:solidFill>
                          <a:effectLst/>
                        </a:rPr>
                        <a:t>0,00 €</a:t>
                      </a:r>
                      <a:endParaRPr lang="pt-PT" sz="1600" b="1" i="0" u="none" strike="noStrike" dirty="0">
                        <a:solidFill>
                          <a:srgbClr val="3A5468"/>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006861383"/>
                  </a:ext>
                </a:extLst>
              </a:tr>
              <a:tr h="315377">
                <a:tc>
                  <a:txBody>
                    <a:bodyPr/>
                    <a:lstStyle/>
                    <a:p>
                      <a:pPr algn="l" rtl="0" fontAlgn="b"/>
                      <a:r>
                        <a:rPr lang="pt-PT" sz="1600" b="1" u="none" strike="noStrike">
                          <a:solidFill>
                            <a:srgbClr val="3A5468"/>
                          </a:solidFill>
                          <a:effectLst/>
                        </a:rPr>
                        <a:t>   SIC Esperança</a:t>
                      </a:r>
                      <a:endParaRPr lang="pt-PT" sz="1600" b="1" i="0" u="none" strike="noStrike">
                        <a:solidFill>
                          <a:srgbClr val="3A5468"/>
                        </a:solidFill>
                        <a:effectLst/>
                        <a:latin typeface="Calibri" panose="020F0502020204030204" pitchFamily="34" charset="0"/>
                      </a:endParaRPr>
                    </a:p>
                  </a:txBody>
                  <a:tcPr marL="6350" marR="6350" marT="6350" marB="0" anchor="b"/>
                </a:tc>
                <a:tc>
                  <a:txBody>
                    <a:bodyPr/>
                    <a:lstStyle/>
                    <a:p>
                      <a:pPr algn="ctr" fontAlgn="ctr"/>
                      <a:r>
                        <a:rPr lang="pt-PT" sz="1600" b="1" u="none" strike="noStrike">
                          <a:solidFill>
                            <a:srgbClr val="3A5468"/>
                          </a:solidFill>
                          <a:effectLst/>
                        </a:rPr>
                        <a:t> </a:t>
                      </a:r>
                      <a:endParaRPr lang="pt-PT" sz="1600" b="1" i="0" u="none" strike="noStrike">
                        <a:solidFill>
                          <a:srgbClr val="3A5468"/>
                        </a:solidFill>
                        <a:effectLst/>
                        <a:latin typeface="Calibri" panose="020F0502020204030204" pitchFamily="34" charset="0"/>
                      </a:endParaRPr>
                    </a:p>
                  </a:txBody>
                  <a:tcPr marL="6350" marR="6350" marT="6350" marB="0" anchor="ctr"/>
                </a:tc>
                <a:tc>
                  <a:txBody>
                    <a:bodyPr/>
                    <a:lstStyle/>
                    <a:p>
                      <a:pPr algn="ctr" fontAlgn="ctr"/>
                      <a:r>
                        <a:rPr lang="pt-PT" sz="1600" b="1" u="none" strike="noStrike">
                          <a:solidFill>
                            <a:srgbClr val="3A5468"/>
                          </a:solidFill>
                          <a:effectLst/>
                        </a:rPr>
                        <a:t>X</a:t>
                      </a:r>
                      <a:endParaRPr lang="pt-PT" sz="1600" b="1" i="0" u="none" strike="noStrike">
                        <a:solidFill>
                          <a:srgbClr val="3A5468"/>
                        </a:solidFill>
                        <a:effectLst/>
                        <a:latin typeface="Calibri" panose="020F0502020204030204" pitchFamily="34" charset="0"/>
                      </a:endParaRPr>
                    </a:p>
                  </a:txBody>
                  <a:tcPr marL="6350" marR="6350" marT="6350" marB="0" anchor="ctr"/>
                </a:tc>
                <a:tc>
                  <a:txBody>
                    <a:bodyPr/>
                    <a:lstStyle/>
                    <a:p>
                      <a:pPr algn="ctr" rtl="0" fontAlgn="ctr"/>
                      <a:r>
                        <a:rPr lang="pt-PT" sz="1600" b="1" u="none" strike="noStrike" dirty="0">
                          <a:solidFill>
                            <a:srgbClr val="3A5468"/>
                          </a:solidFill>
                          <a:effectLst/>
                        </a:rPr>
                        <a:t>0,00 €</a:t>
                      </a:r>
                      <a:endParaRPr lang="pt-PT" sz="1600" b="1" i="0" u="none" strike="noStrike" dirty="0">
                        <a:solidFill>
                          <a:srgbClr val="3A5468"/>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533331889"/>
                  </a:ext>
                </a:extLst>
              </a:tr>
              <a:tr h="315377">
                <a:tc>
                  <a:txBody>
                    <a:bodyPr/>
                    <a:lstStyle/>
                    <a:p>
                      <a:pPr algn="l" rtl="0" fontAlgn="b"/>
                      <a:r>
                        <a:rPr lang="pt-PT" sz="1600" b="1" u="none" strike="noStrike">
                          <a:solidFill>
                            <a:srgbClr val="3A5468"/>
                          </a:solidFill>
                          <a:effectLst/>
                        </a:rPr>
                        <a:t>   RAAML</a:t>
                      </a:r>
                      <a:endParaRPr lang="pt-PT" sz="1600" b="1" i="0" u="none" strike="noStrike">
                        <a:solidFill>
                          <a:srgbClr val="3A5468"/>
                        </a:solidFill>
                        <a:effectLst/>
                        <a:latin typeface="Calibri" panose="020F0502020204030204" pitchFamily="34" charset="0"/>
                      </a:endParaRPr>
                    </a:p>
                  </a:txBody>
                  <a:tcPr marL="6350" marR="6350" marT="6350" marB="0" anchor="b"/>
                </a:tc>
                <a:tc gridSpan="2">
                  <a:txBody>
                    <a:bodyPr/>
                    <a:lstStyle/>
                    <a:p>
                      <a:pPr algn="ctr" fontAlgn="b"/>
                      <a:r>
                        <a:rPr lang="pt-PT" sz="1600" b="1" u="none" strike="noStrike">
                          <a:solidFill>
                            <a:srgbClr val="3A5468"/>
                          </a:solidFill>
                          <a:effectLst/>
                        </a:rPr>
                        <a:t>Aguardamos resposta</a:t>
                      </a:r>
                      <a:endParaRPr lang="pt-PT" sz="1600" b="1" i="0" u="none" strike="noStrike">
                        <a:solidFill>
                          <a:srgbClr val="3A5468"/>
                        </a:solidFill>
                        <a:effectLst/>
                        <a:latin typeface="Calibri" panose="020F0502020204030204" pitchFamily="34" charset="0"/>
                      </a:endParaRPr>
                    </a:p>
                  </a:txBody>
                  <a:tcPr marL="6350" marR="6350" marT="6350" marB="0" anchor="b"/>
                </a:tc>
                <a:tc hMerge="1">
                  <a:txBody>
                    <a:bodyPr/>
                    <a:lstStyle/>
                    <a:p>
                      <a:endParaRPr lang="pt-PT"/>
                    </a:p>
                  </a:txBody>
                  <a:tcPr/>
                </a:tc>
                <a:tc>
                  <a:txBody>
                    <a:bodyPr/>
                    <a:lstStyle/>
                    <a:p>
                      <a:pPr algn="ctr" fontAlgn="b"/>
                      <a:r>
                        <a:rPr lang="pt-PT" sz="1600" b="1" u="none" strike="noStrike" dirty="0">
                          <a:solidFill>
                            <a:srgbClr val="3A5468"/>
                          </a:solidFill>
                          <a:effectLst/>
                        </a:rPr>
                        <a:t> </a:t>
                      </a:r>
                      <a:endParaRPr lang="pt-PT" sz="1600" b="1" i="0" u="none" strike="noStrike" dirty="0">
                        <a:solidFill>
                          <a:srgbClr val="3A5468"/>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031199795"/>
                  </a:ext>
                </a:extLst>
              </a:tr>
              <a:tr h="315377">
                <a:tc>
                  <a:txBody>
                    <a:bodyPr/>
                    <a:lstStyle/>
                    <a:p>
                      <a:pPr algn="l" rtl="0" fontAlgn="b"/>
                      <a:r>
                        <a:rPr lang="pt-PT" sz="1600" b="1" u="none" strike="noStrike">
                          <a:solidFill>
                            <a:srgbClr val="3A5468"/>
                          </a:solidFill>
                          <a:effectLst/>
                        </a:rPr>
                        <a:t>   L'oreal</a:t>
                      </a:r>
                      <a:endParaRPr lang="pt-PT" sz="1600" b="1" i="0" u="none" strike="noStrike">
                        <a:solidFill>
                          <a:srgbClr val="3A5468"/>
                        </a:solidFill>
                        <a:effectLst/>
                        <a:latin typeface="Calibri" panose="020F0502020204030204" pitchFamily="34" charset="0"/>
                      </a:endParaRPr>
                    </a:p>
                  </a:txBody>
                  <a:tcPr marL="6350" marR="6350" marT="6350" marB="0" anchor="b"/>
                </a:tc>
                <a:tc gridSpan="2">
                  <a:txBody>
                    <a:bodyPr/>
                    <a:lstStyle/>
                    <a:p>
                      <a:pPr algn="ctr" fontAlgn="b"/>
                      <a:r>
                        <a:rPr lang="pt-PT" sz="1600" b="1" u="none" strike="noStrike">
                          <a:solidFill>
                            <a:srgbClr val="3A5468"/>
                          </a:solidFill>
                          <a:effectLst/>
                        </a:rPr>
                        <a:t>Aguardamos resposta</a:t>
                      </a:r>
                      <a:endParaRPr lang="pt-PT" sz="1600" b="1" i="0" u="none" strike="noStrike">
                        <a:solidFill>
                          <a:srgbClr val="3A5468"/>
                        </a:solidFill>
                        <a:effectLst/>
                        <a:latin typeface="Calibri" panose="020F0502020204030204" pitchFamily="34" charset="0"/>
                      </a:endParaRPr>
                    </a:p>
                  </a:txBody>
                  <a:tcPr marL="6350" marR="6350" marT="6350" marB="0" anchor="b"/>
                </a:tc>
                <a:tc hMerge="1">
                  <a:txBody>
                    <a:bodyPr/>
                    <a:lstStyle/>
                    <a:p>
                      <a:endParaRPr lang="pt-PT"/>
                    </a:p>
                  </a:txBody>
                  <a:tcPr/>
                </a:tc>
                <a:tc>
                  <a:txBody>
                    <a:bodyPr/>
                    <a:lstStyle/>
                    <a:p>
                      <a:pPr algn="ctr" fontAlgn="b"/>
                      <a:r>
                        <a:rPr lang="pt-PT" sz="1600" b="1" u="none" strike="noStrike" dirty="0">
                          <a:solidFill>
                            <a:srgbClr val="3A5468"/>
                          </a:solidFill>
                          <a:effectLst/>
                        </a:rPr>
                        <a:t> </a:t>
                      </a:r>
                      <a:endParaRPr lang="pt-PT" sz="1600" b="1" i="0" u="none" strike="noStrike" dirty="0">
                        <a:solidFill>
                          <a:srgbClr val="3A5468"/>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861415540"/>
                  </a:ext>
                </a:extLst>
              </a:tr>
              <a:tr h="452041">
                <a:tc>
                  <a:txBody>
                    <a:bodyPr/>
                    <a:lstStyle/>
                    <a:p>
                      <a:pPr algn="ctr" fontAlgn="ctr"/>
                      <a:r>
                        <a:rPr lang="pt-PT" sz="1600" b="1" u="none" strike="noStrike">
                          <a:solidFill>
                            <a:srgbClr val="3A5468"/>
                          </a:solidFill>
                          <a:effectLst/>
                        </a:rPr>
                        <a:t>TOTAL</a:t>
                      </a:r>
                      <a:endParaRPr lang="pt-PT" sz="1600" b="1" i="0" u="none" strike="noStrike">
                        <a:solidFill>
                          <a:srgbClr val="3A5468"/>
                        </a:solidFill>
                        <a:effectLst/>
                        <a:latin typeface="Calibri" panose="020F0502020204030204" pitchFamily="34" charset="0"/>
                      </a:endParaRPr>
                    </a:p>
                  </a:txBody>
                  <a:tcPr marL="6350" marR="6350" marT="6350" marB="0" anchor="ctr"/>
                </a:tc>
                <a:tc>
                  <a:txBody>
                    <a:bodyPr/>
                    <a:lstStyle/>
                    <a:p>
                      <a:pPr algn="l" fontAlgn="ctr"/>
                      <a:r>
                        <a:rPr lang="pt-PT" sz="1600" b="1" u="none" strike="noStrike">
                          <a:solidFill>
                            <a:srgbClr val="3A5468"/>
                          </a:solidFill>
                          <a:effectLst/>
                        </a:rPr>
                        <a:t> </a:t>
                      </a:r>
                      <a:endParaRPr lang="pt-PT" sz="1600" b="1" i="0" u="none" strike="noStrike">
                        <a:solidFill>
                          <a:srgbClr val="3A5468"/>
                        </a:solidFill>
                        <a:effectLst/>
                        <a:latin typeface="Calibri" panose="020F0502020204030204" pitchFamily="34" charset="0"/>
                      </a:endParaRPr>
                    </a:p>
                  </a:txBody>
                  <a:tcPr marL="6350" marR="6350" marT="6350" marB="0" anchor="ctr"/>
                </a:tc>
                <a:tc>
                  <a:txBody>
                    <a:bodyPr/>
                    <a:lstStyle/>
                    <a:p>
                      <a:pPr algn="l" fontAlgn="ctr"/>
                      <a:r>
                        <a:rPr lang="pt-PT" sz="1600" b="1" u="none" strike="noStrike" dirty="0">
                          <a:solidFill>
                            <a:srgbClr val="3A5468"/>
                          </a:solidFill>
                          <a:effectLst/>
                        </a:rPr>
                        <a:t> </a:t>
                      </a:r>
                      <a:endParaRPr lang="pt-PT" sz="1600" b="1" i="0" u="none" strike="noStrike" dirty="0">
                        <a:solidFill>
                          <a:srgbClr val="3A5468"/>
                        </a:solidFill>
                        <a:effectLst/>
                        <a:latin typeface="Calibri" panose="020F0502020204030204" pitchFamily="34" charset="0"/>
                      </a:endParaRPr>
                    </a:p>
                  </a:txBody>
                  <a:tcPr marL="6350" marR="6350" marT="6350" marB="0" anchor="ctr"/>
                </a:tc>
                <a:tc>
                  <a:txBody>
                    <a:bodyPr/>
                    <a:lstStyle/>
                    <a:p>
                      <a:pPr algn="ctr" fontAlgn="ctr"/>
                      <a:r>
                        <a:rPr lang="pt-PT" sz="1600" b="1" u="none" strike="noStrike" dirty="0">
                          <a:solidFill>
                            <a:srgbClr val="3A5468"/>
                          </a:solidFill>
                          <a:effectLst/>
                        </a:rPr>
                        <a:t>61 420,00 €</a:t>
                      </a:r>
                      <a:endParaRPr lang="pt-PT" sz="1600" b="1" i="0" u="none" strike="noStrike" dirty="0">
                        <a:solidFill>
                          <a:srgbClr val="3A5468"/>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204868354"/>
                  </a:ext>
                </a:extLst>
              </a:tr>
            </a:tbl>
          </a:graphicData>
        </a:graphic>
      </p:graphicFrame>
      <p:cxnSp>
        <p:nvCxnSpPr>
          <p:cNvPr id="11" name="Conexão reta 10">
            <a:extLst>
              <a:ext uri="{FF2B5EF4-FFF2-40B4-BE49-F238E27FC236}">
                <a16:creationId xmlns:a16="http://schemas.microsoft.com/office/drawing/2014/main" id="{7A1129A3-C93A-4CF4-9B1F-9B1CA0FF93EE}"/>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2" name="CaixaDeTexto 11">
            <a:extLst>
              <a:ext uri="{FF2B5EF4-FFF2-40B4-BE49-F238E27FC236}">
                <a16:creationId xmlns:a16="http://schemas.microsoft.com/office/drawing/2014/main" id="{BEB70210-8F68-48BF-B73D-4E39413C5F0F}"/>
              </a:ext>
            </a:extLst>
          </p:cNvPr>
          <p:cNvSpPr txBox="1"/>
          <p:nvPr/>
        </p:nvSpPr>
        <p:spPr>
          <a:xfrm>
            <a:off x="2705493" y="502265"/>
            <a:ext cx="6561604" cy="584775"/>
          </a:xfrm>
          <a:prstGeom prst="rect">
            <a:avLst/>
          </a:prstGeom>
          <a:noFill/>
        </p:spPr>
        <p:txBody>
          <a:bodyPr wrap="none" rtlCol="0">
            <a:spAutoFit/>
          </a:bodyPr>
          <a:lstStyle/>
          <a:p>
            <a:r>
              <a:rPr lang="pt-PT" sz="3200" b="1" dirty="0">
                <a:solidFill>
                  <a:srgbClr val="537893"/>
                </a:solidFill>
              </a:rPr>
              <a:t>Candidaturas – Angariação de Fundos</a:t>
            </a:r>
          </a:p>
        </p:txBody>
      </p:sp>
    </p:spTree>
    <p:extLst>
      <p:ext uri="{BB962C8B-B14F-4D97-AF65-F5344CB8AC3E}">
        <p14:creationId xmlns:p14="http://schemas.microsoft.com/office/powerpoint/2010/main" val="1351505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0FF02873-6E65-4177-8953-637CAE563079}"/>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83AA4DC9-B585-4C08-8B1F-E2D844DF3ACD}"/>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54BDF641-52E6-4320-948B-0816D1B10FE9}"/>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9D4FEDA4-91DF-43DC-994D-9582A21EC2D7}"/>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DD01B5DE-98EA-4FF9-BB62-35AA86E1ADC7}"/>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7E1C73E6-9970-4132-B1D3-62979EF86D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sp>
        <p:nvSpPr>
          <p:cNvPr id="9" name="CaixaDeTexto 8">
            <a:extLst>
              <a:ext uri="{FF2B5EF4-FFF2-40B4-BE49-F238E27FC236}">
                <a16:creationId xmlns:a16="http://schemas.microsoft.com/office/drawing/2014/main" id="{74329C12-6FB9-45BB-B43B-A82988251478}"/>
              </a:ext>
            </a:extLst>
          </p:cNvPr>
          <p:cNvSpPr txBox="1"/>
          <p:nvPr/>
        </p:nvSpPr>
        <p:spPr>
          <a:xfrm>
            <a:off x="853096" y="1458818"/>
            <a:ext cx="10919886" cy="2154436"/>
          </a:xfrm>
          <a:prstGeom prst="rect">
            <a:avLst/>
          </a:prstGeom>
          <a:noFill/>
        </p:spPr>
        <p:txBody>
          <a:bodyPr wrap="square" rtlCol="0">
            <a:spAutoFit/>
          </a:bodyPr>
          <a:lstStyle/>
          <a:p>
            <a:pPr algn="ctr"/>
            <a:r>
              <a:rPr lang="pt-PT" sz="2800" b="1" dirty="0">
                <a:solidFill>
                  <a:srgbClr val="3A5468"/>
                </a:solidFill>
              </a:rPr>
              <a:t>Apoiámos 797 famílias </a:t>
            </a:r>
          </a:p>
          <a:p>
            <a:pPr algn="ctr"/>
            <a:r>
              <a:rPr lang="pt-PT" sz="2400" dirty="0">
                <a:solidFill>
                  <a:srgbClr val="3A5468"/>
                </a:solidFill>
              </a:rPr>
              <a:t>Um aumento de 44,9% relativamente a 2019</a:t>
            </a:r>
          </a:p>
          <a:p>
            <a:pPr algn="ctr"/>
            <a:r>
              <a:rPr lang="pt-PT" sz="2400" b="1" dirty="0">
                <a:solidFill>
                  <a:srgbClr val="3A5468"/>
                </a:solidFill>
              </a:rPr>
              <a:t>Entregámos 1.754 Cabazes de Bens com produtos essenciais para o bebé</a:t>
            </a:r>
          </a:p>
          <a:p>
            <a:pPr algn="ctr"/>
            <a:endParaRPr lang="pt-PT" dirty="0"/>
          </a:p>
          <a:p>
            <a:pPr algn="ctr"/>
            <a:r>
              <a:rPr lang="pt-PT" sz="2000" dirty="0">
                <a:solidFill>
                  <a:srgbClr val="3A5468"/>
                </a:solidFill>
              </a:rPr>
              <a:t>Num ano tão atípico e onde as necessidades se encontraram aumentadas </a:t>
            </a:r>
          </a:p>
          <a:p>
            <a:pPr algn="ctr"/>
            <a:r>
              <a:rPr lang="pt-PT" sz="2000" dirty="0">
                <a:solidFill>
                  <a:srgbClr val="3A5468"/>
                </a:solidFill>
              </a:rPr>
              <a:t>o Banco do Bebé esteve sempre presente</a:t>
            </a:r>
          </a:p>
        </p:txBody>
      </p:sp>
      <p:pic>
        <p:nvPicPr>
          <p:cNvPr id="10" name="Imagem 9">
            <a:extLst>
              <a:ext uri="{FF2B5EF4-FFF2-40B4-BE49-F238E27FC236}">
                <a16:creationId xmlns:a16="http://schemas.microsoft.com/office/drawing/2014/main" id="{EB5C9B1C-8DDF-4FEB-BA05-F2CA748C2B5C}"/>
              </a:ext>
            </a:extLst>
          </p:cNvPr>
          <p:cNvPicPr>
            <a:picLocks noChangeAspect="1"/>
          </p:cNvPicPr>
          <p:nvPr/>
        </p:nvPicPr>
        <p:blipFill>
          <a:blip r:embed="rId3"/>
          <a:stretch>
            <a:fillRect/>
          </a:stretch>
        </p:blipFill>
        <p:spPr>
          <a:xfrm>
            <a:off x="5476042" y="3794492"/>
            <a:ext cx="2112979" cy="2817794"/>
          </a:xfrm>
          <a:prstGeom prst="rect">
            <a:avLst/>
          </a:prstGeom>
          <a:ln>
            <a:noFill/>
          </a:ln>
          <a:effectLst>
            <a:outerShdw blurRad="292100" dist="139700" dir="2700000" algn="tl" rotWithShape="0">
              <a:srgbClr val="333333">
                <a:alpha val="65000"/>
              </a:srgbClr>
            </a:outerShdw>
          </a:effectLst>
        </p:spPr>
      </p:pic>
      <p:pic>
        <p:nvPicPr>
          <p:cNvPr id="11" name="Imagem 10">
            <a:extLst>
              <a:ext uri="{FF2B5EF4-FFF2-40B4-BE49-F238E27FC236}">
                <a16:creationId xmlns:a16="http://schemas.microsoft.com/office/drawing/2014/main" id="{894C49D3-2248-427B-B4B0-ECF86BD3A154}"/>
              </a:ext>
            </a:extLst>
          </p:cNvPr>
          <p:cNvPicPr>
            <a:picLocks noChangeAspect="1"/>
          </p:cNvPicPr>
          <p:nvPr/>
        </p:nvPicPr>
        <p:blipFill>
          <a:blip r:embed="rId4"/>
          <a:stretch>
            <a:fillRect/>
          </a:stretch>
        </p:blipFill>
        <p:spPr>
          <a:xfrm>
            <a:off x="2074822" y="3794981"/>
            <a:ext cx="2112979" cy="2817305"/>
          </a:xfrm>
          <a:prstGeom prst="rect">
            <a:avLst/>
          </a:prstGeom>
          <a:ln>
            <a:noFill/>
          </a:ln>
          <a:effectLst>
            <a:outerShdw blurRad="292100" dist="139700" dir="2700000" algn="tl" rotWithShape="0">
              <a:srgbClr val="333333">
                <a:alpha val="65000"/>
              </a:srgbClr>
            </a:outerShdw>
          </a:effectLst>
        </p:spPr>
      </p:pic>
      <p:pic>
        <p:nvPicPr>
          <p:cNvPr id="13" name="Imagem 12" descr="Uma imagem com texto, exterior, carro, estacionamento&#10;&#10;Descrição gerada automaticamente">
            <a:extLst>
              <a:ext uri="{FF2B5EF4-FFF2-40B4-BE49-F238E27FC236}">
                <a16:creationId xmlns:a16="http://schemas.microsoft.com/office/drawing/2014/main" id="{BBE5F759-790B-4D0D-9DAD-82A80C6A32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721322" y="3794492"/>
            <a:ext cx="2112979" cy="2817794"/>
          </a:xfrm>
          <a:prstGeom prst="rect">
            <a:avLst/>
          </a:prstGeom>
          <a:ln>
            <a:noFill/>
          </a:ln>
          <a:effectLst>
            <a:outerShdw blurRad="292100" dist="139700" dir="2700000" algn="tl" rotWithShape="0">
              <a:srgbClr val="333333">
                <a:alpha val="65000"/>
              </a:srgbClr>
            </a:outerShdw>
          </a:effectLst>
        </p:spPr>
      </p:pic>
      <p:cxnSp>
        <p:nvCxnSpPr>
          <p:cNvPr id="14" name="Conexão reta 13">
            <a:extLst>
              <a:ext uri="{FF2B5EF4-FFF2-40B4-BE49-F238E27FC236}">
                <a16:creationId xmlns:a16="http://schemas.microsoft.com/office/drawing/2014/main" id="{7FCC80B4-BEBD-44A0-952B-14F96FBF2148}"/>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5" name="CaixaDeTexto 14">
            <a:extLst>
              <a:ext uri="{FF2B5EF4-FFF2-40B4-BE49-F238E27FC236}">
                <a16:creationId xmlns:a16="http://schemas.microsoft.com/office/drawing/2014/main" id="{B1589001-60FC-4D0A-9853-240E10D5AEB7}"/>
              </a:ext>
            </a:extLst>
          </p:cNvPr>
          <p:cNvSpPr txBox="1"/>
          <p:nvPr/>
        </p:nvSpPr>
        <p:spPr>
          <a:xfrm>
            <a:off x="2634784" y="490792"/>
            <a:ext cx="6086538" cy="584775"/>
          </a:xfrm>
          <a:prstGeom prst="rect">
            <a:avLst/>
          </a:prstGeom>
          <a:noFill/>
        </p:spPr>
        <p:txBody>
          <a:bodyPr wrap="none" rtlCol="0">
            <a:spAutoFit/>
          </a:bodyPr>
          <a:lstStyle/>
          <a:p>
            <a:r>
              <a:rPr lang="pt-PT" sz="3200" b="1" dirty="0">
                <a:solidFill>
                  <a:srgbClr val="537893"/>
                </a:solidFill>
              </a:rPr>
              <a:t>Números em Tempos de Pandemia</a:t>
            </a:r>
          </a:p>
        </p:txBody>
      </p:sp>
    </p:spTree>
    <p:extLst>
      <p:ext uri="{BB962C8B-B14F-4D97-AF65-F5344CB8AC3E}">
        <p14:creationId xmlns:p14="http://schemas.microsoft.com/office/powerpoint/2010/main" val="3261135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96B525CA-B7B0-406F-BEA7-FEADDB417374}"/>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C11E98FE-3E6E-49A6-8868-9A2B5CAB861A}"/>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CFACBB95-086D-46BE-9488-1AB39CFA2AE6}"/>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5C5AFD80-BAC5-46D9-9A01-E97CF79E1A23}"/>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D0C44CF4-0956-4222-A069-4E1C04D06D44}"/>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EB3B99D1-C32C-49F7-BC3F-9A3888DA0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sp>
        <p:nvSpPr>
          <p:cNvPr id="9" name="CaixaDeTexto 8">
            <a:extLst>
              <a:ext uri="{FF2B5EF4-FFF2-40B4-BE49-F238E27FC236}">
                <a16:creationId xmlns:a16="http://schemas.microsoft.com/office/drawing/2014/main" id="{B57AEAC6-5B9C-43AC-9260-C61313359416}"/>
              </a:ext>
            </a:extLst>
          </p:cNvPr>
          <p:cNvSpPr txBox="1"/>
          <p:nvPr/>
        </p:nvSpPr>
        <p:spPr>
          <a:xfrm>
            <a:off x="2073897" y="1536569"/>
            <a:ext cx="8682087" cy="1631216"/>
          </a:xfrm>
          <a:prstGeom prst="rect">
            <a:avLst/>
          </a:prstGeom>
          <a:noFill/>
        </p:spPr>
        <p:txBody>
          <a:bodyPr wrap="square" rtlCol="0">
            <a:spAutoFit/>
          </a:bodyPr>
          <a:lstStyle/>
          <a:p>
            <a:r>
              <a:rPr lang="pt-PT" sz="2000" b="1" dirty="0">
                <a:solidFill>
                  <a:srgbClr val="3A5468"/>
                </a:solidFill>
              </a:rPr>
              <a:t>Entregámos Máscaras Sociais a todas as famílias em acompanhamento no Apoio Domiciliário e no Apoio Psicossocial, fomentando as Normas da DGS</a:t>
            </a:r>
          </a:p>
          <a:p>
            <a:endParaRPr lang="pt-PT" sz="2000" b="1" dirty="0">
              <a:solidFill>
                <a:srgbClr val="3A5468"/>
              </a:solidFill>
            </a:endParaRPr>
          </a:p>
          <a:p>
            <a:r>
              <a:rPr lang="pt-PT" sz="2000" dirty="0">
                <a:solidFill>
                  <a:srgbClr val="3A5468"/>
                </a:solidFill>
              </a:rPr>
              <a:t>Todas as Máscaras foram acompanhadas de instruções de uso em Português e em Inglês</a:t>
            </a:r>
          </a:p>
        </p:txBody>
      </p:sp>
      <p:pic>
        <p:nvPicPr>
          <p:cNvPr id="14" name="Imagem 13" descr="Uma imagem com texto, interior&#10;&#10;Descrição gerada automaticamente">
            <a:extLst>
              <a:ext uri="{FF2B5EF4-FFF2-40B4-BE49-F238E27FC236}">
                <a16:creationId xmlns:a16="http://schemas.microsoft.com/office/drawing/2014/main" id="{21D5323A-EEA9-4D09-93DE-72E6A7164C1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7836" y="3091057"/>
            <a:ext cx="2604646" cy="3290079"/>
          </a:xfrm>
          <a:prstGeom prst="rect">
            <a:avLst/>
          </a:prstGeom>
          <a:ln>
            <a:noFill/>
          </a:ln>
          <a:effectLst>
            <a:outerShdw blurRad="292100" dist="139700" dir="2700000" algn="tl" rotWithShape="0">
              <a:srgbClr val="333333">
                <a:alpha val="65000"/>
              </a:srgbClr>
            </a:outerShdw>
          </a:effectLst>
        </p:spPr>
      </p:pic>
      <p:pic>
        <p:nvPicPr>
          <p:cNvPr id="16" name="Imagem 15" descr="Uma imagem com pessoa, céu, exterior, máscara&#10;&#10;Descrição gerada automaticamente">
            <a:extLst>
              <a:ext uri="{FF2B5EF4-FFF2-40B4-BE49-F238E27FC236}">
                <a16:creationId xmlns:a16="http://schemas.microsoft.com/office/drawing/2014/main" id="{49A95FED-262A-4E5A-84F7-3FE3F0EA24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43740" y="3091057"/>
            <a:ext cx="2467560" cy="3290079"/>
          </a:xfrm>
          <a:prstGeom prst="rect">
            <a:avLst/>
          </a:prstGeom>
          <a:ln>
            <a:noFill/>
          </a:ln>
          <a:effectLst>
            <a:outerShdw blurRad="292100" dist="139700" dir="2700000" algn="tl" rotWithShape="0">
              <a:srgbClr val="333333">
                <a:alpha val="65000"/>
              </a:srgbClr>
            </a:outerShdw>
          </a:effectLst>
        </p:spPr>
      </p:pic>
      <p:pic>
        <p:nvPicPr>
          <p:cNvPr id="20" name="Imagem 19" descr="Uma imagem com texto, sujo&#10;&#10;Descrição gerada automaticamente">
            <a:extLst>
              <a:ext uri="{FF2B5EF4-FFF2-40B4-BE49-F238E27FC236}">
                <a16:creationId xmlns:a16="http://schemas.microsoft.com/office/drawing/2014/main" id="{89CB51CB-F4BE-4F16-9539-C0CC9CDD0D8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3247" y="3660292"/>
            <a:ext cx="3651951" cy="2738487"/>
          </a:xfrm>
          <a:prstGeom prst="rect">
            <a:avLst/>
          </a:prstGeom>
          <a:ln>
            <a:noFill/>
          </a:ln>
          <a:effectLst>
            <a:outerShdw blurRad="292100" dist="139700" dir="2700000" algn="tl" rotWithShape="0">
              <a:srgbClr val="333333">
                <a:alpha val="65000"/>
              </a:srgbClr>
            </a:outerShdw>
          </a:effectLst>
        </p:spPr>
      </p:pic>
      <p:pic>
        <p:nvPicPr>
          <p:cNvPr id="22" name="Imagem 21">
            <a:extLst>
              <a:ext uri="{FF2B5EF4-FFF2-40B4-BE49-F238E27FC236}">
                <a16:creationId xmlns:a16="http://schemas.microsoft.com/office/drawing/2014/main" id="{F39CA0DC-CC45-4884-B2AD-4636DCEB3FE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543740" y="5931459"/>
            <a:ext cx="950634" cy="449677"/>
          </a:xfrm>
          <a:prstGeom prst="rect">
            <a:avLst/>
          </a:prstGeom>
        </p:spPr>
      </p:pic>
      <p:cxnSp>
        <p:nvCxnSpPr>
          <p:cNvPr id="15" name="Conexão reta 14">
            <a:extLst>
              <a:ext uri="{FF2B5EF4-FFF2-40B4-BE49-F238E27FC236}">
                <a16:creationId xmlns:a16="http://schemas.microsoft.com/office/drawing/2014/main" id="{18A1EAF8-782B-4746-93C1-4A8A1D07BE7F}"/>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sp>
        <p:nvSpPr>
          <p:cNvPr id="17" name="CaixaDeTexto 16">
            <a:extLst>
              <a:ext uri="{FF2B5EF4-FFF2-40B4-BE49-F238E27FC236}">
                <a16:creationId xmlns:a16="http://schemas.microsoft.com/office/drawing/2014/main" id="{753D7C55-1CBD-4583-93B8-891CAA85CA51}"/>
              </a:ext>
            </a:extLst>
          </p:cNvPr>
          <p:cNvSpPr txBox="1"/>
          <p:nvPr/>
        </p:nvSpPr>
        <p:spPr>
          <a:xfrm>
            <a:off x="2714920" y="476864"/>
            <a:ext cx="3029740" cy="584775"/>
          </a:xfrm>
          <a:prstGeom prst="rect">
            <a:avLst/>
          </a:prstGeom>
          <a:noFill/>
        </p:spPr>
        <p:txBody>
          <a:bodyPr wrap="none" rtlCol="0">
            <a:spAutoFit/>
          </a:bodyPr>
          <a:lstStyle/>
          <a:p>
            <a:r>
              <a:rPr lang="pt-PT" sz="3200" b="1" dirty="0">
                <a:solidFill>
                  <a:srgbClr val="537893"/>
                </a:solidFill>
              </a:rPr>
              <a:t>Máscaras Sociais</a:t>
            </a:r>
          </a:p>
        </p:txBody>
      </p:sp>
    </p:spTree>
    <p:extLst>
      <p:ext uri="{BB962C8B-B14F-4D97-AF65-F5344CB8AC3E}">
        <p14:creationId xmlns:p14="http://schemas.microsoft.com/office/powerpoint/2010/main" val="4096544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0C70FE4E-FA46-4BBB-953F-58AC1050BE02}"/>
              </a:ext>
            </a:extLst>
          </p:cNvPr>
          <p:cNvGrpSpPr/>
          <p:nvPr/>
        </p:nvGrpSpPr>
        <p:grpSpPr>
          <a:xfrm>
            <a:off x="221056" y="0"/>
            <a:ext cx="1982126" cy="6381136"/>
            <a:chOff x="221056" y="0"/>
            <a:chExt cx="1982126" cy="6381136"/>
          </a:xfrm>
        </p:grpSpPr>
        <p:grpSp>
          <p:nvGrpSpPr>
            <p:cNvPr id="3" name="Agrupar 2">
              <a:extLst>
                <a:ext uri="{FF2B5EF4-FFF2-40B4-BE49-F238E27FC236}">
                  <a16:creationId xmlns:a16="http://schemas.microsoft.com/office/drawing/2014/main" id="{CD779885-AB23-4791-8C09-84ADD5BA769F}"/>
                </a:ext>
              </a:extLst>
            </p:cNvPr>
            <p:cNvGrpSpPr/>
            <p:nvPr/>
          </p:nvGrpSpPr>
          <p:grpSpPr>
            <a:xfrm>
              <a:off x="221056" y="0"/>
              <a:ext cx="565525" cy="6381136"/>
              <a:chOff x="319379" y="-29497"/>
              <a:chExt cx="1397876" cy="6381136"/>
            </a:xfrm>
            <a:solidFill>
              <a:srgbClr val="6B90AC"/>
            </a:solidFill>
          </p:grpSpPr>
          <p:sp>
            <p:nvSpPr>
              <p:cNvPr id="5" name="Retângulo 4">
                <a:extLst>
                  <a:ext uri="{FF2B5EF4-FFF2-40B4-BE49-F238E27FC236}">
                    <a16:creationId xmlns:a16="http://schemas.microsoft.com/office/drawing/2014/main" id="{32E4427B-1C53-4A9F-B194-8D9E8A0EC281}"/>
                  </a:ext>
                </a:extLst>
              </p:cNvPr>
              <p:cNvSpPr/>
              <p:nvPr/>
            </p:nvSpPr>
            <p:spPr>
              <a:xfrm>
                <a:off x="319379" y="-29497"/>
                <a:ext cx="1397876" cy="5580993"/>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DF12ABDF-DD0D-48CE-BD67-51A766FC104A}"/>
                  </a:ext>
                </a:extLst>
              </p:cNvPr>
              <p:cNvSpPr/>
              <p:nvPr/>
            </p:nvSpPr>
            <p:spPr>
              <a:xfrm>
                <a:off x="319379" y="5786283"/>
                <a:ext cx="1397876" cy="265471"/>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DE2D6E73-6434-47D7-8507-89C590C35835}"/>
                  </a:ext>
                </a:extLst>
              </p:cNvPr>
              <p:cNvSpPr/>
              <p:nvPr/>
            </p:nvSpPr>
            <p:spPr>
              <a:xfrm>
                <a:off x="319379" y="6184491"/>
                <a:ext cx="1397876" cy="167148"/>
              </a:xfrm>
              <a:prstGeom prst="rect">
                <a:avLst/>
              </a:prstGeom>
              <a:grpFill/>
              <a:ln>
                <a:solidFill>
                  <a:srgbClr val="6B9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4" name="Imagem 3">
              <a:extLst>
                <a:ext uri="{FF2B5EF4-FFF2-40B4-BE49-F238E27FC236}">
                  <a16:creationId xmlns:a16="http://schemas.microsoft.com/office/drawing/2014/main" id="{8888D533-DF59-4EB7-955D-6547A5AA1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3" y="167147"/>
              <a:ext cx="1853829" cy="876915"/>
            </a:xfrm>
            <a:prstGeom prst="rect">
              <a:avLst/>
            </a:prstGeom>
            <a:ln>
              <a:noFill/>
            </a:ln>
            <a:effectLst>
              <a:outerShdw blurRad="292100" dist="139700" dir="2700000" algn="tl" rotWithShape="0">
                <a:srgbClr val="333333">
                  <a:alpha val="65000"/>
                </a:srgbClr>
              </a:outerShdw>
            </a:effectLst>
          </p:spPr>
        </p:pic>
      </p:grpSp>
      <p:sp>
        <p:nvSpPr>
          <p:cNvPr id="8" name="CaixaDeTexto 7">
            <a:extLst>
              <a:ext uri="{FF2B5EF4-FFF2-40B4-BE49-F238E27FC236}">
                <a16:creationId xmlns:a16="http://schemas.microsoft.com/office/drawing/2014/main" id="{F496BC70-84C4-4A84-8C59-CD38803FFC25}"/>
              </a:ext>
            </a:extLst>
          </p:cNvPr>
          <p:cNvSpPr txBox="1"/>
          <p:nvPr/>
        </p:nvSpPr>
        <p:spPr>
          <a:xfrm>
            <a:off x="2634784" y="490792"/>
            <a:ext cx="8773364" cy="584775"/>
          </a:xfrm>
          <a:prstGeom prst="rect">
            <a:avLst/>
          </a:prstGeom>
          <a:noFill/>
        </p:spPr>
        <p:txBody>
          <a:bodyPr wrap="none" rtlCol="0">
            <a:spAutoFit/>
          </a:bodyPr>
          <a:lstStyle/>
          <a:p>
            <a:r>
              <a:rPr lang="pt-PT" sz="3200" b="1" dirty="0">
                <a:solidFill>
                  <a:srgbClr val="537893"/>
                </a:solidFill>
              </a:rPr>
              <a:t>Ações Desenvolvidas na Unidade de Neonatologia </a:t>
            </a:r>
          </a:p>
        </p:txBody>
      </p:sp>
      <p:cxnSp>
        <p:nvCxnSpPr>
          <p:cNvPr id="9" name="Conexão reta 8">
            <a:extLst>
              <a:ext uri="{FF2B5EF4-FFF2-40B4-BE49-F238E27FC236}">
                <a16:creationId xmlns:a16="http://schemas.microsoft.com/office/drawing/2014/main" id="{990004E7-EAFB-4D5B-98F7-C2547D83B087}"/>
              </a:ext>
            </a:extLst>
          </p:cNvPr>
          <p:cNvCxnSpPr/>
          <p:nvPr/>
        </p:nvCxnSpPr>
        <p:spPr>
          <a:xfrm>
            <a:off x="2573518" y="1044062"/>
            <a:ext cx="8927183" cy="0"/>
          </a:xfrm>
          <a:prstGeom prst="line">
            <a:avLst/>
          </a:prstGeom>
          <a:ln w="28575">
            <a:solidFill>
              <a:srgbClr val="6B90AC"/>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exto, plástico, desorganizado&#10;&#10;Descrição gerada automaticamente">
            <a:extLst>
              <a:ext uri="{FF2B5EF4-FFF2-40B4-BE49-F238E27FC236}">
                <a16:creationId xmlns:a16="http://schemas.microsoft.com/office/drawing/2014/main" id="{663FA8BF-D357-406D-9C70-92832A851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6839" y="1597332"/>
            <a:ext cx="3244353" cy="1825900"/>
          </a:xfrm>
          <a:prstGeom prst="rect">
            <a:avLst/>
          </a:prstGeom>
          <a:ln>
            <a:noFill/>
          </a:ln>
          <a:effectLst>
            <a:outerShdw blurRad="292100" dist="139700" dir="2700000" algn="tl" rotWithShape="0">
              <a:srgbClr val="333333">
                <a:alpha val="65000"/>
              </a:srgbClr>
            </a:outerShdw>
          </a:effectLst>
        </p:spPr>
      </p:pic>
      <p:sp>
        <p:nvSpPr>
          <p:cNvPr id="12" name="CaixaDeTexto 11">
            <a:extLst>
              <a:ext uri="{FF2B5EF4-FFF2-40B4-BE49-F238E27FC236}">
                <a16:creationId xmlns:a16="http://schemas.microsoft.com/office/drawing/2014/main" id="{3996617C-77B8-4258-8491-2AB84F0A39B7}"/>
              </a:ext>
            </a:extLst>
          </p:cNvPr>
          <p:cNvSpPr txBox="1"/>
          <p:nvPr/>
        </p:nvSpPr>
        <p:spPr>
          <a:xfrm>
            <a:off x="4853753" y="2172455"/>
            <a:ext cx="1776954" cy="400110"/>
          </a:xfrm>
          <a:prstGeom prst="rect">
            <a:avLst/>
          </a:prstGeom>
          <a:noFill/>
        </p:spPr>
        <p:txBody>
          <a:bodyPr wrap="square" rtlCol="0">
            <a:spAutoFit/>
          </a:bodyPr>
          <a:lstStyle/>
          <a:p>
            <a:r>
              <a:rPr lang="pt-PT" sz="2000" b="1" dirty="0">
                <a:solidFill>
                  <a:srgbClr val="3A5468"/>
                </a:solidFill>
              </a:rPr>
              <a:t>Dia da Criança </a:t>
            </a:r>
          </a:p>
        </p:txBody>
      </p:sp>
      <p:pic>
        <p:nvPicPr>
          <p:cNvPr id="13" name="Imagem 12" descr="Uma imagem com interior, plástico, mesa, sentado&#10;&#10;Descrição gerada automaticamente">
            <a:extLst>
              <a:ext uri="{FF2B5EF4-FFF2-40B4-BE49-F238E27FC236}">
                <a16:creationId xmlns:a16="http://schemas.microsoft.com/office/drawing/2014/main" id="{14D26AFB-DE37-437B-A68B-10CBDF735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89" y="3687546"/>
            <a:ext cx="2099002" cy="2798669"/>
          </a:xfrm>
          <a:prstGeom prst="rect">
            <a:avLst/>
          </a:prstGeom>
          <a:ln>
            <a:noFill/>
          </a:ln>
          <a:effectLst>
            <a:outerShdw blurRad="292100" dist="139700" dir="2700000" algn="tl" rotWithShape="0">
              <a:srgbClr val="333333">
                <a:alpha val="65000"/>
              </a:srgbClr>
            </a:outerShdw>
          </a:effectLst>
        </p:spPr>
      </p:pic>
      <p:sp>
        <p:nvSpPr>
          <p:cNvPr id="14" name="CaixaDeTexto 13">
            <a:extLst>
              <a:ext uri="{FF2B5EF4-FFF2-40B4-BE49-F238E27FC236}">
                <a16:creationId xmlns:a16="http://schemas.microsoft.com/office/drawing/2014/main" id="{681CC083-BF9D-4F07-9134-3CD172E63026}"/>
              </a:ext>
            </a:extLst>
          </p:cNvPr>
          <p:cNvSpPr txBox="1"/>
          <p:nvPr/>
        </p:nvSpPr>
        <p:spPr>
          <a:xfrm>
            <a:off x="4622797" y="5059112"/>
            <a:ext cx="2007910" cy="707886"/>
          </a:xfrm>
          <a:prstGeom prst="rect">
            <a:avLst/>
          </a:prstGeom>
          <a:noFill/>
        </p:spPr>
        <p:txBody>
          <a:bodyPr wrap="square" rtlCol="0">
            <a:spAutoFit/>
          </a:bodyPr>
          <a:lstStyle/>
          <a:p>
            <a:r>
              <a:rPr lang="pt-PT" sz="2000" b="1" dirty="0">
                <a:solidFill>
                  <a:srgbClr val="3A5468"/>
                </a:solidFill>
              </a:rPr>
              <a:t>Dia Mundial da Prematuridade</a:t>
            </a:r>
          </a:p>
        </p:txBody>
      </p:sp>
      <p:pic>
        <p:nvPicPr>
          <p:cNvPr id="15" name="Imagem 14">
            <a:extLst>
              <a:ext uri="{FF2B5EF4-FFF2-40B4-BE49-F238E27FC236}">
                <a16:creationId xmlns:a16="http://schemas.microsoft.com/office/drawing/2014/main" id="{AC64061A-C1F7-4865-AB53-1FF8D04AF4A0}"/>
              </a:ext>
            </a:extLst>
          </p:cNvPr>
          <p:cNvPicPr>
            <a:picLocks noChangeAspect="1"/>
          </p:cNvPicPr>
          <p:nvPr/>
        </p:nvPicPr>
        <p:blipFill>
          <a:blip r:embed="rId5"/>
          <a:stretch>
            <a:fillRect/>
          </a:stretch>
        </p:blipFill>
        <p:spPr>
          <a:xfrm>
            <a:off x="7547641" y="1561450"/>
            <a:ext cx="1874166" cy="2498888"/>
          </a:xfrm>
          <a:prstGeom prst="rect">
            <a:avLst/>
          </a:prstGeom>
          <a:ln>
            <a:noFill/>
          </a:ln>
          <a:effectLst>
            <a:outerShdw blurRad="292100" dist="139700" dir="2700000" algn="tl" rotWithShape="0">
              <a:srgbClr val="333333">
                <a:alpha val="65000"/>
              </a:srgbClr>
            </a:outerShdw>
          </a:effectLst>
        </p:spPr>
      </p:pic>
      <p:sp>
        <p:nvSpPr>
          <p:cNvPr id="18" name="CaixaDeTexto 17">
            <a:extLst>
              <a:ext uri="{FF2B5EF4-FFF2-40B4-BE49-F238E27FC236}">
                <a16:creationId xmlns:a16="http://schemas.microsoft.com/office/drawing/2014/main" id="{AEB007F0-3B9C-4F1B-9AA5-689F8471AB1D}"/>
              </a:ext>
            </a:extLst>
          </p:cNvPr>
          <p:cNvSpPr txBox="1"/>
          <p:nvPr/>
        </p:nvSpPr>
        <p:spPr>
          <a:xfrm>
            <a:off x="9764368" y="2172455"/>
            <a:ext cx="2099002" cy="400110"/>
          </a:xfrm>
          <a:prstGeom prst="rect">
            <a:avLst/>
          </a:prstGeom>
          <a:noFill/>
        </p:spPr>
        <p:txBody>
          <a:bodyPr wrap="square" rtlCol="0">
            <a:spAutoFit/>
          </a:bodyPr>
          <a:lstStyle/>
          <a:p>
            <a:r>
              <a:rPr lang="pt-PT" sz="2000" b="1" dirty="0">
                <a:solidFill>
                  <a:srgbClr val="3A5468"/>
                </a:solidFill>
              </a:rPr>
              <a:t>Dia da Mãe </a:t>
            </a:r>
          </a:p>
        </p:txBody>
      </p:sp>
      <p:pic>
        <p:nvPicPr>
          <p:cNvPr id="20" name="Imagem 19">
            <a:extLst>
              <a:ext uri="{FF2B5EF4-FFF2-40B4-BE49-F238E27FC236}">
                <a16:creationId xmlns:a16="http://schemas.microsoft.com/office/drawing/2014/main" id="{12FA561B-F415-4C26-BE53-C132625CBA79}"/>
              </a:ext>
            </a:extLst>
          </p:cNvPr>
          <p:cNvPicPr>
            <a:picLocks noChangeAspect="1"/>
          </p:cNvPicPr>
          <p:nvPr/>
        </p:nvPicPr>
        <p:blipFill>
          <a:blip r:embed="rId6"/>
          <a:stretch>
            <a:fillRect/>
          </a:stretch>
        </p:blipFill>
        <p:spPr>
          <a:xfrm>
            <a:off x="7761309" y="4478806"/>
            <a:ext cx="1751769" cy="2195734"/>
          </a:xfrm>
          <a:prstGeom prst="rect">
            <a:avLst/>
          </a:prstGeom>
          <a:ln>
            <a:noFill/>
          </a:ln>
          <a:effectLst>
            <a:outerShdw blurRad="292100" dist="139700" dir="2700000" algn="tl" rotWithShape="0">
              <a:srgbClr val="333333">
                <a:alpha val="65000"/>
              </a:srgbClr>
            </a:outerShdw>
          </a:effectLst>
        </p:spPr>
      </p:pic>
      <p:sp>
        <p:nvSpPr>
          <p:cNvPr id="24" name="CaixaDeTexto 23">
            <a:extLst>
              <a:ext uri="{FF2B5EF4-FFF2-40B4-BE49-F238E27FC236}">
                <a16:creationId xmlns:a16="http://schemas.microsoft.com/office/drawing/2014/main" id="{A8DC237A-6015-4D78-990E-064EA96155DF}"/>
              </a:ext>
            </a:extLst>
          </p:cNvPr>
          <p:cNvSpPr txBox="1"/>
          <p:nvPr/>
        </p:nvSpPr>
        <p:spPr>
          <a:xfrm>
            <a:off x="9764368" y="5086881"/>
            <a:ext cx="2099002" cy="400110"/>
          </a:xfrm>
          <a:prstGeom prst="rect">
            <a:avLst/>
          </a:prstGeom>
          <a:noFill/>
        </p:spPr>
        <p:txBody>
          <a:bodyPr wrap="square" rtlCol="0">
            <a:spAutoFit/>
          </a:bodyPr>
          <a:lstStyle/>
          <a:p>
            <a:r>
              <a:rPr lang="pt-PT" sz="2000" b="1" dirty="0">
                <a:solidFill>
                  <a:srgbClr val="3A5468"/>
                </a:solidFill>
              </a:rPr>
              <a:t>Dia da Natal </a:t>
            </a:r>
          </a:p>
        </p:txBody>
      </p:sp>
    </p:spTree>
    <p:extLst>
      <p:ext uri="{BB962C8B-B14F-4D97-AF65-F5344CB8AC3E}">
        <p14:creationId xmlns:p14="http://schemas.microsoft.com/office/powerpoint/2010/main" val="1307897282"/>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5811BA28B613B489A34BBF8AC66E333" ma:contentTypeVersion="10" ma:contentTypeDescription="Create a new document." ma:contentTypeScope="" ma:versionID="95d24c5fe0b23c58346be065bda2d532">
  <xsd:schema xmlns:xsd="http://www.w3.org/2001/XMLSchema" xmlns:xs="http://www.w3.org/2001/XMLSchema" xmlns:p="http://schemas.microsoft.com/office/2006/metadata/properties" xmlns:ns3="ca84f726-ae79-49ff-b311-d112a555d6d1" targetNamespace="http://schemas.microsoft.com/office/2006/metadata/properties" ma:root="true" ma:fieldsID="89c0c4edeaca17b6d9cc34ce75decbbc" ns3:_="">
    <xsd:import namespace="ca84f726-ae79-49ff-b311-d112a555d6d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4f726-ae79-49ff-b311-d112a555d6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3F653B-FE15-41E2-A273-F3FADD6B9454}">
  <ds:schemaRefs>
    <ds:schemaRef ds:uri="http://www.w3.org/XML/1998/namespace"/>
    <ds:schemaRef ds:uri="http://purl.org/dc/elements/1.1/"/>
    <ds:schemaRef ds:uri="http://purl.org/dc/terms/"/>
    <ds:schemaRef ds:uri="http://schemas.openxmlformats.org/package/2006/metadata/core-properties"/>
    <ds:schemaRef ds:uri="http://schemas.microsoft.com/office/2006/documentManagement/types"/>
    <ds:schemaRef ds:uri="ca84f726-ae79-49ff-b311-d112a555d6d1"/>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AFC7103-2D26-4124-9EE9-CCCC51BDB0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84f726-ae79-49ff-b311-d112a555d6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60CD3C-CD7A-4C1B-BBCC-7AC83EEEF4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2243</TotalTime>
  <Words>3268</Words>
  <Application>Microsoft Macintosh PowerPoint</Application>
  <PresentationFormat>Ecrã Panorâmico</PresentationFormat>
  <Paragraphs>948</Paragraphs>
  <Slides>46</Slides>
  <Notes>0</Notes>
  <HiddenSlides>0</HiddenSlides>
  <MMClips>0</MMClips>
  <ScaleCrop>false</ScaleCrop>
  <HeadingPairs>
    <vt:vector size="8" baseType="variant">
      <vt:variant>
        <vt:lpstr>Tipos de letra usados</vt:lpstr>
      </vt:variant>
      <vt:variant>
        <vt:i4>5</vt:i4>
      </vt:variant>
      <vt:variant>
        <vt:lpstr>Tema</vt:lpstr>
      </vt:variant>
      <vt:variant>
        <vt:i4>1</vt:i4>
      </vt:variant>
      <vt:variant>
        <vt:lpstr>Servidores OLE incorporados</vt:lpstr>
      </vt:variant>
      <vt:variant>
        <vt:i4>1</vt:i4>
      </vt:variant>
      <vt:variant>
        <vt:lpstr>Títulos dos diapositivos</vt:lpstr>
      </vt:variant>
      <vt:variant>
        <vt:i4>46</vt:i4>
      </vt:variant>
    </vt:vector>
  </HeadingPairs>
  <TitlesOfParts>
    <vt:vector size="53" baseType="lpstr">
      <vt:lpstr>Arial</vt:lpstr>
      <vt:lpstr>Calibri</vt:lpstr>
      <vt:lpstr>Calibri Light</vt:lpstr>
      <vt:lpstr>Century Gothic</vt:lpstr>
      <vt:lpstr>Wingdings</vt:lpstr>
      <vt:lpstr>Tema do Office</vt:lpstr>
      <vt:lpstr>Folha de Cálculo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Geral (geral@bancodobebe.org)</dc:creator>
  <cp:lastModifiedBy>Mafalda M Coelho</cp:lastModifiedBy>
  <cp:revision>172</cp:revision>
  <cp:lastPrinted>2021-06-08T09:41:30Z</cp:lastPrinted>
  <dcterms:created xsi:type="dcterms:W3CDTF">2021-02-08T10:31:31Z</dcterms:created>
  <dcterms:modified xsi:type="dcterms:W3CDTF">2021-07-23T09:25:43Z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0x01010015811BA28B613B489A34BBF8AC66E333</vt:lpwstr>
  </property>
</Properties>
</file>